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1" r:id="rId2"/>
    <p:sldId id="2562" r:id="rId3"/>
    <p:sldId id="2588" r:id="rId4"/>
    <p:sldId id="2589" r:id="rId5"/>
    <p:sldId id="2590" r:id="rId6"/>
    <p:sldId id="2591" r:id="rId7"/>
    <p:sldId id="2564" r:id="rId8"/>
    <p:sldId id="2568" r:id="rId9"/>
    <p:sldId id="2592" r:id="rId10"/>
    <p:sldId id="2593" r:id="rId11"/>
    <p:sldId id="2594" r:id="rId12"/>
    <p:sldId id="2573" r:id="rId13"/>
    <p:sldId id="2586" r:id="rId14"/>
    <p:sldId id="25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Pipeline for Email Processing: From Data Ingestion to Deployment" id="{31C59289-DBEE-47C8-859D-6B20E8996C62}">
          <p14:sldIdLst>
            <p14:sldId id="2561"/>
            <p14:sldId id="2562"/>
            <p14:sldId id="2588"/>
            <p14:sldId id="2589"/>
            <p14:sldId id="2590"/>
            <p14:sldId id="2591"/>
          </p14:sldIdLst>
        </p14:section>
        <p14:section name="Work Flow" id="{61246179-5658-47A3-BB1B-A2D882AF45F9}">
          <p14:sldIdLst>
            <p14:sldId id="2564"/>
            <p14:sldId id="2568"/>
            <p14:sldId id="2592"/>
            <p14:sldId id="2593"/>
            <p14:sldId id="2594"/>
            <p14:sldId id="2573"/>
            <p14:sldId id="2586"/>
            <p14:sldId id="25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0"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02DD7-1FA5-4BD7-9ADF-1DA0B2C86E84}" type="datetimeFigureOut">
              <a:rPr lang="en-IN" smtClean="0"/>
              <a:t>25-03-2025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5C885-D75C-4C26-9AE7-E47272CDA2BE}" type="slidenum">
              <a:rPr lang="en-IN" smtClean="0"/>
              <a:t>‹#›</a:t>
            </a:fld>
            <a:endParaRPr lang="en-IN"/>
          </a:p>
        </p:txBody>
      </p:sp>
    </p:spTree>
    <p:extLst>
      <p:ext uri="{BB962C8B-B14F-4D97-AF65-F5344CB8AC3E}">
        <p14:creationId xmlns:p14="http://schemas.microsoft.com/office/powerpoint/2010/main" val="420572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AI-generated content may be incorrect.
---
This presentation will explore the AI pipeline designed for processing emails. We will cover each stage of the pipeline, from data ingestion through to deployment, highlighting key techniques and methodologies used in email processing.
</a:t>
            </a:r>
          </a:p>
        </p:txBody>
      </p:sp>
      <p:sp>
        <p:nvSpPr>
          <p:cNvPr id="4" name="Slide Number Placeholder 3"/>
          <p:cNvSpPr>
            <a:spLocks noGrp="1"/>
          </p:cNvSpPr>
          <p:nvPr>
            <p:ph type="sldNum" sz="quarter" idx="5"/>
          </p:nvPr>
        </p:nvSpPr>
        <p:spPr/>
        <p:txBody>
          <a:bodyPr/>
          <a:lstStyle/>
          <a:p>
            <a:fld id="{18821CD9-A8AB-4F10-822F-E27AE79C76CA}" type="slidenum">
              <a:rPr lang="en-IN" smtClean="0"/>
              <a:t>1</a:t>
            </a:fld>
            <a:endParaRPr lang="en-IN"/>
          </a:p>
        </p:txBody>
      </p:sp>
    </p:spTree>
    <p:extLst>
      <p:ext uri="{BB962C8B-B14F-4D97-AF65-F5344CB8AC3E}">
        <p14:creationId xmlns:p14="http://schemas.microsoft.com/office/powerpoint/2010/main" val="317014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presentation, we will discuss the essential steps in our AI pipeline: starting with data ingestion, followed by preprocessing, context extraction, intent identification, request type classification, sub-request type classification, postprocessing, and finally deployment.</a:t>
            </a:r>
          </a:p>
        </p:txBody>
      </p:sp>
      <p:sp>
        <p:nvSpPr>
          <p:cNvPr id="4" name="Slide Number Placeholder 3"/>
          <p:cNvSpPr>
            <a:spLocks noGrp="1"/>
          </p:cNvSpPr>
          <p:nvPr>
            <p:ph type="sldNum" sz="quarter" idx="5"/>
          </p:nvPr>
        </p:nvSpPr>
        <p:spPr/>
        <p:txBody>
          <a:bodyPr/>
          <a:lstStyle/>
          <a:p>
            <a:fld id="{18821CD9-A8AB-4F10-822F-E27AE79C76CA}" type="slidenum">
              <a:rPr lang="en-IN" smtClean="0"/>
              <a:t>2</a:t>
            </a:fld>
            <a:endParaRPr lang="en-IN"/>
          </a:p>
        </p:txBody>
      </p:sp>
    </p:spTree>
    <p:extLst>
      <p:ext uri="{BB962C8B-B14F-4D97-AF65-F5344CB8AC3E}">
        <p14:creationId xmlns:p14="http://schemas.microsoft.com/office/powerpoint/2010/main" val="196845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Emails can come from various channels, including web forms, customer service platforms, and direct email servers. We will discuss methods for effectively ingesting this unstructured data to ensure all relevant information is captured.</a:t>
            </a:r>
          </a:p>
        </p:txBody>
      </p:sp>
      <p:sp>
        <p:nvSpPr>
          <p:cNvPr id="4" name="Slide Number Placeholder 3"/>
          <p:cNvSpPr>
            <a:spLocks noGrp="1"/>
          </p:cNvSpPr>
          <p:nvPr>
            <p:ph type="sldNum" sz="quarter" idx="5"/>
          </p:nvPr>
        </p:nvSpPr>
        <p:spPr/>
        <p:txBody>
          <a:bodyPr/>
          <a:lstStyle/>
          <a:p>
            <a:fld id="{18821CD9-A8AB-4F10-822F-E27AE79C76CA}" type="slidenum">
              <a:rPr lang="en-IN" smtClean="0"/>
              <a:t>7</a:t>
            </a:fld>
            <a:endParaRPr lang="en-IN"/>
          </a:p>
        </p:txBody>
      </p:sp>
    </p:spTree>
    <p:extLst>
      <p:ext uri="{BB962C8B-B14F-4D97-AF65-F5344CB8AC3E}">
        <p14:creationId xmlns:p14="http://schemas.microsoft.com/office/powerpoint/2010/main" val="402391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Many emails include attachments that need to be processed. Optical Character Recognition (OCR) can be used to extract text from these documents, allowing us to incorporate this information into our processing pipeline.</a:t>
            </a:r>
          </a:p>
        </p:txBody>
      </p:sp>
      <p:sp>
        <p:nvSpPr>
          <p:cNvPr id="4" name="Slide Number Placeholder 3"/>
          <p:cNvSpPr>
            <a:spLocks noGrp="1"/>
          </p:cNvSpPr>
          <p:nvPr>
            <p:ph type="sldNum" sz="quarter" idx="5"/>
          </p:nvPr>
        </p:nvSpPr>
        <p:spPr/>
        <p:txBody>
          <a:bodyPr/>
          <a:lstStyle/>
          <a:p>
            <a:fld id="{18821CD9-A8AB-4F10-822F-E27AE79C76CA}" type="slidenum">
              <a:rPr lang="en-IN" smtClean="0"/>
              <a:t>8</a:t>
            </a:fld>
            <a:endParaRPr lang="en-IN"/>
          </a:p>
        </p:txBody>
      </p:sp>
    </p:spTree>
    <p:extLst>
      <p:ext uri="{BB962C8B-B14F-4D97-AF65-F5344CB8AC3E}">
        <p14:creationId xmlns:p14="http://schemas.microsoft.com/office/powerpoint/2010/main" val="18065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improve intent identification, we fine-tune Open LLMs using labeled datasets. This training enables the model to better understand varied intents based on historical email data.</a:t>
            </a:r>
          </a:p>
        </p:txBody>
      </p:sp>
      <p:sp>
        <p:nvSpPr>
          <p:cNvPr id="4" name="Slide Number Placeholder 3"/>
          <p:cNvSpPr>
            <a:spLocks noGrp="1"/>
          </p:cNvSpPr>
          <p:nvPr>
            <p:ph type="sldNum" sz="quarter" idx="5"/>
          </p:nvPr>
        </p:nvSpPr>
        <p:spPr/>
        <p:txBody>
          <a:bodyPr/>
          <a:lstStyle/>
          <a:p>
            <a:fld id="{18821CD9-A8AB-4F10-822F-E27AE79C76CA}" type="slidenum">
              <a:rPr lang="en-IN" smtClean="0"/>
              <a:t>12</a:t>
            </a:fld>
            <a:endParaRPr lang="en-IN"/>
          </a:p>
        </p:txBody>
      </p:sp>
    </p:spTree>
    <p:extLst>
      <p:ext uri="{BB962C8B-B14F-4D97-AF65-F5344CB8AC3E}">
        <p14:creationId xmlns:p14="http://schemas.microsoft.com/office/powerpoint/2010/main" val="53126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After deployment, it is crucial to monitor the system's performance and accuracy. This involves tracking metrics and ensuring the pipeline can scale based on demand.</a:t>
            </a:r>
          </a:p>
        </p:txBody>
      </p:sp>
      <p:sp>
        <p:nvSpPr>
          <p:cNvPr id="4" name="Slide Number Placeholder 3"/>
          <p:cNvSpPr>
            <a:spLocks noGrp="1"/>
          </p:cNvSpPr>
          <p:nvPr>
            <p:ph type="sldNum" sz="quarter" idx="5"/>
          </p:nvPr>
        </p:nvSpPr>
        <p:spPr/>
        <p:txBody>
          <a:bodyPr/>
          <a:lstStyle/>
          <a:p>
            <a:fld id="{18821CD9-A8AB-4F10-822F-E27AE79C76CA}" type="slidenum">
              <a:rPr lang="en-IN" smtClean="0"/>
              <a:t>13</a:t>
            </a:fld>
            <a:endParaRPr lang="en-IN"/>
          </a:p>
        </p:txBody>
      </p:sp>
    </p:spTree>
    <p:extLst>
      <p:ext uri="{BB962C8B-B14F-4D97-AF65-F5344CB8AC3E}">
        <p14:creationId xmlns:p14="http://schemas.microsoft.com/office/powerpoint/2010/main" val="67495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352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3/25/2025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963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3/25/2025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1492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6257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3/25/2025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61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338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3/25/2025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188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356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3319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58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50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3/25/2025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058117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onnected wire-frame lines and dots">
            <a:extLst>
              <a:ext uri="{FF2B5EF4-FFF2-40B4-BE49-F238E27FC236}">
                <a16:creationId xmlns:a16="http://schemas.microsoft.com/office/drawing/2014/main" id="{B9D0793D-C96C-4507-BBF6-4AA4614E8B6E}"/>
              </a:ext>
            </a:extLst>
          </p:cNvPr>
          <p:cNvPicPr>
            <a:picLocks noChangeAspect="1"/>
          </p:cNvPicPr>
          <p:nvPr/>
        </p:nvPicPr>
        <p:blipFill>
          <a:blip r:embed="rId3"/>
          <a:srcRect t="8617" b="7114"/>
          <a:stretch/>
        </p:blipFill>
        <p:spPr>
          <a:xfrm>
            <a:off x="-9" y="-1"/>
            <a:ext cx="7366010" cy="6858001"/>
          </a:xfrm>
          <a:prstGeom prst="rect">
            <a:avLst/>
          </a:prstGeom>
        </p:spPr>
      </p:pic>
      <p:sp>
        <p:nvSpPr>
          <p:cNvPr id="11" name="Rectangle 10">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5F72878-C0CA-F69F-AF58-C8BBEAB1AA94}"/>
              </a:ext>
            </a:extLst>
          </p:cNvPr>
          <p:cNvSpPr>
            <a:spLocks noGrp="1"/>
          </p:cNvSpPr>
          <p:nvPr>
            <p:ph type="ctrTitle"/>
          </p:nvPr>
        </p:nvSpPr>
        <p:spPr>
          <a:xfrm>
            <a:off x="7497064" y="665474"/>
            <a:ext cx="4694936" cy="2535318"/>
          </a:xfrm>
        </p:spPr>
        <p:txBody>
          <a:bodyPr anchor="b">
            <a:normAutofit/>
          </a:bodyPr>
          <a:lstStyle/>
          <a:p>
            <a:pPr algn="l"/>
            <a:r>
              <a:rPr lang="en-IN" sz="5400" dirty="0"/>
              <a:t>Email Eclipse </a:t>
            </a:r>
            <a:br>
              <a:rPr lang="en-IN" sz="4800" dirty="0"/>
            </a:br>
            <a:br>
              <a:rPr lang="en-IN" sz="4800" dirty="0"/>
            </a:br>
            <a:r>
              <a:rPr lang="en-IN" sz="4800" dirty="0"/>
              <a:t> </a:t>
            </a:r>
            <a:br>
              <a:rPr lang="en-IN" sz="4800" dirty="0"/>
            </a:br>
            <a:endParaRPr lang="en-IN" sz="2800" dirty="0"/>
          </a:p>
        </p:txBody>
      </p:sp>
      <p:sp>
        <p:nvSpPr>
          <p:cNvPr id="13" name="Frame 12">
            <a:extLst>
              <a:ext uri="{FF2B5EF4-FFF2-40B4-BE49-F238E27FC236}">
                <a16:creationId xmlns:a16="http://schemas.microsoft.com/office/drawing/2014/main" id="{EE69FF8B-EF5E-E29C-E0DB-40ACA1149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64" y="117835"/>
            <a:ext cx="7234936" cy="6594050"/>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9F2B3A0-A0A5-CE89-8B01-3F25B96F50DC}"/>
              </a:ext>
            </a:extLst>
          </p:cNvPr>
          <p:cNvSpPr txBox="1"/>
          <p:nvPr/>
        </p:nvSpPr>
        <p:spPr>
          <a:xfrm>
            <a:off x="7497063" y="1811157"/>
            <a:ext cx="9652942" cy="830997"/>
          </a:xfrm>
          <a:prstGeom prst="rect">
            <a:avLst/>
          </a:prstGeom>
          <a:noFill/>
        </p:spPr>
        <p:txBody>
          <a:bodyPr wrap="square">
            <a:spAutoFit/>
          </a:bodyPr>
          <a:lstStyle/>
          <a:p>
            <a:r>
              <a:rPr lang="en-IN" sz="2400" b="1" dirty="0"/>
              <a:t>Gen AI's Revolutionizing </a:t>
            </a:r>
          </a:p>
          <a:p>
            <a:r>
              <a:rPr lang="en-IN" sz="2400" b="1" dirty="0"/>
              <a:t>Email Classification</a:t>
            </a:r>
          </a:p>
        </p:txBody>
      </p:sp>
      <p:sp>
        <p:nvSpPr>
          <p:cNvPr id="10" name="Content Placeholder 3">
            <a:extLst>
              <a:ext uri="{FF2B5EF4-FFF2-40B4-BE49-F238E27FC236}">
                <a16:creationId xmlns:a16="http://schemas.microsoft.com/office/drawing/2014/main" id="{95CFA7DA-EFF4-498E-468E-7DE7080DBD8E}"/>
              </a:ext>
            </a:extLst>
          </p:cNvPr>
          <p:cNvSpPr txBox="1">
            <a:spLocks/>
          </p:cNvSpPr>
          <p:nvPr/>
        </p:nvSpPr>
        <p:spPr>
          <a:xfrm>
            <a:off x="7951577" y="4235984"/>
            <a:ext cx="3576394" cy="25659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None/>
            </a:pPr>
            <a:r>
              <a:rPr lang="en-US" sz="1800" dirty="0"/>
              <a:t>Satyanarayana J</a:t>
            </a:r>
          </a:p>
          <a:p>
            <a:pPr marL="0" indent="0">
              <a:buNone/>
            </a:pPr>
            <a:r>
              <a:rPr lang="en-US" sz="1800" dirty="0"/>
              <a:t>VijayaSree A</a:t>
            </a:r>
          </a:p>
          <a:p>
            <a:pPr marL="0" indent="0">
              <a:buNone/>
            </a:pPr>
            <a:r>
              <a:rPr lang="en-US" sz="1800" dirty="0"/>
              <a:t>Pranit B</a:t>
            </a:r>
          </a:p>
          <a:p>
            <a:pPr marL="0" indent="0">
              <a:buNone/>
            </a:pPr>
            <a:r>
              <a:rPr lang="en-US" sz="1800" dirty="0"/>
              <a:t>Laxmana</a:t>
            </a:r>
          </a:p>
          <a:p>
            <a:endParaRPr lang="en-US" sz="1800" dirty="0"/>
          </a:p>
        </p:txBody>
      </p:sp>
    </p:spTree>
    <p:extLst>
      <p:ext uri="{BB962C8B-B14F-4D97-AF65-F5344CB8AC3E}">
        <p14:creationId xmlns:p14="http://schemas.microsoft.com/office/powerpoint/2010/main" val="2491509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5A179-5B8D-ABEC-9285-30C3E6554B14}"/>
              </a:ext>
            </a:extLst>
          </p:cNvPr>
          <p:cNvSpPr>
            <a:spLocks noGrp="1"/>
          </p:cNvSpPr>
          <p:nvPr>
            <p:ph sz="half" idx="1"/>
          </p:nvPr>
        </p:nvSpPr>
        <p:spPr>
          <a:xfrm>
            <a:off x="612648" y="1825625"/>
            <a:ext cx="5181600" cy="2343604"/>
          </a:xfrm>
        </p:spPr>
        <p:txBody>
          <a:bodyPr/>
          <a:lstStyle/>
          <a:p>
            <a:pPr>
              <a:lnSpc>
                <a:spcPct val="110000"/>
              </a:lnSpc>
              <a:buSzPct val="87000"/>
            </a:pPr>
            <a:r>
              <a:rPr lang="en-US" sz="2000" dirty="0"/>
              <a:t>Assess the model's classification confidence.</a:t>
            </a:r>
          </a:p>
          <a:p>
            <a:pPr>
              <a:lnSpc>
                <a:spcPct val="110000"/>
              </a:lnSpc>
              <a:buSzPct val="87000"/>
            </a:pPr>
            <a:r>
              <a:rPr lang="en-US" sz="2000" dirty="0"/>
              <a:t>Provide insights into classification decisions.</a:t>
            </a:r>
          </a:p>
          <a:p>
            <a:pPr>
              <a:lnSpc>
                <a:spcPct val="110000"/>
              </a:lnSpc>
              <a:buSzPct val="87000"/>
            </a:pPr>
            <a:r>
              <a:rPr lang="en-US" sz="2000" dirty="0"/>
              <a:t>Use scores for improving model reliability.</a:t>
            </a:r>
          </a:p>
        </p:txBody>
      </p:sp>
      <p:sp>
        <p:nvSpPr>
          <p:cNvPr id="5" name="Title 1">
            <a:extLst>
              <a:ext uri="{FF2B5EF4-FFF2-40B4-BE49-F238E27FC236}">
                <a16:creationId xmlns:a16="http://schemas.microsoft.com/office/drawing/2014/main" id="{984BC33F-20EB-96A4-908C-56D14A5154D5}"/>
              </a:ext>
            </a:extLst>
          </p:cNvPr>
          <p:cNvSpPr>
            <a:spLocks noGrp="1"/>
          </p:cNvSpPr>
          <p:nvPr>
            <p:ph type="title"/>
          </p:nvPr>
        </p:nvSpPr>
        <p:spPr>
          <a:xfrm>
            <a:off x="612775" y="549275"/>
            <a:ext cx="10741025" cy="1131888"/>
          </a:xfrm>
        </p:spPr>
        <p:txBody>
          <a:bodyPr vert="horz" lIns="91440" tIns="45720" rIns="91440" bIns="45720" rtlCol="0" anchor="b">
            <a:normAutofit/>
          </a:bodyPr>
          <a:lstStyle/>
          <a:p>
            <a:r>
              <a:rPr lang="en-US" sz="3200" b="1" kern="1200" dirty="0">
                <a:solidFill>
                  <a:schemeClr val="tx1"/>
                </a:solidFill>
                <a:latin typeface="+mj-lt"/>
                <a:ea typeface="+mj-ea"/>
                <a:cs typeface="+mj-cs"/>
              </a:rPr>
              <a:t>7. </a:t>
            </a:r>
            <a:r>
              <a:rPr lang="en-US" sz="3200" dirty="0"/>
              <a:t>Confidence Score</a:t>
            </a:r>
            <a:endParaRPr lang="en-US" sz="3200" b="1" kern="1200" dirty="0">
              <a:solidFill>
                <a:schemeClr val="tx1"/>
              </a:solidFill>
              <a:latin typeface="+mj-lt"/>
              <a:ea typeface="+mj-ea"/>
              <a:cs typeface="+mj-cs"/>
            </a:endParaRPr>
          </a:p>
        </p:txBody>
      </p:sp>
      <p:pic>
        <p:nvPicPr>
          <p:cNvPr id="6" name="Content Placeholder 4" descr="3D illustration.">
            <a:extLst>
              <a:ext uri="{FF2B5EF4-FFF2-40B4-BE49-F238E27FC236}">
                <a16:creationId xmlns:a16="http://schemas.microsoft.com/office/drawing/2014/main" id="{7AA0ABB7-E27F-A2F6-6A2D-1DCC99C2A570}"/>
              </a:ext>
            </a:extLst>
          </p:cNvPr>
          <p:cNvPicPr>
            <a:picLocks noChangeAspect="1"/>
          </p:cNvPicPr>
          <p:nvPr/>
        </p:nvPicPr>
        <p:blipFill>
          <a:blip r:embed="rId2"/>
          <a:srcRect l="7299" r="39002"/>
          <a:stretch/>
        </p:blipFill>
        <p:spPr>
          <a:xfrm>
            <a:off x="7130163" y="-174162"/>
            <a:ext cx="4910308" cy="7032162"/>
          </a:xfrm>
          <a:prstGeom prst="rect">
            <a:avLst/>
          </a:prstGeom>
        </p:spPr>
      </p:pic>
      <p:sp>
        <p:nvSpPr>
          <p:cNvPr id="7" name="Title 1">
            <a:extLst>
              <a:ext uri="{FF2B5EF4-FFF2-40B4-BE49-F238E27FC236}">
                <a16:creationId xmlns:a16="http://schemas.microsoft.com/office/drawing/2014/main" id="{FDE9D5E3-EAE2-9FDE-7009-B437FA903E09}"/>
              </a:ext>
            </a:extLst>
          </p:cNvPr>
          <p:cNvSpPr txBox="1">
            <a:spLocks/>
          </p:cNvSpPr>
          <p:nvPr/>
        </p:nvSpPr>
        <p:spPr>
          <a:xfrm>
            <a:off x="612775" y="3709760"/>
            <a:ext cx="10741025" cy="1131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dirty="0"/>
              <a:t>8. </a:t>
            </a:r>
            <a:r>
              <a:rPr lang="en-US" sz="2800" dirty="0"/>
              <a:t>Assignment</a:t>
            </a:r>
            <a:r>
              <a:rPr lang="en-US" sz="3200" dirty="0"/>
              <a:t> of Requests</a:t>
            </a:r>
          </a:p>
        </p:txBody>
      </p:sp>
      <p:sp>
        <p:nvSpPr>
          <p:cNvPr id="8" name="Content Placeholder 2">
            <a:extLst>
              <a:ext uri="{FF2B5EF4-FFF2-40B4-BE49-F238E27FC236}">
                <a16:creationId xmlns:a16="http://schemas.microsoft.com/office/drawing/2014/main" id="{4AAB117A-828E-A263-F87F-CDDD1DBA3E88}"/>
              </a:ext>
            </a:extLst>
          </p:cNvPr>
          <p:cNvSpPr txBox="1">
            <a:spLocks/>
          </p:cNvSpPr>
          <p:nvPr/>
        </p:nvSpPr>
        <p:spPr>
          <a:xfrm>
            <a:off x="681010" y="5136923"/>
            <a:ext cx="5181600" cy="2343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SzPct val="87000"/>
            </a:pPr>
            <a:r>
              <a:rPr lang="en-US" dirty="0"/>
              <a:t>Assignment based on skill set and Intent extracted from email</a:t>
            </a:r>
          </a:p>
        </p:txBody>
      </p:sp>
    </p:spTree>
    <p:extLst>
      <p:ext uri="{BB962C8B-B14F-4D97-AF65-F5344CB8AC3E}">
        <p14:creationId xmlns:p14="http://schemas.microsoft.com/office/powerpoint/2010/main" val="234174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oud computing concept isolated on white background">
            <a:extLst>
              <a:ext uri="{FF2B5EF4-FFF2-40B4-BE49-F238E27FC236}">
                <a16:creationId xmlns:a16="http://schemas.microsoft.com/office/drawing/2014/main" id="{DDC4A058-C2EB-60BC-B8B5-A343B7E4CEC2}"/>
              </a:ext>
            </a:extLst>
          </p:cNvPr>
          <p:cNvPicPr>
            <a:picLocks noGrp="1" noChangeAspect="1"/>
          </p:cNvPicPr>
          <p:nvPr>
            <p:ph sz="half" idx="1"/>
          </p:nvPr>
        </p:nvPicPr>
        <p:blipFill>
          <a:blip r:embed="rId2"/>
          <a:srcRect l="22140" r="24160"/>
          <a:stretch/>
        </p:blipFill>
        <p:spPr>
          <a:xfrm>
            <a:off x="20" y="0"/>
            <a:ext cx="4604637" cy="6858000"/>
          </a:xfrm>
          <a:prstGeom prst="rect">
            <a:avLst/>
          </a:prstGeom>
        </p:spPr>
      </p:pic>
      <p:sp>
        <p:nvSpPr>
          <p:cNvPr id="6" name="Title 1">
            <a:extLst>
              <a:ext uri="{FF2B5EF4-FFF2-40B4-BE49-F238E27FC236}">
                <a16:creationId xmlns:a16="http://schemas.microsoft.com/office/drawing/2014/main" id="{A29FB588-35A1-DC87-5A03-9E6E2CD6C55C}"/>
              </a:ext>
            </a:extLst>
          </p:cNvPr>
          <p:cNvSpPr txBox="1">
            <a:spLocks/>
          </p:cNvSpPr>
          <p:nvPr/>
        </p:nvSpPr>
        <p:spPr>
          <a:xfrm>
            <a:off x="5054147" y="356960"/>
            <a:ext cx="10741025" cy="1131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b="1" kern="1200" dirty="0">
                <a:solidFill>
                  <a:schemeClr val="tx1"/>
                </a:solidFill>
                <a:latin typeface="+mj-lt"/>
                <a:ea typeface="+mj-ea"/>
                <a:cs typeface="+mj-cs"/>
              </a:rPr>
              <a:t>Deployment</a:t>
            </a:r>
            <a:endParaRPr lang="en-US" sz="3200" dirty="0"/>
          </a:p>
        </p:txBody>
      </p:sp>
      <p:sp>
        <p:nvSpPr>
          <p:cNvPr id="8" name="TextBox 7">
            <a:extLst>
              <a:ext uri="{FF2B5EF4-FFF2-40B4-BE49-F238E27FC236}">
                <a16:creationId xmlns:a16="http://schemas.microsoft.com/office/drawing/2014/main" id="{19F171DA-E878-BD7C-E622-B339F837ECEE}"/>
              </a:ext>
            </a:extLst>
          </p:cNvPr>
          <p:cNvSpPr txBox="1"/>
          <p:nvPr/>
        </p:nvSpPr>
        <p:spPr>
          <a:xfrm>
            <a:off x="4738461" y="2690336"/>
            <a:ext cx="7897584" cy="1477328"/>
          </a:xfrm>
          <a:prstGeom prst="rect">
            <a:avLst/>
          </a:prstGeom>
          <a:noFill/>
        </p:spPr>
        <p:txBody>
          <a:bodyPr wrap="square">
            <a:spAutoFit/>
          </a:bodyPr>
          <a:lstStyle/>
          <a:p>
            <a:pPr marL="285750" lvl="1" indent="-285750">
              <a:buFont typeface="Arial" panose="020B0604020202020204" pitchFamily="34" charset="0"/>
              <a:buChar char="•"/>
            </a:pPr>
            <a:r>
              <a:rPr lang="en-US" dirty="0"/>
              <a:t>E</a:t>
            </a:r>
            <a:r>
              <a:rPr lang="en-US" sz="1800" dirty="0"/>
              <a:t>nabling quick adjustments to cater ongoing needs.</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sz="1800" dirty="0"/>
              <a:t>ReadMe in GitHub is having complete deployment instructions.</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sz="1800" dirty="0"/>
              <a:t>All necessary Tools and Libraries are listed with install instructions.</a:t>
            </a:r>
          </a:p>
        </p:txBody>
      </p:sp>
    </p:spTree>
    <p:extLst>
      <p:ext uri="{BB962C8B-B14F-4D97-AF65-F5344CB8AC3E}">
        <p14:creationId xmlns:p14="http://schemas.microsoft.com/office/powerpoint/2010/main" val="409168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29806-240C-AE28-F01E-12C4BC2BF6F9}"/>
              </a:ext>
            </a:extLst>
          </p:cNvPr>
          <p:cNvSpPr>
            <a:spLocks noGrp="1"/>
          </p:cNvSpPr>
          <p:nvPr>
            <p:ph type="title"/>
          </p:nvPr>
        </p:nvSpPr>
        <p:spPr>
          <a:xfrm>
            <a:off x="5252851" y="14627"/>
            <a:ext cx="5916168" cy="780159"/>
          </a:xfrm>
        </p:spPr>
        <p:txBody>
          <a:bodyPr vert="horz" lIns="91440" tIns="45720" rIns="91440" bIns="45720" rtlCol="0" anchor="b">
            <a:normAutofit/>
          </a:bodyPr>
          <a:lstStyle/>
          <a:p>
            <a:r>
              <a:rPr lang="en-US" b="1" kern="1200" dirty="0">
                <a:solidFill>
                  <a:schemeClr val="tx1"/>
                </a:solidFill>
                <a:latin typeface="+mj-lt"/>
                <a:ea typeface="+mj-ea"/>
                <a:cs typeface="+mj-cs"/>
              </a:rPr>
              <a:t>Challenges</a:t>
            </a: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833B3749-8476-4686-BAF6-E64EE4546A18}"/>
              </a:ext>
            </a:extLst>
          </p:cNvPr>
          <p:cNvPicPr>
            <a:picLocks noGrp="1" noChangeAspect="1"/>
          </p:cNvPicPr>
          <p:nvPr>
            <p:ph sz="half" idx="1"/>
          </p:nvPr>
        </p:nvPicPr>
        <p:blipFill>
          <a:blip r:embed="rId3"/>
          <a:srcRect l="19215" r="32991" b="-1"/>
          <a:stretch/>
        </p:blipFill>
        <p:spPr>
          <a:xfrm>
            <a:off x="20" y="141514"/>
            <a:ext cx="4910308" cy="6716486"/>
          </a:xfrm>
          <a:prstGeom prst="rect">
            <a:avLst/>
          </a:prstGeom>
        </p:spPr>
      </p:pic>
      <p:sp>
        <p:nvSpPr>
          <p:cNvPr id="4" name="Content Placeholder 3">
            <a:extLst>
              <a:ext uri="{FF2B5EF4-FFF2-40B4-BE49-F238E27FC236}">
                <a16:creationId xmlns:a16="http://schemas.microsoft.com/office/drawing/2014/main" id="{AB6CB797-4197-5CBB-1936-AA6265E2C41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52851" y="846553"/>
            <a:ext cx="5916168" cy="4095078"/>
          </a:xfrm>
        </p:spPr>
        <p:txBody>
          <a:bodyPr>
            <a:normAutofit/>
          </a:bodyPr>
          <a:lstStyle/>
          <a:p>
            <a:pPr marL="0" indent="0">
              <a:spcBef>
                <a:spcPts val="2500"/>
              </a:spcBef>
              <a:buNone/>
            </a:pPr>
            <a:r>
              <a:rPr lang="en-US" sz="1400" dirty="0"/>
              <a:t>Intent Identification</a:t>
            </a:r>
          </a:p>
          <a:p>
            <a:pPr marL="0" indent="0">
              <a:spcBef>
                <a:spcPts val="2500"/>
              </a:spcBef>
              <a:buNone/>
            </a:pPr>
            <a:r>
              <a:rPr lang="en-US" sz="1400" dirty="0"/>
              <a:t>Historical Email Data generation for training</a:t>
            </a:r>
          </a:p>
          <a:p>
            <a:pPr marL="0" indent="0">
              <a:spcBef>
                <a:spcPts val="2500"/>
              </a:spcBef>
              <a:buNone/>
            </a:pPr>
            <a:r>
              <a:rPr lang="en-US" sz="1400" dirty="0"/>
              <a:t>Confidence score calculation.</a:t>
            </a:r>
          </a:p>
        </p:txBody>
      </p:sp>
    </p:spTree>
    <p:extLst>
      <p:ext uri="{BB962C8B-B14F-4D97-AF65-F5344CB8AC3E}">
        <p14:creationId xmlns:p14="http://schemas.microsoft.com/office/powerpoint/2010/main" val="1437947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033CD-E79D-61D0-FC8E-9816A19CF7A6}"/>
              </a:ext>
            </a:extLst>
          </p:cNvPr>
          <p:cNvSpPr>
            <a:spLocks noGrp="1"/>
          </p:cNvSpPr>
          <p:nvPr>
            <p:ph type="title"/>
          </p:nvPr>
        </p:nvSpPr>
        <p:spPr>
          <a:xfrm>
            <a:off x="614677" y="603504"/>
            <a:ext cx="10872216" cy="1527048"/>
          </a:xfrm>
        </p:spPr>
        <p:txBody>
          <a:bodyPr vert="horz" lIns="91440" tIns="45720" rIns="91440" bIns="45720" rtlCol="0" anchor="b">
            <a:normAutofit/>
          </a:bodyPr>
          <a:lstStyle/>
          <a:p>
            <a:r>
              <a:rPr lang="en-US" b="1" kern="1200">
                <a:solidFill>
                  <a:schemeClr val="tx1"/>
                </a:solidFill>
                <a:latin typeface="+mj-lt"/>
                <a:ea typeface="+mj-ea"/>
                <a:cs typeface="+mj-cs"/>
              </a:rPr>
              <a:t>Monitoring Performance, Accuracy, and Scalability</a:t>
            </a:r>
          </a:p>
        </p:txBody>
      </p:sp>
      <p:pic>
        <p:nvPicPr>
          <p:cNvPr id="5" name="Content Placeholder 4" descr="Three graphs detailing the performance of the three sectors presented by the pie chart on the monitor.See all my">
            <a:extLst>
              <a:ext uri="{FF2B5EF4-FFF2-40B4-BE49-F238E27FC236}">
                <a16:creationId xmlns:a16="http://schemas.microsoft.com/office/drawing/2014/main" id="{7EA6E7B4-C33B-4246-A799-D7E62455DDB8}"/>
              </a:ext>
            </a:extLst>
          </p:cNvPr>
          <p:cNvPicPr>
            <a:picLocks noGrp="1" noChangeAspect="1"/>
          </p:cNvPicPr>
          <p:nvPr>
            <p:ph sz="half" idx="1"/>
          </p:nvPr>
        </p:nvPicPr>
        <p:blipFill>
          <a:blip r:embed="rId3"/>
          <a:stretch>
            <a:fillRect/>
          </a:stretch>
        </p:blipFill>
        <p:spPr>
          <a:xfrm>
            <a:off x="614678" y="2441274"/>
            <a:ext cx="5173647" cy="3013649"/>
          </a:xfrm>
          <a:prstGeom prst="rect">
            <a:avLst/>
          </a:prstGeom>
        </p:spPr>
      </p:pic>
      <p:sp>
        <p:nvSpPr>
          <p:cNvPr id="4" name="Content Placeholder 3">
            <a:extLst>
              <a:ext uri="{FF2B5EF4-FFF2-40B4-BE49-F238E27FC236}">
                <a16:creationId xmlns:a16="http://schemas.microsoft.com/office/drawing/2014/main" id="{1912B9DF-E9FC-CDE7-3CE4-BA1A67A3D24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2441273"/>
            <a:ext cx="5385816" cy="3817942"/>
          </a:xfrm>
        </p:spPr>
        <p:txBody>
          <a:bodyPr>
            <a:normAutofit/>
          </a:bodyPr>
          <a:lstStyle/>
          <a:p>
            <a:pPr marL="0" indent="0">
              <a:spcBef>
                <a:spcPts val="2500"/>
              </a:spcBef>
              <a:buNone/>
            </a:pPr>
            <a:r>
              <a:rPr lang="en-US" sz="1400" b="1" dirty="0"/>
              <a:t>Importance of Monitoring</a:t>
            </a:r>
          </a:p>
          <a:p>
            <a:pPr marL="0" lvl="1" indent="0">
              <a:buNone/>
            </a:pPr>
            <a:r>
              <a:rPr lang="en-US" sz="1400" dirty="0"/>
              <a:t>Monitoring system performance is essential to ensure it operates efficiently and meets user expectations.</a:t>
            </a:r>
          </a:p>
          <a:p>
            <a:pPr marL="0" indent="0">
              <a:spcBef>
                <a:spcPts val="2500"/>
              </a:spcBef>
              <a:buNone/>
            </a:pPr>
            <a:r>
              <a:rPr lang="en-US" sz="1400" b="1" dirty="0"/>
              <a:t>Tracking Metrics</a:t>
            </a:r>
          </a:p>
          <a:p>
            <a:pPr marL="0" lvl="1" indent="0">
              <a:buNone/>
            </a:pPr>
            <a:r>
              <a:rPr lang="en-US" sz="1400" dirty="0"/>
              <a:t>Tracking performance metrics helps identify issues early and supports informed decision-making in system management.</a:t>
            </a:r>
          </a:p>
          <a:p>
            <a:pPr marL="0" indent="0">
              <a:spcBef>
                <a:spcPts val="2500"/>
              </a:spcBef>
              <a:buNone/>
            </a:pPr>
            <a:r>
              <a:rPr lang="en-US" sz="1400" b="1" dirty="0"/>
              <a:t>Scalability Considerations</a:t>
            </a:r>
          </a:p>
          <a:p>
            <a:pPr marL="0" lvl="1" indent="0">
              <a:buNone/>
            </a:pPr>
            <a:r>
              <a:rPr lang="en-US" sz="1400" dirty="0"/>
              <a:t>Ensuring the system can scale effectively based on demand is crucial for maintaining performance during peak usage.</a:t>
            </a:r>
            <a:endParaRPr lang="en-IN" sz="1400" dirty="0"/>
          </a:p>
        </p:txBody>
      </p:sp>
    </p:spTree>
    <p:extLst>
      <p:ext uri="{BB962C8B-B14F-4D97-AF65-F5344CB8AC3E}">
        <p14:creationId xmlns:p14="http://schemas.microsoft.com/office/powerpoint/2010/main" val="2966897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D74AF-7F5C-F25B-E575-F99FFE0E05A5}"/>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Conclusion</a:t>
            </a:r>
          </a:p>
        </p:txBody>
      </p:sp>
      <p:sp>
        <p:nvSpPr>
          <p:cNvPr id="3" name="Content Placeholder 2">
            <a:extLst>
              <a:ext uri="{FF2B5EF4-FFF2-40B4-BE49-F238E27FC236}">
                <a16:creationId xmlns:a16="http://schemas.microsoft.com/office/drawing/2014/main" id="{08DA9D06-3680-D934-DCAD-CCC9300969BC}"/>
              </a:ext>
            </a:extLst>
          </p:cNvPr>
          <p:cNvSpPr>
            <a:spLocks noGrp="1"/>
          </p:cNvSpPr>
          <p:nvPr>
            <p:ph sz="half" idx="1"/>
          </p:nvPr>
        </p:nvSpPr>
        <p:spPr>
          <a:xfrm>
            <a:off x="612648" y="2212848"/>
            <a:ext cx="6035040" cy="4096512"/>
          </a:xfrm>
        </p:spPr>
        <p:txBody>
          <a:bodyPr vert="horz" lIns="91440" tIns="45720" rIns="91440" bIns="45720" rtlCol="0">
            <a:normAutofit/>
          </a:bodyPr>
          <a:lstStyle/>
          <a:p>
            <a:pPr marL="0" indent="0">
              <a:buNone/>
            </a:pPr>
            <a:r>
              <a:rPr lang="en-US" sz="1800" dirty="0"/>
              <a:t>A robust, streamlined email management system improves efficiency by prioritizing and classifying emails effectively and reduces lot of manual intervention in creating Service requests.</a:t>
            </a:r>
          </a:p>
          <a:p>
            <a:endParaRPr lang="en-US" sz="1800" dirty="0"/>
          </a:p>
        </p:txBody>
      </p:sp>
      <p:pic>
        <p:nvPicPr>
          <p:cNvPr id="5" name="Picture 4" descr="Person holding mouse">
            <a:extLst>
              <a:ext uri="{FF2B5EF4-FFF2-40B4-BE49-F238E27FC236}">
                <a16:creationId xmlns:a16="http://schemas.microsoft.com/office/drawing/2014/main" id="{AAD76633-3005-C875-1E71-96789DC5DDC9}"/>
              </a:ext>
            </a:extLst>
          </p:cNvPr>
          <p:cNvPicPr>
            <a:picLocks noChangeAspect="1"/>
          </p:cNvPicPr>
          <p:nvPr/>
        </p:nvPicPr>
        <p:blipFill>
          <a:blip r:embed="rId2"/>
          <a:srcRect l="28110" r="24720" b="-1"/>
          <a:stretch/>
        </p:blipFill>
        <p:spPr>
          <a:xfrm>
            <a:off x="7345680" y="10"/>
            <a:ext cx="4846320" cy="6857990"/>
          </a:xfrm>
          <a:prstGeom prst="rect">
            <a:avLst/>
          </a:prstGeom>
        </p:spPr>
      </p:pic>
    </p:spTree>
    <p:extLst>
      <p:ext uri="{BB962C8B-B14F-4D97-AF65-F5344CB8AC3E}">
        <p14:creationId xmlns:p14="http://schemas.microsoft.com/office/powerpoint/2010/main" val="41368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EA68D-C9D2-6E32-759B-E5F18CED715F}"/>
              </a:ext>
            </a:extLst>
          </p:cNvPr>
          <p:cNvSpPr>
            <a:spLocks noGrp="1"/>
          </p:cNvSpPr>
          <p:nvPr>
            <p:ph type="title"/>
          </p:nvPr>
        </p:nvSpPr>
        <p:spPr>
          <a:xfrm>
            <a:off x="614679" y="-552341"/>
            <a:ext cx="4361688"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Agenda</a:t>
            </a:r>
          </a:p>
        </p:txBody>
      </p:sp>
      <p:sp>
        <p:nvSpPr>
          <p:cNvPr id="4" name="Content Placeholder 3">
            <a:extLst>
              <a:ext uri="{FF2B5EF4-FFF2-40B4-BE49-F238E27FC236}">
                <a16:creationId xmlns:a16="http://schemas.microsoft.com/office/drawing/2014/main" id="{848CFA1D-F43B-6A31-E048-C55AB8556175}"/>
              </a:ext>
            </a:extLst>
          </p:cNvPr>
          <p:cNvSpPr>
            <a:spLocks noGrp="1"/>
          </p:cNvSpPr>
          <p:nvPr>
            <p:ph sz="half" idx="2"/>
          </p:nvPr>
        </p:nvSpPr>
        <p:spPr>
          <a:xfrm>
            <a:off x="634636" y="1080733"/>
            <a:ext cx="4762864" cy="5646638"/>
          </a:xfrm>
        </p:spPr>
        <p:txBody>
          <a:bodyPr vert="horz" lIns="91440" tIns="45720" rIns="91440" bIns="45720" rtlCol="0">
            <a:normAutofit fontScale="92500" lnSpcReduction="20000"/>
          </a:bodyPr>
          <a:lstStyle/>
          <a:p>
            <a:r>
              <a:rPr lang="en-US" sz="1800" dirty="0"/>
              <a:t>Introduction</a:t>
            </a:r>
          </a:p>
          <a:p>
            <a:r>
              <a:rPr lang="en-US" sz="1800" dirty="0"/>
              <a:t>Inspiration and Motive</a:t>
            </a:r>
          </a:p>
          <a:p>
            <a:r>
              <a:rPr lang="en-US" sz="1800" dirty="0"/>
              <a:t>Architecture</a:t>
            </a:r>
          </a:p>
          <a:p>
            <a:r>
              <a:rPr lang="en-US" sz="1800" dirty="0"/>
              <a:t>Tech Stack</a:t>
            </a:r>
          </a:p>
          <a:p>
            <a:r>
              <a:rPr lang="en-US" sz="1800" dirty="0"/>
              <a:t>How it Works</a:t>
            </a:r>
          </a:p>
          <a:p>
            <a:pPr lvl="1"/>
            <a:r>
              <a:rPr lang="en-US" sz="1600" dirty="0"/>
              <a:t>Email Data Ingestion</a:t>
            </a:r>
          </a:p>
          <a:p>
            <a:pPr lvl="1"/>
            <a:r>
              <a:rPr lang="en-US" sz="1600" dirty="0"/>
              <a:t>Preprocessing</a:t>
            </a:r>
          </a:p>
          <a:p>
            <a:pPr lvl="1"/>
            <a:r>
              <a:rPr lang="en-US" sz="1600" dirty="0"/>
              <a:t>Context/ Intent Extraction with OCR</a:t>
            </a:r>
          </a:p>
          <a:p>
            <a:pPr lvl="1"/>
            <a:r>
              <a:rPr lang="en-US" sz="1600" dirty="0"/>
              <a:t>Prioritization</a:t>
            </a:r>
          </a:p>
          <a:p>
            <a:pPr lvl="1"/>
            <a:r>
              <a:rPr lang="en-US" sz="1600" dirty="0"/>
              <a:t>Categorize-Request /Sub-Request Type</a:t>
            </a:r>
          </a:p>
          <a:p>
            <a:pPr lvl="1"/>
            <a:r>
              <a:rPr lang="en-US" sz="1600" dirty="0"/>
              <a:t>Duplicate Detection</a:t>
            </a:r>
          </a:p>
          <a:p>
            <a:pPr lvl="1"/>
            <a:r>
              <a:rPr lang="en-US" sz="1600" dirty="0"/>
              <a:t>Confidence Score</a:t>
            </a:r>
          </a:p>
          <a:p>
            <a:pPr lvl="1"/>
            <a:r>
              <a:rPr lang="en-US" sz="1600" dirty="0"/>
              <a:t>Assignment of requests</a:t>
            </a:r>
          </a:p>
          <a:p>
            <a:r>
              <a:rPr lang="en-US" sz="1800" dirty="0"/>
              <a:t>Deployment and Maintenance</a:t>
            </a:r>
          </a:p>
          <a:p>
            <a:r>
              <a:rPr lang="en-US" sz="1800" dirty="0"/>
              <a:t>Challenges &amp; RoadMap</a:t>
            </a:r>
          </a:p>
          <a:p>
            <a:r>
              <a:rPr lang="en-US" sz="1800" dirty="0"/>
              <a:t>Conclusion</a:t>
            </a:r>
          </a:p>
          <a:p>
            <a:endParaRPr lang="en-US" sz="1800" dirty="0"/>
          </a:p>
        </p:txBody>
      </p:sp>
      <p:pic>
        <p:nvPicPr>
          <p:cNvPr id="5" name="Content Placeholder 4" descr="Female drawing flow chart">
            <a:extLst>
              <a:ext uri="{FF2B5EF4-FFF2-40B4-BE49-F238E27FC236}">
                <a16:creationId xmlns:a16="http://schemas.microsoft.com/office/drawing/2014/main" id="{1CA61E3C-14C8-49BD-9B48-6EBF2A837A64}"/>
              </a:ext>
            </a:extLst>
          </p:cNvPr>
          <p:cNvPicPr>
            <a:picLocks noGrp="1" noChangeAspect="1"/>
          </p:cNvPicPr>
          <p:nvPr>
            <p:ph sz="half" idx="1"/>
          </p:nvPr>
        </p:nvPicPr>
        <p:blipFill>
          <a:blip r:embed="rId3"/>
          <a:srcRect l="17383" r="21747" b="2"/>
          <a:stretch/>
        </p:blipFill>
        <p:spPr>
          <a:xfrm>
            <a:off x="5127171" y="-1"/>
            <a:ext cx="7064829" cy="6857999"/>
          </a:xfrm>
          <a:prstGeom prst="rect">
            <a:avLst/>
          </a:prstGeom>
        </p:spPr>
      </p:pic>
    </p:spTree>
    <p:extLst>
      <p:ext uri="{BB962C8B-B14F-4D97-AF65-F5344CB8AC3E}">
        <p14:creationId xmlns:p14="http://schemas.microsoft.com/office/powerpoint/2010/main" val="780413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7FBD8-FF8A-5CCC-5235-0D47989D3D79}"/>
              </a:ext>
            </a:extLst>
          </p:cNvPr>
          <p:cNvSpPr>
            <a:spLocks noGrp="1"/>
          </p:cNvSpPr>
          <p:nvPr>
            <p:ph type="title"/>
          </p:nvPr>
        </p:nvSpPr>
        <p:spPr>
          <a:xfrm>
            <a:off x="471134" y="0"/>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Introduction</a:t>
            </a:r>
          </a:p>
        </p:txBody>
      </p:sp>
      <p:sp>
        <p:nvSpPr>
          <p:cNvPr id="3" name="Content Placeholder 2">
            <a:extLst>
              <a:ext uri="{FF2B5EF4-FFF2-40B4-BE49-F238E27FC236}">
                <a16:creationId xmlns:a16="http://schemas.microsoft.com/office/drawing/2014/main" id="{C4AAEA21-2751-FC8A-3C67-DE53CE3B1320}"/>
              </a:ext>
            </a:extLst>
          </p:cNvPr>
          <p:cNvSpPr>
            <a:spLocks noGrp="1"/>
          </p:cNvSpPr>
          <p:nvPr>
            <p:ph sz="half" idx="1"/>
          </p:nvPr>
        </p:nvSpPr>
        <p:spPr>
          <a:xfrm>
            <a:off x="318734" y="1744762"/>
            <a:ext cx="6035040" cy="4096512"/>
          </a:xfrm>
        </p:spPr>
        <p:txBody>
          <a:bodyPr vert="horz" lIns="91440" tIns="45720" rIns="91440" bIns="45720" rtlCol="0">
            <a:normAutofit/>
          </a:bodyPr>
          <a:lstStyle/>
          <a:p>
            <a:r>
              <a:rPr lang="en-US" sz="1800" dirty="0"/>
              <a:t>Many Service Teams like Commercial bank Lending Services receive many service requests in email with unstructured attachments.</a:t>
            </a:r>
          </a:p>
          <a:p>
            <a:r>
              <a:rPr lang="en-US" sz="1800" dirty="0"/>
              <a:t>Lot of Manual Efforts are needed to understand Diverse requests from email and route it to right technical team for processing requests based on skill sets.</a:t>
            </a:r>
          </a:p>
          <a:p>
            <a:r>
              <a:rPr lang="en-US" sz="1800" b="1" dirty="0"/>
              <a:t>Email Eclipse-Gen AI's Revolutionizing Email Classification </a:t>
            </a:r>
            <a:r>
              <a:rPr lang="en-US" sz="1800" dirty="0"/>
              <a:t>is an End-to-End Pipeline implemented to automated Service Request creation by extracting email content through Gen AI.</a:t>
            </a:r>
          </a:p>
          <a:p>
            <a:endParaRPr lang="en-US" sz="1800" dirty="0"/>
          </a:p>
        </p:txBody>
      </p:sp>
      <p:pic>
        <p:nvPicPr>
          <p:cNvPr id="5" name="Picture 4" descr="Colorful envelopes">
            <a:extLst>
              <a:ext uri="{FF2B5EF4-FFF2-40B4-BE49-F238E27FC236}">
                <a16:creationId xmlns:a16="http://schemas.microsoft.com/office/drawing/2014/main" id="{4F226907-DEF9-3E66-DEF5-0E20A6DA98B0}"/>
              </a:ext>
            </a:extLst>
          </p:cNvPr>
          <p:cNvPicPr>
            <a:picLocks noChangeAspect="1"/>
          </p:cNvPicPr>
          <p:nvPr/>
        </p:nvPicPr>
        <p:blipFill>
          <a:blip r:embed="rId2"/>
          <a:srcRect l="27249" r="25580" b="-1"/>
          <a:stretch/>
        </p:blipFill>
        <p:spPr>
          <a:xfrm>
            <a:off x="6506174" y="10"/>
            <a:ext cx="5685826" cy="4800590"/>
          </a:xfrm>
          <a:prstGeom prst="rect">
            <a:avLst/>
          </a:prstGeom>
        </p:spPr>
      </p:pic>
    </p:spTree>
    <p:extLst>
      <p:ext uri="{BB962C8B-B14F-4D97-AF65-F5344CB8AC3E}">
        <p14:creationId xmlns:p14="http://schemas.microsoft.com/office/powerpoint/2010/main" val="23716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44CE-36D5-6B56-1ECF-97DE905B8FFB}"/>
              </a:ext>
            </a:extLst>
          </p:cNvPr>
          <p:cNvSpPr>
            <a:spLocks noGrp="1"/>
          </p:cNvSpPr>
          <p:nvPr>
            <p:ph type="title"/>
          </p:nvPr>
        </p:nvSpPr>
        <p:spPr>
          <a:xfrm>
            <a:off x="612648" y="548640"/>
            <a:ext cx="3513038" cy="1132258"/>
          </a:xfrm>
        </p:spPr>
        <p:txBody>
          <a:bodyPr/>
          <a:lstStyle/>
          <a:p>
            <a:r>
              <a:rPr lang="en-IN" dirty="0"/>
              <a:t>Inspiration</a:t>
            </a:r>
          </a:p>
        </p:txBody>
      </p:sp>
      <p:sp>
        <p:nvSpPr>
          <p:cNvPr id="3" name="Content Placeholder 2">
            <a:extLst>
              <a:ext uri="{FF2B5EF4-FFF2-40B4-BE49-F238E27FC236}">
                <a16:creationId xmlns:a16="http://schemas.microsoft.com/office/drawing/2014/main" id="{307F0A9B-9B2A-6AEA-D062-8B56D01F0A9A}"/>
              </a:ext>
            </a:extLst>
          </p:cNvPr>
          <p:cNvSpPr>
            <a:spLocks noGrp="1"/>
          </p:cNvSpPr>
          <p:nvPr>
            <p:ph sz="half" idx="1"/>
          </p:nvPr>
        </p:nvSpPr>
        <p:spPr>
          <a:xfrm>
            <a:off x="612648" y="1410452"/>
            <a:ext cx="7791124" cy="1962604"/>
          </a:xfrm>
        </p:spPr>
        <p:txBody>
          <a:bodyPr/>
          <a:lstStyle/>
          <a:p>
            <a:r>
              <a:rPr lang="en-IN" b="1" i="0" dirty="0">
                <a:solidFill>
                  <a:srgbClr val="1C2B33"/>
                </a:solidFill>
                <a:effectLst/>
                <a:latin typeface="Optimistic"/>
              </a:rPr>
              <a:t>Automation of Repetitive Tasks.</a:t>
            </a:r>
          </a:p>
          <a:p>
            <a:r>
              <a:rPr lang="en-IN" b="1" i="0" dirty="0">
                <a:solidFill>
                  <a:srgbClr val="1C2B33"/>
                </a:solidFill>
                <a:effectLst/>
                <a:latin typeface="Optimistic"/>
              </a:rPr>
              <a:t>Enhanced Productivity by reducing Gate keeper Manual Efforts</a:t>
            </a:r>
            <a:endParaRPr lang="en-IN" b="1" dirty="0">
              <a:solidFill>
                <a:srgbClr val="1C2B33"/>
              </a:solidFill>
              <a:latin typeface="Optimistic"/>
            </a:endParaRPr>
          </a:p>
          <a:p>
            <a:r>
              <a:rPr lang="en-IN" b="1" i="0" dirty="0">
                <a:solidFill>
                  <a:srgbClr val="1C2B33"/>
                </a:solidFill>
                <a:effectLst/>
                <a:latin typeface="Optimistic"/>
              </a:rPr>
              <a:t>Improved Email Management during High Volume</a:t>
            </a:r>
            <a:endParaRPr lang="en-IN" dirty="0"/>
          </a:p>
        </p:txBody>
      </p:sp>
      <p:sp>
        <p:nvSpPr>
          <p:cNvPr id="7" name="Content Placeholder 2">
            <a:extLst>
              <a:ext uri="{FF2B5EF4-FFF2-40B4-BE49-F238E27FC236}">
                <a16:creationId xmlns:a16="http://schemas.microsoft.com/office/drawing/2014/main" id="{792C6CDC-AED0-27EE-AEF7-CA2C34186CD9}"/>
              </a:ext>
            </a:extLst>
          </p:cNvPr>
          <p:cNvSpPr txBox="1">
            <a:spLocks/>
          </p:cNvSpPr>
          <p:nvPr/>
        </p:nvSpPr>
        <p:spPr>
          <a:xfrm>
            <a:off x="612648" y="3932956"/>
            <a:ext cx="7791124" cy="1962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solidFill>
                  <a:srgbClr val="1C2B33"/>
                </a:solidFill>
                <a:effectLst/>
                <a:latin typeface="Optimistic"/>
              </a:rPr>
              <a:t>Increased Accuracy</a:t>
            </a:r>
            <a:r>
              <a:rPr lang="en-IN" b="1" dirty="0">
                <a:solidFill>
                  <a:srgbClr val="1C2B33"/>
                </a:solidFill>
                <a:latin typeface="Optimistic"/>
              </a:rPr>
              <a:t>.</a:t>
            </a:r>
          </a:p>
          <a:p>
            <a:r>
              <a:rPr lang="en-IN" b="1" i="0" dirty="0">
                <a:solidFill>
                  <a:srgbClr val="1C2B33"/>
                </a:solidFill>
                <a:effectLst/>
                <a:latin typeface="Optimistic"/>
              </a:rPr>
              <a:t>Enhanced Decision Making by avoiding Manual errors</a:t>
            </a:r>
          </a:p>
          <a:p>
            <a:r>
              <a:rPr lang="en-IN" b="1" i="0" dirty="0">
                <a:solidFill>
                  <a:srgbClr val="1C2B33"/>
                </a:solidFill>
                <a:effectLst/>
                <a:latin typeface="Optimistic"/>
              </a:rPr>
              <a:t>Scalability</a:t>
            </a:r>
            <a:endParaRPr lang="en-IN" dirty="0"/>
          </a:p>
        </p:txBody>
      </p:sp>
      <p:sp>
        <p:nvSpPr>
          <p:cNvPr id="8" name="Title 1">
            <a:extLst>
              <a:ext uri="{FF2B5EF4-FFF2-40B4-BE49-F238E27FC236}">
                <a16:creationId xmlns:a16="http://schemas.microsoft.com/office/drawing/2014/main" id="{3459043A-FD15-1F4F-3FB3-9F178D4CAC8A}"/>
              </a:ext>
            </a:extLst>
          </p:cNvPr>
          <p:cNvSpPr txBox="1">
            <a:spLocks/>
          </p:cNvSpPr>
          <p:nvPr/>
        </p:nvSpPr>
        <p:spPr>
          <a:xfrm>
            <a:off x="699734" y="3222100"/>
            <a:ext cx="3513038" cy="11322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IN" dirty="0"/>
              <a:t>Motive</a:t>
            </a:r>
          </a:p>
        </p:txBody>
      </p:sp>
    </p:spTree>
    <p:extLst>
      <p:ext uri="{BB962C8B-B14F-4D97-AF65-F5344CB8AC3E}">
        <p14:creationId xmlns:p14="http://schemas.microsoft.com/office/powerpoint/2010/main" val="15847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48DE-EAD9-BFC1-00BB-F024784435AD}"/>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DDE2A76A-6AF3-9FB5-76AC-540C5FE21DCE}"/>
              </a:ext>
            </a:extLst>
          </p:cNvPr>
          <p:cNvSpPr>
            <a:spLocks noGrp="1"/>
          </p:cNvSpPr>
          <p:nvPr>
            <p:ph sz="half" idx="1"/>
          </p:nvPr>
        </p:nvSpPr>
        <p:spPr/>
        <p:txBody>
          <a:bodyPr/>
          <a:lstStyle/>
          <a:p>
            <a:endParaRPr lang="en-IN"/>
          </a:p>
        </p:txBody>
      </p:sp>
    </p:spTree>
    <p:extLst>
      <p:ext uri="{BB962C8B-B14F-4D97-AF65-F5344CB8AC3E}">
        <p14:creationId xmlns:p14="http://schemas.microsoft.com/office/powerpoint/2010/main" val="123532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111E-8703-453D-EB07-891752E67DAF}"/>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9032B3D7-FBC1-4A72-D50A-8FDF9C1E21E2}"/>
              </a:ext>
            </a:extLst>
          </p:cNvPr>
          <p:cNvSpPr>
            <a:spLocks noGrp="1"/>
          </p:cNvSpPr>
          <p:nvPr>
            <p:ph sz="half" idx="1"/>
          </p:nvPr>
        </p:nvSpPr>
        <p:spPr>
          <a:xfrm>
            <a:off x="612648" y="1825625"/>
            <a:ext cx="6691666" cy="4351338"/>
          </a:xfrm>
        </p:spPr>
        <p:txBody>
          <a:bodyPr>
            <a:normAutofit fontScale="92500" lnSpcReduction="20000"/>
          </a:bodyPr>
          <a:lstStyle/>
          <a:p>
            <a:r>
              <a:rPr lang="en-IN" dirty="0"/>
              <a:t>Python</a:t>
            </a:r>
          </a:p>
          <a:p>
            <a:r>
              <a:rPr lang="en-IN" dirty="0"/>
              <a:t>Pandas</a:t>
            </a:r>
          </a:p>
          <a:p>
            <a:r>
              <a:rPr lang="en-IN" dirty="0"/>
              <a:t>PyMuPDF</a:t>
            </a:r>
          </a:p>
          <a:p>
            <a:r>
              <a:rPr lang="en-IN" dirty="0"/>
              <a:t>NLP- Spacy{Named Entity Recognition (NER)}</a:t>
            </a:r>
          </a:p>
          <a:p>
            <a:r>
              <a:rPr lang="en-IN" dirty="0"/>
              <a:t>IMAP + OCR</a:t>
            </a:r>
          </a:p>
          <a:p>
            <a:r>
              <a:rPr lang="en-IN" dirty="0"/>
              <a:t>OpenAI- Gemini 2.0, Crewai</a:t>
            </a:r>
          </a:p>
          <a:p>
            <a:r>
              <a:rPr lang="en-IN" dirty="0">
                <a:solidFill>
                  <a:srgbClr val="000000"/>
                </a:solidFill>
              </a:rPr>
              <a:t>T</a:t>
            </a:r>
            <a:r>
              <a:rPr lang="en-IN" dirty="0">
                <a:solidFill>
                  <a:srgbClr val="000000"/>
                </a:solidFill>
                <a:effectLst/>
              </a:rPr>
              <a:t>ransformers-Hugging Face</a:t>
            </a:r>
          </a:p>
          <a:p>
            <a:r>
              <a:rPr lang="en-IN" dirty="0">
                <a:solidFill>
                  <a:srgbClr val="000000"/>
                </a:solidFill>
                <a:effectLst/>
              </a:rPr>
              <a:t>Pytesseract</a:t>
            </a:r>
          </a:p>
          <a:p>
            <a:r>
              <a:rPr lang="en-IN" dirty="0"/>
              <a:t>Tesseract</a:t>
            </a:r>
          </a:p>
          <a:p>
            <a:r>
              <a:rPr lang="en-IN" dirty="0" err="1">
                <a:solidFill>
                  <a:srgbClr val="000000"/>
                </a:solidFill>
                <a:effectLst/>
              </a:rPr>
              <a:t>Hashlib</a:t>
            </a:r>
            <a:endParaRPr lang="en-IN" dirty="0">
              <a:solidFill>
                <a:srgbClr val="000000"/>
              </a:solidFill>
              <a:effectLst/>
            </a:endParaRPr>
          </a:p>
          <a:p>
            <a:endParaRPr lang="en-IN" dirty="0"/>
          </a:p>
        </p:txBody>
      </p:sp>
    </p:spTree>
    <p:extLst>
      <p:ext uri="{BB962C8B-B14F-4D97-AF65-F5344CB8AC3E}">
        <p14:creationId xmlns:p14="http://schemas.microsoft.com/office/powerpoint/2010/main" val="217741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9869A-6BF3-8A52-29AC-21533934F7D5}"/>
              </a:ext>
            </a:extLst>
          </p:cNvPr>
          <p:cNvSpPr>
            <a:spLocks noGrp="1"/>
          </p:cNvSpPr>
          <p:nvPr>
            <p:ph type="title"/>
          </p:nvPr>
        </p:nvSpPr>
        <p:spPr>
          <a:xfrm>
            <a:off x="5459680" y="110291"/>
            <a:ext cx="5916168" cy="1043595"/>
          </a:xfrm>
        </p:spPr>
        <p:txBody>
          <a:bodyPr vert="horz" lIns="91440" tIns="45720" rIns="91440" bIns="45720" rtlCol="0" anchor="b">
            <a:normAutofit/>
          </a:bodyPr>
          <a:lstStyle/>
          <a:p>
            <a:r>
              <a:rPr lang="en-US" sz="3300" b="1" kern="1200" dirty="0">
                <a:solidFill>
                  <a:schemeClr val="tx1"/>
                </a:solidFill>
                <a:latin typeface="+mj-lt"/>
                <a:ea typeface="+mj-ea"/>
                <a:cs typeface="+mj-cs"/>
              </a:rPr>
              <a:t>1. Email Data Ingestion</a:t>
            </a:r>
          </a:p>
        </p:txBody>
      </p:sp>
      <p:pic>
        <p:nvPicPr>
          <p:cNvPr id="5" name="Content Placeholder 4" descr="High angle view of a cropped image of businessman's hand searching Email on laptop with digital tablet and notebook.">
            <a:extLst>
              <a:ext uri="{FF2B5EF4-FFF2-40B4-BE49-F238E27FC236}">
                <a16:creationId xmlns:a16="http://schemas.microsoft.com/office/drawing/2014/main" id="{5EE534D8-E3EE-46AE-8822-7BB87BEF6AAC}"/>
              </a:ext>
            </a:extLst>
          </p:cNvPr>
          <p:cNvPicPr>
            <a:picLocks noGrp="1" noChangeAspect="1"/>
          </p:cNvPicPr>
          <p:nvPr>
            <p:ph sz="half" idx="1"/>
          </p:nvPr>
        </p:nvPicPr>
        <p:blipFill>
          <a:blip r:embed="rId3"/>
          <a:srcRect l="28310" r="23897" b="-1"/>
          <a:stretch/>
        </p:blipFill>
        <p:spPr>
          <a:xfrm>
            <a:off x="0" y="110291"/>
            <a:ext cx="4910308" cy="3406187"/>
          </a:xfrm>
          <a:prstGeom prst="rect">
            <a:avLst/>
          </a:prstGeom>
        </p:spPr>
      </p:pic>
      <p:sp>
        <p:nvSpPr>
          <p:cNvPr id="4" name="Content Placeholder 3">
            <a:extLst>
              <a:ext uri="{FF2B5EF4-FFF2-40B4-BE49-F238E27FC236}">
                <a16:creationId xmlns:a16="http://schemas.microsoft.com/office/drawing/2014/main" id="{D304E388-167D-8C24-FBFA-E57FD51AA3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4594" y="1563380"/>
            <a:ext cx="5916168" cy="1628375"/>
          </a:xfrm>
        </p:spPr>
        <p:txBody>
          <a:bodyPr>
            <a:normAutofit/>
          </a:bodyPr>
          <a:lstStyle/>
          <a:p>
            <a:pPr marL="0" indent="0">
              <a:spcBef>
                <a:spcPts val="2500"/>
              </a:spcBef>
              <a:buNone/>
            </a:pPr>
            <a:r>
              <a:rPr lang="en-US" sz="1400" b="1" dirty="0"/>
              <a:t>Collection of Emails</a:t>
            </a:r>
          </a:p>
          <a:p>
            <a:pPr marL="0" lvl="1" indent="0">
              <a:buNone/>
            </a:pPr>
            <a:r>
              <a:rPr lang="en-US" sz="1400" dirty="0"/>
              <a:t>Emails can originate from multiple channels, such as Outlook Emails- direct email servers,  or Local/Cloud storage.</a:t>
            </a:r>
          </a:p>
          <a:p>
            <a:pPr marL="0" lvl="1" indent="0">
              <a:buNone/>
            </a:pPr>
            <a:endParaRPr lang="en-US" sz="1400" dirty="0"/>
          </a:p>
          <a:p>
            <a:pPr marL="0" lvl="1" indent="0">
              <a:buNone/>
            </a:pPr>
            <a:endParaRPr lang="en-US" sz="1400" dirty="0"/>
          </a:p>
        </p:txBody>
      </p:sp>
      <p:sp>
        <p:nvSpPr>
          <p:cNvPr id="6" name="TextBox 5">
            <a:extLst>
              <a:ext uri="{FF2B5EF4-FFF2-40B4-BE49-F238E27FC236}">
                <a16:creationId xmlns:a16="http://schemas.microsoft.com/office/drawing/2014/main" id="{D2DC8766-534B-A4D2-B12B-6241012CDC59}"/>
              </a:ext>
            </a:extLst>
          </p:cNvPr>
          <p:cNvSpPr txBox="1"/>
          <p:nvPr/>
        </p:nvSpPr>
        <p:spPr>
          <a:xfrm>
            <a:off x="3048000" y="2972191"/>
            <a:ext cx="6096000" cy="369332"/>
          </a:xfrm>
          <a:prstGeom prst="rect">
            <a:avLst/>
          </a:prstGeom>
          <a:noFill/>
        </p:spPr>
        <p:txBody>
          <a:bodyPr wrap="square">
            <a:spAutoFit/>
          </a:bodyPr>
          <a:lstStyle/>
          <a:p>
            <a:r>
              <a:rPr lang="en-US" sz="1800" dirty="0"/>
              <a:t>Preprocessing</a:t>
            </a:r>
            <a:endParaRPr lang="en-IN" dirty="0"/>
          </a:p>
        </p:txBody>
      </p:sp>
      <p:sp>
        <p:nvSpPr>
          <p:cNvPr id="7" name="Title 1">
            <a:extLst>
              <a:ext uri="{FF2B5EF4-FFF2-40B4-BE49-F238E27FC236}">
                <a16:creationId xmlns:a16="http://schemas.microsoft.com/office/drawing/2014/main" id="{E4D7C988-88CA-FFDF-78EF-68A55F4E764F}"/>
              </a:ext>
            </a:extLst>
          </p:cNvPr>
          <p:cNvSpPr txBox="1">
            <a:spLocks/>
          </p:cNvSpPr>
          <p:nvPr/>
        </p:nvSpPr>
        <p:spPr>
          <a:xfrm>
            <a:off x="179832" y="3726271"/>
            <a:ext cx="5916168" cy="10435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300" dirty="0"/>
              <a:t>2. NLP Preprocessing</a:t>
            </a:r>
          </a:p>
        </p:txBody>
      </p:sp>
      <p:sp>
        <p:nvSpPr>
          <p:cNvPr id="8" name="Content Placeholder 3">
            <a:extLst>
              <a:ext uri="{FF2B5EF4-FFF2-40B4-BE49-F238E27FC236}">
                <a16:creationId xmlns:a16="http://schemas.microsoft.com/office/drawing/2014/main" id="{F72A1967-A657-1807-A221-055C046DA945}"/>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3771" y="4925290"/>
            <a:ext cx="6705876" cy="15633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Tokenization and Stemming </a:t>
            </a:r>
          </a:p>
          <a:p>
            <a:pPr>
              <a:spcBef>
                <a:spcPts val="2500"/>
              </a:spcBef>
            </a:pPr>
            <a:r>
              <a:rPr lang="en-US" sz="1400" dirty="0"/>
              <a:t>Removing Stop Words</a:t>
            </a:r>
          </a:p>
          <a:p>
            <a:pPr>
              <a:spcBef>
                <a:spcPts val="2500"/>
              </a:spcBef>
            </a:pPr>
            <a:r>
              <a:rPr lang="en-IN" sz="1400" dirty="0"/>
              <a:t>Named Entity Recognition (NER)}</a:t>
            </a:r>
            <a:endParaRPr lang="en-US" sz="1400" dirty="0"/>
          </a:p>
        </p:txBody>
      </p:sp>
      <p:pic>
        <p:nvPicPr>
          <p:cNvPr id="9" name="Content Placeholder 4" descr="Email marketing online message network security internet">
            <a:extLst>
              <a:ext uri="{FF2B5EF4-FFF2-40B4-BE49-F238E27FC236}">
                <a16:creationId xmlns:a16="http://schemas.microsoft.com/office/drawing/2014/main" id="{7E90B97F-C425-4FCF-6297-6C6CA25E846F}"/>
              </a:ext>
            </a:extLst>
          </p:cNvPr>
          <p:cNvPicPr>
            <a:picLocks noChangeAspect="1"/>
          </p:cNvPicPr>
          <p:nvPr/>
        </p:nvPicPr>
        <p:blipFill>
          <a:blip r:embed="rId4"/>
          <a:srcRect l="24708" r="35017"/>
          <a:stretch/>
        </p:blipFill>
        <p:spPr>
          <a:xfrm>
            <a:off x="5540848" y="3516478"/>
            <a:ext cx="6651151" cy="3231231"/>
          </a:xfrm>
          <a:prstGeom prst="rect">
            <a:avLst/>
          </a:prstGeom>
        </p:spPr>
      </p:pic>
    </p:spTree>
    <p:extLst>
      <p:ext uri="{BB962C8B-B14F-4D97-AF65-F5344CB8AC3E}">
        <p14:creationId xmlns:p14="http://schemas.microsoft.com/office/powerpoint/2010/main" val="394628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079AC-9DD8-4F76-CACF-854B2D9C2A80}"/>
              </a:ext>
            </a:extLst>
          </p:cNvPr>
          <p:cNvSpPr>
            <a:spLocks noGrp="1"/>
          </p:cNvSpPr>
          <p:nvPr>
            <p:ph type="title"/>
          </p:nvPr>
        </p:nvSpPr>
        <p:spPr>
          <a:xfrm>
            <a:off x="133896" y="149704"/>
            <a:ext cx="6455229" cy="831969"/>
          </a:xfrm>
        </p:spPr>
        <p:txBody>
          <a:bodyPr vert="horz" lIns="91440" tIns="45720" rIns="91440" bIns="45720" rtlCol="0" anchor="b">
            <a:normAutofit/>
          </a:bodyPr>
          <a:lstStyle/>
          <a:p>
            <a:r>
              <a:rPr lang="en-US" sz="3200" b="1" kern="1200" dirty="0">
                <a:solidFill>
                  <a:schemeClr val="tx1"/>
                </a:solidFill>
                <a:latin typeface="+mj-lt"/>
                <a:ea typeface="+mj-ea"/>
                <a:cs typeface="+mj-cs"/>
              </a:rPr>
              <a:t>3. </a:t>
            </a:r>
            <a:r>
              <a:rPr lang="en-US" sz="3200" dirty="0"/>
              <a:t>Content/Intent  Extraction</a:t>
            </a:r>
            <a:endParaRPr lang="en-US" sz="3200" b="1"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B1A22006-8067-1972-976B-A33A89D9A6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43991" y="1159083"/>
            <a:ext cx="6035040" cy="4096512"/>
          </a:xfrm>
        </p:spPr>
        <p:txBody>
          <a:bodyPr>
            <a:normAutofit/>
          </a:bodyPr>
          <a:lstStyle/>
          <a:p>
            <a:pPr>
              <a:spcBef>
                <a:spcPts val="2500"/>
              </a:spcBef>
            </a:pPr>
            <a:r>
              <a:rPr lang="en-US" sz="1400" dirty="0"/>
              <a:t>Processing Email Attachments</a:t>
            </a:r>
          </a:p>
          <a:p>
            <a:pPr>
              <a:spcBef>
                <a:spcPts val="2500"/>
              </a:spcBef>
            </a:pPr>
            <a:r>
              <a:rPr lang="en-US" sz="1400" dirty="0"/>
              <a:t>Integrating Extracted Data</a:t>
            </a:r>
          </a:p>
          <a:p>
            <a:pPr>
              <a:spcBef>
                <a:spcPts val="2500"/>
              </a:spcBef>
            </a:pPr>
            <a:r>
              <a:rPr lang="en-US" sz="1400" dirty="0"/>
              <a:t>Context Comprehension</a:t>
            </a:r>
          </a:p>
          <a:p>
            <a:pPr>
              <a:spcBef>
                <a:spcPts val="2500"/>
              </a:spcBef>
            </a:pPr>
            <a:r>
              <a:rPr lang="en-US" sz="1400" dirty="0"/>
              <a:t>Subsequent Processing</a:t>
            </a:r>
          </a:p>
          <a:p>
            <a:pPr marL="0" indent="0">
              <a:spcBef>
                <a:spcPts val="2500"/>
              </a:spcBef>
              <a:buNone/>
            </a:pPr>
            <a:endParaRPr lang="en-US" sz="1400" b="1" dirty="0"/>
          </a:p>
          <a:p>
            <a:pPr marL="0" indent="0">
              <a:spcBef>
                <a:spcPts val="2500"/>
              </a:spcBef>
              <a:buNone/>
            </a:pPr>
            <a:endParaRPr lang="en-US" sz="1400" b="1" dirty="0"/>
          </a:p>
        </p:txBody>
      </p:sp>
      <p:pic>
        <p:nvPicPr>
          <p:cNvPr id="8" name="Content Placeholder 4" descr="https://lh3.googleusercontent.com/-uTirSkAULQs/Ur_BC_2sadI/AAAAAAAAA6U/R5WxtbC73dg/w400-h225-no/Folders.jpg">
            <a:extLst>
              <a:ext uri="{FF2B5EF4-FFF2-40B4-BE49-F238E27FC236}">
                <a16:creationId xmlns:a16="http://schemas.microsoft.com/office/drawing/2014/main" id="{1708E773-73FC-2A38-4B89-FC6033675B10}"/>
              </a:ext>
            </a:extLst>
          </p:cNvPr>
          <p:cNvPicPr>
            <a:picLocks noGrp="1" noChangeAspect="1"/>
          </p:cNvPicPr>
          <p:nvPr>
            <p:ph sz="half" idx="1"/>
          </p:nvPr>
        </p:nvPicPr>
        <p:blipFill>
          <a:blip r:embed="rId3"/>
          <a:srcRect l="23989" r="19806" b="1"/>
          <a:stretch/>
        </p:blipFill>
        <p:spPr>
          <a:xfrm>
            <a:off x="6379031" y="0"/>
            <a:ext cx="5812951" cy="3859734"/>
          </a:xfrm>
          <a:prstGeom prst="rect">
            <a:avLst/>
          </a:prstGeom>
        </p:spPr>
      </p:pic>
      <p:sp>
        <p:nvSpPr>
          <p:cNvPr id="9" name="Title 1">
            <a:extLst>
              <a:ext uri="{FF2B5EF4-FFF2-40B4-BE49-F238E27FC236}">
                <a16:creationId xmlns:a16="http://schemas.microsoft.com/office/drawing/2014/main" id="{EA1B19C9-4AAC-3F3B-EB7B-3BCF2D847929}"/>
              </a:ext>
            </a:extLst>
          </p:cNvPr>
          <p:cNvSpPr txBox="1">
            <a:spLocks/>
          </p:cNvSpPr>
          <p:nvPr/>
        </p:nvSpPr>
        <p:spPr>
          <a:xfrm>
            <a:off x="6723002" y="3859734"/>
            <a:ext cx="6035040" cy="10093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4. Prioritization</a:t>
            </a:r>
          </a:p>
        </p:txBody>
      </p:sp>
      <p:sp>
        <p:nvSpPr>
          <p:cNvPr id="11" name="Content Placeholder 3">
            <a:extLst>
              <a:ext uri="{FF2B5EF4-FFF2-40B4-BE49-F238E27FC236}">
                <a16:creationId xmlns:a16="http://schemas.microsoft.com/office/drawing/2014/main" id="{6583BCD0-1548-F6AA-1100-8128E849ECF2}"/>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00931" y="5095467"/>
            <a:ext cx="6035040" cy="1142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Customizable solution to Prioritize based on Intent, Urgency, request types.</a:t>
            </a:r>
            <a:endParaRPr lang="en-US" sz="1400" b="1" dirty="0"/>
          </a:p>
          <a:p>
            <a:pPr marL="0" indent="0">
              <a:spcBef>
                <a:spcPts val="2500"/>
              </a:spcBef>
              <a:buFont typeface="Arial" panose="020B0604020202020204" pitchFamily="34" charset="0"/>
              <a:buNone/>
            </a:pPr>
            <a:endParaRPr lang="en-US" sz="1400" b="1" dirty="0"/>
          </a:p>
        </p:txBody>
      </p:sp>
      <p:pic>
        <p:nvPicPr>
          <p:cNvPr id="12" name="Content Placeholder 4" descr="Email abstract">
            <a:extLst>
              <a:ext uri="{FF2B5EF4-FFF2-40B4-BE49-F238E27FC236}">
                <a16:creationId xmlns:a16="http://schemas.microsoft.com/office/drawing/2014/main" id="{2D75FE60-9322-3C2F-1C18-B3E9E97D442C}"/>
              </a:ext>
            </a:extLst>
          </p:cNvPr>
          <p:cNvPicPr>
            <a:picLocks noChangeAspect="1"/>
          </p:cNvPicPr>
          <p:nvPr/>
        </p:nvPicPr>
        <p:blipFill>
          <a:blip r:embed="rId4"/>
          <a:srcRect l="21733" r="23406"/>
          <a:stretch/>
        </p:blipFill>
        <p:spPr>
          <a:xfrm>
            <a:off x="0" y="3548743"/>
            <a:ext cx="5691070" cy="3309257"/>
          </a:xfrm>
          <a:prstGeom prst="rect">
            <a:avLst/>
          </a:prstGeom>
        </p:spPr>
      </p:pic>
    </p:spTree>
    <p:extLst>
      <p:ext uri="{BB962C8B-B14F-4D97-AF65-F5344CB8AC3E}">
        <p14:creationId xmlns:p14="http://schemas.microsoft.com/office/powerpoint/2010/main" val="3329499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mail">
            <a:extLst>
              <a:ext uri="{FF2B5EF4-FFF2-40B4-BE49-F238E27FC236}">
                <a16:creationId xmlns:a16="http://schemas.microsoft.com/office/drawing/2014/main" id="{06F06904-8B3C-91AB-246F-47A71B440C98}"/>
              </a:ext>
            </a:extLst>
          </p:cNvPr>
          <p:cNvPicPr>
            <a:picLocks noGrp="1" noChangeAspect="1"/>
          </p:cNvPicPr>
          <p:nvPr>
            <p:ph sz="half" idx="1"/>
          </p:nvPr>
        </p:nvPicPr>
        <p:blipFill>
          <a:blip r:embed="rId2"/>
          <a:srcRect l="22239" r="15888"/>
          <a:stretch/>
        </p:blipFill>
        <p:spPr>
          <a:xfrm>
            <a:off x="0" y="1"/>
            <a:ext cx="4416532" cy="3429000"/>
          </a:xfrm>
          <a:prstGeom prst="rect">
            <a:avLst/>
          </a:prstGeom>
        </p:spPr>
      </p:pic>
      <p:sp>
        <p:nvSpPr>
          <p:cNvPr id="6" name="Title 1">
            <a:extLst>
              <a:ext uri="{FF2B5EF4-FFF2-40B4-BE49-F238E27FC236}">
                <a16:creationId xmlns:a16="http://schemas.microsoft.com/office/drawing/2014/main" id="{3C51540B-5B25-F8F7-D422-E3E766AF8855}"/>
              </a:ext>
            </a:extLst>
          </p:cNvPr>
          <p:cNvSpPr>
            <a:spLocks noGrp="1"/>
          </p:cNvSpPr>
          <p:nvPr>
            <p:ph type="title"/>
          </p:nvPr>
        </p:nvSpPr>
        <p:spPr>
          <a:xfrm>
            <a:off x="4786646" y="127933"/>
            <a:ext cx="6455229" cy="831969"/>
          </a:xfrm>
        </p:spPr>
        <p:txBody>
          <a:bodyPr vert="horz" lIns="91440" tIns="45720" rIns="91440" bIns="45720" rtlCol="0" anchor="b">
            <a:normAutofit fontScale="90000"/>
          </a:bodyPr>
          <a:lstStyle/>
          <a:p>
            <a:r>
              <a:rPr lang="en-US" sz="3200" dirty="0"/>
              <a:t>5</a:t>
            </a:r>
            <a:r>
              <a:rPr lang="en-US" sz="3200" b="1" kern="1200" dirty="0">
                <a:solidFill>
                  <a:schemeClr val="tx1"/>
                </a:solidFill>
                <a:latin typeface="+mj-lt"/>
                <a:ea typeface="+mj-ea"/>
                <a:cs typeface="+mj-cs"/>
              </a:rPr>
              <a:t>. </a:t>
            </a:r>
            <a:r>
              <a:rPr lang="en-US" sz="3200" dirty="0"/>
              <a:t>Categorization and Attribute Generation </a:t>
            </a:r>
            <a:endParaRPr lang="en-US" sz="3200" b="1" kern="1200" dirty="0">
              <a:solidFill>
                <a:schemeClr val="tx1"/>
              </a:solidFill>
              <a:latin typeface="+mj-lt"/>
              <a:ea typeface="+mj-ea"/>
              <a:cs typeface="+mj-cs"/>
            </a:endParaRPr>
          </a:p>
        </p:txBody>
      </p:sp>
      <p:sp>
        <p:nvSpPr>
          <p:cNvPr id="7" name="Content Placeholder 3">
            <a:extLst>
              <a:ext uri="{FF2B5EF4-FFF2-40B4-BE49-F238E27FC236}">
                <a16:creationId xmlns:a16="http://schemas.microsoft.com/office/drawing/2014/main" id="{470135A2-EC15-7D28-F6EC-33F4F7D2BEBD}"/>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86646" y="1143477"/>
            <a:ext cx="6035040" cy="11420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Request Types, Sub Request Types based on Sender’s Intent.</a:t>
            </a:r>
          </a:p>
          <a:p>
            <a:pPr>
              <a:spcBef>
                <a:spcPts val="2500"/>
              </a:spcBef>
            </a:pPr>
            <a:r>
              <a:rPr lang="en-US" sz="1400" dirty="0"/>
              <a:t>Generate Other Attributes: Deal Name, Amount, Expiry Date, Amount etc..</a:t>
            </a:r>
          </a:p>
          <a:p>
            <a:pPr marL="0" indent="0">
              <a:spcBef>
                <a:spcPts val="2500"/>
              </a:spcBef>
              <a:buFont typeface="Arial" panose="020B0604020202020204" pitchFamily="34" charset="0"/>
              <a:buNone/>
            </a:pPr>
            <a:endParaRPr lang="en-US" sz="1400" b="1" dirty="0"/>
          </a:p>
        </p:txBody>
      </p:sp>
      <p:sp>
        <p:nvSpPr>
          <p:cNvPr id="9" name="Title 1">
            <a:extLst>
              <a:ext uri="{FF2B5EF4-FFF2-40B4-BE49-F238E27FC236}">
                <a16:creationId xmlns:a16="http://schemas.microsoft.com/office/drawing/2014/main" id="{D550F9FD-D323-0883-44FD-74AADBEA6A64}"/>
              </a:ext>
            </a:extLst>
          </p:cNvPr>
          <p:cNvSpPr txBox="1">
            <a:spLocks/>
          </p:cNvSpPr>
          <p:nvPr/>
        </p:nvSpPr>
        <p:spPr>
          <a:xfrm>
            <a:off x="160218" y="3759584"/>
            <a:ext cx="6455229" cy="83196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dirty="0"/>
              <a:t>6. Duplicate Detection</a:t>
            </a:r>
          </a:p>
        </p:txBody>
      </p:sp>
      <p:pic>
        <p:nvPicPr>
          <p:cNvPr id="10" name="Content Placeholder 4" descr="&quot;locked ballot box with paper inserted.. ideal for suggestions, elections, or any Drop box concept.3D rendered.. See also:&quot;">
            <a:extLst>
              <a:ext uri="{FF2B5EF4-FFF2-40B4-BE49-F238E27FC236}">
                <a16:creationId xmlns:a16="http://schemas.microsoft.com/office/drawing/2014/main" id="{CC85BD21-B91E-39DF-3B8B-F10F17EA7058}"/>
              </a:ext>
            </a:extLst>
          </p:cNvPr>
          <p:cNvPicPr>
            <a:picLocks noChangeAspect="1"/>
          </p:cNvPicPr>
          <p:nvPr/>
        </p:nvPicPr>
        <p:blipFill>
          <a:blip r:embed="rId3"/>
          <a:srcRect l="8974" r="8529" b="1"/>
          <a:stretch/>
        </p:blipFill>
        <p:spPr>
          <a:xfrm>
            <a:off x="6615447" y="3118985"/>
            <a:ext cx="5576553" cy="3739015"/>
          </a:xfrm>
          <a:prstGeom prst="rect">
            <a:avLst/>
          </a:prstGeom>
        </p:spPr>
      </p:pic>
      <p:sp>
        <p:nvSpPr>
          <p:cNvPr id="11" name="Content Placeholder 3">
            <a:extLst>
              <a:ext uri="{FF2B5EF4-FFF2-40B4-BE49-F238E27FC236}">
                <a16:creationId xmlns:a16="http://schemas.microsoft.com/office/drawing/2014/main" id="{6517BFE9-BE6F-5D5B-5296-60D4DF66C71B}"/>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44979" y="4835528"/>
            <a:ext cx="6035040" cy="1142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MD 5 Hashing, </a:t>
            </a:r>
            <a:r>
              <a:rPr lang="en-IN" sz="1400" dirty="0"/>
              <a:t>Jaccard Similarity</a:t>
            </a:r>
          </a:p>
          <a:p>
            <a:pPr>
              <a:spcBef>
                <a:spcPts val="2500"/>
              </a:spcBef>
            </a:pPr>
            <a:r>
              <a:rPr lang="en-IN" sz="1400" dirty="0"/>
              <a:t>Duplicate Flag Reason</a:t>
            </a:r>
            <a:endParaRPr lang="en-US" sz="1400" dirty="0"/>
          </a:p>
        </p:txBody>
      </p:sp>
    </p:spTree>
    <p:extLst>
      <p:ext uri="{BB962C8B-B14F-4D97-AF65-F5344CB8AC3E}">
        <p14:creationId xmlns:p14="http://schemas.microsoft.com/office/powerpoint/2010/main" val="24476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1287</TotalTime>
  <Words>713</Words>
  <Application>Microsoft Office PowerPoint</Application>
  <PresentationFormat>Widescreen</PresentationFormat>
  <Paragraphs>107</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Neue Haas Grotesk Text Pro</vt:lpstr>
      <vt:lpstr>Optimistic</vt:lpstr>
      <vt:lpstr>VanillaVTI</vt:lpstr>
      <vt:lpstr>Email Eclipse     </vt:lpstr>
      <vt:lpstr>Agenda</vt:lpstr>
      <vt:lpstr>Introduction</vt:lpstr>
      <vt:lpstr>Inspiration</vt:lpstr>
      <vt:lpstr>Architecture</vt:lpstr>
      <vt:lpstr>Tech Stack</vt:lpstr>
      <vt:lpstr>1. Email Data Ingestion</vt:lpstr>
      <vt:lpstr>3. Content/Intent  Extraction</vt:lpstr>
      <vt:lpstr>5. Categorization and Attribute Generation </vt:lpstr>
      <vt:lpstr>7. Confidence Score</vt:lpstr>
      <vt:lpstr>PowerPoint Presentation</vt:lpstr>
      <vt:lpstr>Challenges</vt:lpstr>
      <vt:lpstr>Monitoring Performance, Accuracy, and Scalability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Dasika</dc:creator>
  <cp:lastModifiedBy>Bharath Dasika</cp:lastModifiedBy>
  <cp:revision>47</cp:revision>
  <dcterms:created xsi:type="dcterms:W3CDTF">2025-03-25T12:30:04Z</dcterms:created>
  <dcterms:modified xsi:type="dcterms:W3CDTF">2025-03-26T11:33:30Z</dcterms:modified>
</cp:coreProperties>
</file>