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58" r:id="rId6"/>
    <p:sldId id="259" r:id="rId7"/>
    <p:sldId id="260" r:id="rId8"/>
    <p:sldId id="270" r:id="rId9"/>
    <p:sldId id="271" r:id="rId10"/>
    <p:sldId id="269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CF989-9721-4FE1-8AD1-A60AFA82D65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3C77FD-C985-43F3-8498-203EEA93DAC5}">
      <dgm:prSet phldrT="[Text]"/>
      <dgm:spPr/>
      <dgm:t>
        <a:bodyPr/>
        <a:lstStyle/>
        <a:p>
          <a:pPr>
            <a:buNone/>
          </a:pPr>
          <a:r>
            <a:rPr lang="en-IN" dirty="0"/>
            <a:t>Email Ingestion </a:t>
          </a:r>
        </a:p>
      </dgm:t>
    </dgm:pt>
    <dgm:pt modelId="{E583FF9C-99BA-4AAA-A3D8-84CEDD25F118}" type="parTrans" cxnId="{3F693C99-AEE6-424C-BB27-3843C8644EAF}">
      <dgm:prSet/>
      <dgm:spPr/>
      <dgm:t>
        <a:bodyPr/>
        <a:lstStyle/>
        <a:p>
          <a:endParaRPr lang="en-IN"/>
        </a:p>
      </dgm:t>
    </dgm:pt>
    <dgm:pt modelId="{29790D16-59C7-40B1-9EE2-7513C53A72B7}" type="sibTrans" cxnId="{3F693C99-AEE6-424C-BB27-3843C8644EAF}">
      <dgm:prSet/>
      <dgm:spPr/>
      <dgm:t>
        <a:bodyPr/>
        <a:lstStyle/>
        <a:p>
          <a:endParaRPr lang="en-IN"/>
        </a:p>
      </dgm:t>
    </dgm:pt>
    <dgm:pt modelId="{0AA0D7B9-40C9-4888-B10C-B680E9909D7B}">
      <dgm:prSet phldrT="[Text]"/>
      <dgm:spPr/>
      <dgm:t>
        <a:bodyPr/>
        <a:lstStyle/>
        <a:p>
          <a:pPr>
            <a:buNone/>
          </a:pPr>
          <a:r>
            <a:rPr lang="en-IN" dirty="0"/>
            <a:t>Output &amp; Storage </a:t>
          </a:r>
        </a:p>
      </dgm:t>
    </dgm:pt>
    <dgm:pt modelId="{23C52CD4-CCD8-4022-BD19-7A0F20C3D07B}" type="parTrans" cxnId="{9E548F07-2111-45B3-8A8D-F5773ECA2613}">
      <dgm:prSet/>
      <dgm:spPr/>
      <dgm:t>
        <a:bodyPr/>
        <a:lstStyle/>
        <a:p>
          <a:endParaRPr lang="en-IN"/>
        </a:p>
      </dgm:t>
    </dgm:pt>
    <dgm:pt modelId="{2D8BA09E-E205-454B-BD5A-8BCA3801AD33}" type="sibTrans" cxnId="{9E548F07-2111-45B3-8A8D-F5773ECA2613}">
      <dgm:prSet/>
      <dgm:spPr/>
      <dgm:t>
        <a:bodyPr/>
        <a:lstStyle/>
        <a:p>
          <a:endParaRPr lang="en-IN"/>
        </a:p>
      </dgm:t>
    </dgm:pt>
    <dgm:pt modelId="{8F3C620C-4810-4B05-B8F1-673B76C151C7}">
      <dgm:prSet phldrT="[Text]"/>
      <dgm:spPr/>
      <dgm:t>
        <a:bodyPr/>
        <a:lstStyle/>
        <a:p>
          <a:pPr>
            <a:buNone/>
          </a:pPr>
          <a:r>
            <a:rPr lang="en-IN" dirty="0"/>
            <a:t>Context-Based Data Extraction </a:t>
          </a:r>
        </a:p>
      </dgm:t>
    </dgm:pt>
    <dgm:pt modelId="{66E86CA9-BA8B-4FBF-8F05-29C7201CF046}" type="sibTrans" cxnId="{0D3FAA15-9932-4EFD-9531-812FCB7EABAE}">
      <dgm:prSet/>
      <dgm:spPr/>
      <dgm:t>
        <a:bodyPr/>
        <a:lstStyle/>
        <a:p>
          <a:endParaRPr lang="en-IN"/>
        </a:p>
      </dgm:t>
    </dgm:pt>
    <dgm:pt modelId="{09C331F7-ABA6-4AF5-ADE3-8A811CC075E0}" type="parTrans" cxnId="{0D3FAA15-9932-4EFD-9531-812FCB7EABAE}">
      <dgm:prSet/>
      <dgm:spPr/>
      <dgm:t>
        <a:bodyPr/>
        <a:lstStyle/>
        <a:p>
          <a:endParaRPr lang="en-IN"/>
        </a:p>
      </dgm:t>
    </dgm:pt>
    <dgm:pt modelId="{FF8FFB7A-CB8E-4CFD-8BD4-B648308572FD}">
      <dgm:prSet phldrT="[Text]"/>
      <dgm:spPr/>
      <dgm:t>
        <a:bodyPr/>
        <a:lstStyle/>
        <a:p>
          <a:pPr>
            <a:buNone/>
          </a:pPr>
          <a:r>
            <a:rPr lang="en-IN" dirty="0"/>
            <a:t>LLM Classification </a:t>
          </a:r>
        </a:p>
      </dgm:t>
    </dgm:pt>
    <dgm:pt modelId="{1A0C05F0-EDB4-45C0-96BC-ABAE466EB05F}" type="sibTrans" cxnId="{129B78BD-55B5-43DC-8284-08CFA2B1A29C}">
      <dgm:prSet/>
      <dgm:spPr/>
      <dgm:t>
        <a:bodyPr/>
        <a:lstStyle/>
        <a:p>
          <a:endParaRPr lang="en-IN"/>
        </a:p>
      </dgm:t>
    </dgm:pt>
    <dgm:pt modelId="{F5842934-FD85-4B3B-B8AD-9AFD2CA41B6A}" type="parTrans" cxnId="{129B78BD-55B5-43DC-8284-08CFA2B1A29C}">
      <dgm:prSet/>
      <dgm:spPr/>
      <dgm:t>
        <a:bodyPr/>
        <a:lstStyle/>
        <a:p>
          <a:endParaRPr lang="en-IN"/>
        </a:p>
      </dgm:t>
    </dgm:pt>
    <dgm:pt modelId="{9EB87CA7-B43F-4F62-A962-78EFD376FC50}">
      <dgm:prSet phldrT="[Text]"/>
      <dgm:spPr/>
      <dgm:t>
        <a:bodyPr/>
        <a:lstStyle/>
        <a:p>
          <a:pPr>
            <a:buNone/>
          </a:pPr>
          <a:r>
            <a:rPr lang="en-IN" dirty="0"/>
            <a:t>Pre-processing Layer </a:t>
          </a:r>
        </a:p>
      </dgm:t>
    </dgm:pt>
    <dgm:pt modelId="{A1857773-FF43-45FF-810A-0A325105BD41}" type="sibTrans" cxnId="{333EDA92-F9BE-4BD9-8CA1-99A856E5CCD5}">
      <dgm:prSet/>
      <dgm:spPr/>
      <dgm:t>
        <a:bodyPr/>
        <a:lstStyle/>
        <a:p>
          <a:endParaRPr lang="en-IN"/>
        </a:p>
      </dgm:t>
    </dgm:pt>
    <dgm:pt modelId="{E236392E-F316-43B2-AB03-D8152835B186}" type="parTrans" cxnId="{333EDA92-F9BE-4BD9-8CA1-99A856E5CCD5}">
      <dgm:prSet/>
      <dgm:spPr/>
      <dgm:t>
        <a:bodyPr/>
        <a:lstStyle/>
        <a:p>
          <a:endParaRPr lang="en-IN"/>
        </a:p>
      </dgm:t>
    </dgm:pt>
    <dgm:pt modelId="{EC815A27-F9E0-463C-B258-B29FF9096A43}" type="pres">
      <dgm:prSet presAssocID="{DE4CF989-9721-4FE1-8AD1-A60AFA82D65C}" presName="Name0" presStyleCnt="0">
        <dgm:presLayoutVars>
          <dgm:dir/>
          <dgm:resizeHandles val="exact"/>
        </dgm:presLayoutVars>
      </dgm:prSet>
      <dgm:spPr/>
    </dgm:pt>
    <dgm:pt modelId="{000CD4EE-F0B5-4F24-8748-33077FB587F2}" type="pres">
      <dgm:prSet presAssocID="{D63C77FD-C985-43F3-8498-203EEA93DAC5}" presName="parTxOnly" presStyleLbl="node1" presStyleIdx="0" presStyleCnt="5">
        <dgm:presLayoutVars>
          <dgm:bulletEnabled val="1"/>
        </dgm:presLayoutVars>
      </dgm:prSet>
      <dgm:spPr/>
    </dgm:pt>
    <dgm:pt modelId="{C02AC522-07A5-4813-AA70-EC097A3C1DF3}" type="pres">
      <dgm:prSet presAssocID="{29790D16-59C7-40B1-9EE2-7513C53A72B7}" presName="parSpace" presStyleCnt="0"/>
      <dgm:spPr/>
    </dgm:pt>
    <dgm:pt modelId="{B365EC1A-A814-4F4B-BCB9-80F05CFDFF1B}" type="pres">
      <dgm:prSet presAssocID="{9EB87CA7-B43F-4F62-A962-78EFD376FC50}" presName="parTxOnly" presStyleLbl="node1" presStyleIdx="1" presStyleCnt="5">
        <dgm:presLayoutVars>
          <dgm:bulletEnabled val="1"/>
        </dgm:presLayoutVars>
      </dgm:prSet>
      <dgm:spPr/>
    </dgm:pt>
    <dgm:pt modelId="{27B78775-95DE-4DC6-A4E4-90E31954EFEE}" type="pres">
      <dgm:prSet presAssocID="{A1857773-FF43-45FF-810A-0A325105BD41}" presName="parSpace" presStyleCnt="0"/>
      <dgm:spPr/>
    </dgm:pt>
    <dgm:pt modelId="{542F3A0F-0F20-4B4A-8116-1D8C4ABFF582}" type="pres">
      <dgm:prSet presAssocID="{FF8FFB7A-CB8E-4CFD-8BD4-B648308572FD}" presName="parTxOnly" presStyleLbl="node1" presStyleIdx="2" presStyleCnt="5">
        <dgm:presLayoutVars>
          <dgm:bulletEnabled val="1"/>
        </dgm:presLayoutVars>
      </dgm:prSet>
      <dgm:spPr/>
    </dgm:pt>
    <dgm:pt modelId="{B25CBEE9-CB5F-48E7-A11D-2EBEEDC833C6}" type="pres">
      <dgm:prSet presAssocID="{1A0C05F0-EDB4-45C0-96BC-ABAE466EB05F}" presName="parSpace" presStyleCnt="0"/>
      <dgm:spPr/>
    </dgm:pt>
    <dgm:pt modelId="{03C426DE-293B-4D03-AF8B-7A5D3D1089C6}" type="pres">
      <dgm:prSet presAssocID="{8F3C620C-4810-4B05-B8F1-673B76C151C7}" presName="parTxOnly" presStyleLbl="node1" presStyleIdx="3" presStyleCnt="5">
        <dgm:presLayoutVars>
          <dgm:bulletEnabled val="1"/>
        </dgm:presLayoutVars>
      </dgm:prSet>
      <dgm:spPr/>
    </dgm:pt>
    <dgm:pt modelId="{0DD30D74-9D63-41A3-906D-5C2FC14DE724}" type="pres">
      <dgm:prSet presAssocID="{66E86CA9-BA8B-4FBF-8F05-29C7201CF046}" presName="parSpace" presStyleCnt="0"/>
      <dgm:spPr/>
    </dgm:pt>
    <dgm:pt modelId="{90982285-4335-4C54-A380-143EBDDB99F2}" type="pres">
      <dgm:prSet presAssocID="{0AA0D7B9-40C9-4888-B10C-B680E9909D7B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061B01-8C3A-4FA6-A4DD-223470B9B33E}" type="presOf" srcId="{0AA0D7B9-40C9-4888-B10C-B680E9909D7B}" destId="{90982285-4335-4C54-A380-143EBDDB99F2}" srcOrd="0" destOrd="0" presId="urn:microsoft.com/office/officeart/2005/8/layout/hChevron3"/>
    <dgm:cxn modelId="{9E548F07-2111-45B3-8A8D-F5773ECA2613}" srcId="{DE4CF989-9721-4FE1-8AD1-A60AFA82D65C}" destId="{0AA0D7B9-40C9-4888-B10C-B680E9909D7B}" srcOrd="4" destOrd="0" parTransId="{23C52CD4-CCD8-4022-BD19-7A0F20C3D07B}" sibTransId="{2D8BA09E-E205-454B-BD5A-8BCA3801AD33}"/>
    <dgm:cxn modelId="{F624AE12-AB5F-4212-9F43-E86FD5812E76}" type="presOf" srcId="{DE4CF989-9721-4FE1-8AD1-A60AFA82D65C}" destId="{EC815A27-F9E0-463C-B258-B29FF9096A43}" srcOrd="0" destOrd="0" presId="urn:microsoft.com/office/officeart/2005/8/layout/hChevron3"/>
    <dgm:cxn modelId="{0D3FAA15-9932-4EFD-9531-812FCB7EABAE}" srcId="{DE4CF989-9721-4FE1-8AD1-A60AFA82D65C}" destId="{8F3C620C-4810-4B05-B8F1-673B76C151C7}" srcOrd="3" destOrd="0" parTransId="{09C331F7-ABA6-4AF5-ADE3-8A811CC075E0}" sibTransId="{66E86CA9-BA8B-4FBF-8F05-29C7201CF046}"/>
    <dgm:cxn modelId="{B7E37550-CB4E-4EB0-AC48-25A799F86082}" type="presOf" srcId="{9EB87CA7-B43F-4F62-A962-78EFD376FC50}" destId="{B365EC1A-A814-4F4B-BCB9-80F05CFDFF1B}" srcOrd="0" destOrd="0" presId="urn:microsoft.com/office/officeart/2005/8/layout/hChevron3"/>
    <dgm:cxn modelId="{333EDA92-F9BE-4BD9-8CA1-99A856E5CCD5}" srcId="{DE4CF989-9721-4FE1-8AD1-A60AFA82D65C}" destId="{9EB87CA7-B43F-4F62-A962-78EFD376FC50}" srcOrd="1" destOrd="0" parTransId="{E236392E-F316-43B2-AB03-D8152835B186}" sibTransId="{A1857773-FF43-45FF-810A-0A325105BD41}"/>
    <dgm:cxn modelId="{3F693C99-AEE6-424C-BB27-3843C8644EAF}" srcId="{DE4CF989-9721-4FE1-8AD1-A60AFA82D65C}" destId="{D63C77FD-C985-43F3-8498-203EEA93DAC5}" srcOrd="0" destOrd="0" parTransId="{E583FF9C-99BA-4AAA-A3D8-84CEDD25F118}" sibTransId="{29790D16-59C7-40B1-9EE2-7513C53A72B7}"/>
    <dgm:cxn modelId="{349D8BA8-8476-4425-AF70-AA9C86084011}" type="presOf" srcId="{8F3C620C-4810-4B05-B8F1-673B76C151C7}" destId="{03C426DE-293B-4D03-AF8B-7A5D3D1089C6}" srcOrd="0" destOrd="0" presId="urn:microsoft.com/office/officeart/2005/8/layout/hChevron3"/>
    <dgm:cxn modelId="{FE7279AC-8285-48A4-BAD3-429A3587C4C7}" type="presOf" srcId="{FF8FFB7A-CB8E-4CFD-8BD4-B648308572FD}" destId="{542F3A0F-0F20-4B4A-8116-1D8C4ABFF582}" srcOrd="0" destOrd="0" presId="urn:microsoft.com/office/officeart/2005/8/layout/hChevron3"/>
    <dgm:cxn modelId="{786D09B4-D0E3-4340-BC1A-C60B20752D22}" type="presOf" srcId="{D63C77FD-C985-43F3-8498-203EEA93DAC5}" destId="{000CD4EE-F0B5-4F24-8748-33077FB587F2}" srcOrd="0" destOrd="0" presId="urn:microsoft.com/office/officeart/2005/8/layout/hChevron3"/>
    <dgm:cxn modelId="{129B78BD-55B5-43DC-8284-08CFA2B1A29C}" srcId="{DE4CF989-9721-4FE1-8AD1-A60AFA82D65C}" destId="{FF8FFB7A-CB8E-4CFD-8BD4-B648308572FD}" srcOrd="2" destOrd="0" parTransId="{F5842934-FD85-4B3B-B8AD-9AFD2CA41B6A}" sibTransId="{1A0C05F0-EDB4-45C0-96BC-ABAE466EB05F}"/>
    <dgm:cxn modelId="{02C8DEC2-3FDF-4373-AEBA-8DEFE60CF725}" type="presParOf" srcId="{EC815A27-F9E0-463C-B258-B29FF9096A43}" destId="{000CD4EE-F0B5-4F24-8748-33077FB587F2}" srcOrd="0" destOrd="0" presId="urn:microsoft.com/office/officeart/2005/8/layout/hChevron3"/>
    <dgm:cxn modelId="{018324A0-94C6-412C-831D-804F7CDC322A}" type="presParOf" srcId="{EC815A27-F9E0-463C-B258-B29FF9096A43}" destId="{C02AC522-07A5-4813-AA70-EC097A3C1DF3}" srcOrd="1" destOrd="0" presId="urn:microsoft.com/office/officeart/2005/8/layout/hChevron3"/>
    <dgm:cxn modelId="{6538C6F2-9D91-40D8-A6B4-81AB1DE155CA}" type="presParOf" srcId="{EC815A27-F9E0-463C-B258-B29FF9096A43}" destId="{B365EC1A-A814-4F4B-BCB9-80F05CFDFF1B}" srcOrd="2" destOrd="0" presId="urn:microsoft.com/office/officeart/2005/8/layout/hChevron3"/>
    <dgm:cxn modelId="{03899000-948E-4795-B3E7-ECF565027A59}" type="presParOf" srcId="{EC815A27-F9E0-463C-B258-B29FF9096A43}" destId="{27B78775-95DE-4DC6-A4E4-90E31954EFEE}" srcOrd="3" destOrd="0" presId="urn:microsoft.com/office/officeart/2005/8/layout/hChevron3"/>
    <dgm:cxn modelId="{12407173-A51E-4DA6-B80F-D5A94276BF82}" type="presParOf" srcId="{EC815A27-F9E0-463C-B258-B29FF9096A43}" destId="{542F3A0F-0F20-4B4A-8116-1D8C4ABFF582}" srcOrd="4" destOrd="0" presId="urn:microsoft.com/office/officeart/2005/8/layout/hChevron3"/>
    <dgm:cxn modelId="{D1E95B8E-FE5E-417F-B497-3BD7EF7513A6}" type="presParOf" srcId="{EC815A27-F9E0-463C-B258-B29FF9096A43}" destId="{B25CBEE9-CB5F-48E7-A11D-2EBEEDC833C6}" srcOrd="5" destOrd="0" presId="urn:microsoft.com/office/officeart/2005/8/layout/hChevron3"/>
    <dgm:cxn modelId="{F794AB3F-6F41-4A90-B2DD-C5B6B90CCAF8}" type="presParOf" srcId="{EC815A27-F9E0-463C-B258-B29FF9096A43}" destId="{03C426DE-293B-4D03-AF8B-7A5D3D1089C6}" srcOrd="6" destOrd="0" presId="urn:microsoft.com/office/officeart/2005/8/layout/hChevron3"/>
    <dgm:cxn modelId="{E67B817B-079E-4FB0-BE0C-792B53E2CFF5}" type="presParOf" srcId="{EC815A27-F9E0-463C-B258-B29FF9096A43}" destId="{0DD30D74-9D63-41A3-906D-5C2FC14DE724}" srcOrd="7" destOrd="0" presId="urn:microsoft.com/office/officeart/2005/8/layout/hChevron3"/>
    <dgm:cxn modelId="{0C7CBFF4-AFB6-4ED9-B367-32445C415123}" type="presParOf" srcId="{EC815A27-F9E0-463C-B258-B29FF9096A43}" destId="{90982285-4335-4C54-A380-143EBDDB99F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A590A-A3E2-4D17-BC8A-09DADE92B4AD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C3DDF2EB-C391-4594-8663-8F42C77F63D4}">
      <dgm:prSet phldrT="[Text]"/>
      <dgm:spPr/>
      <dgm:t>
        <a:bodyPr/>
        <a:lstStyle/>
        <a:p>
          <a:pPr algn="l">
            <a:buNone/>
          </a:pPr>
          <a:r>
            <a:rPr lang="en-IN" dirty="0"/>
            <a:t>Upload </a:t>
          </a:r>
          <a:r>
            <a:rPr lang="en-IN" dirty="0" err="1"/>
            <a:t>EMLfiles</a:t>
          </a:r>
          <a:r>
            <a:rPr lang="en-IN" dirty="0"/>
            <a:t> </a:t>
          </a:r>
          <a:br>
            <a:rPr lang="en-IN" dirty="0"/>
          </a:br>
          <a:r>
            <a:rPr lang="en-IN" dirty="0"/>
            <a:t>Extract raw content </a:t>
          </a:r>
        </a:p>
      </dgm:t>
    </dgm:pt>
    <dgm:pt modelId="{4EF5BE44-0CF3-4B38-B357-97F9B2451DA3}" type="parTrans" cxnId="{B8446489-CA45-451E-A76E-57CED9AD60D8}">
      <dgm:prSet/>
      <dgm:spPr/>
      <dgm:t>
        <a:bodyPr/>
        <a:lstStyle/>
        <a:p>
          <a:endParaRPr lang="en-IN"/>
        </a:p>
      </dgm:t>
    </dgm:pt>
    <dgm:pt modelId="{35F41668-1A6F-4DC1-991A-978A885A4F3B}" type="sibTrans" cxnId="{B8446489-CA45-451E-A76E-57CED9AD60D8}">
      <dgm:prSet/>
      <dgm:spPr/>
      <dgm:t>
        <a:bodyPr/>
        <a:lstStyle/>
        <a:p>
          <a:endParaRPr lang="en-IN"/>
        </a:p>
      </dgm:t>
    </dgm:pt>
    <dgm:pt modelId="{CD844446-142D-40BD-9915-3A1923A14B60}">
      <dgm:prSet phldrT="[Text]"/>
      <dgm:spPr/>
      <dgm:t>
        <a:bodyPr/>
        <a:lstStyle/>
        <a:p>
          <a:pPr algn="l">
            <a:buNone/>
          </a:pPr>
          <a:r>
            <a:rPr lang="en-IN" dirty="0"/>
            <a:t>Extract deal name, amount, expiration date, etc. </a:t>
          </a:r>
          <a:br>
            <a:rPr lang="en-IN" dirty="0"/>
          </a:br>
          <a:r>
            <a:rPr lang="en-IN" dirty="0"/>
            <a:t>Handle multi-intent emails </a:t>
          </a:r>
        </a:p>
      </dgm:t>
    </dgm:pt>
    <dgm:pt modelId="{F8FD65E1-AB52-45C9-8165-50E779BFF76B}" type="parTrans" cxnId="{BB818229-3487-4AA5-9C01-9A0F0F82F306}">
      <dgm:prSet/>
      <dgm:spPr/>
      <dgm:t>
        <a:bodyPr/>
        <a:lstStyle/>
        <a:p>
          <a:endParaRPr lang="en-IN"/>
        </a:p>
      </dgm:t>
    </dgm:pt>
    <dgm:pt modelId="{E3A81845-60B7-43EF-BB70-38E8F3671C06}" type="sibTrans" cxnId="{BB818229-3487-4AA5-9C01-9A0F0F82F306}">
      <dgm:prSet/>
      <dgm:spPr/>
      <dgm:t>
        <a:bodyPr/>
        <a:lstStyle/>
        <a:p>
          <a:endParaRPr lang="en-IN"/>
        </a:p>
      </dgm:t>
    </dgm:pt>
    <dgm:pt modelId="{00F3B5EF-26FC-420C-83EC-340EA0BA71C2}">
      <dgm:prSet phldrT="[Text]"/>
      <dgm:spPr/>
      <dgm:t>
        <a:bodyPr/>
        <a:lstStyle/>
        <a:p>
          <a:pPr algn="l">
            <a:buNone/>
          </a:pPr>
          <a:r>
            <a:rPr lang="en-IN" dirty="0"/>
            <a:t>Use Gemini LLM API </a:t>
          </a:r>
          <a:br>
            <a:rPr lang="en-IN" dirty="0"/>
          </a:br>
          <a:r>
            <a:rPr lang="en-IN" dirty="0"/>
            <a:t>Classify into request types </a:t>
          </a:r>
          <a:br>
            <a:rPr lang="en-IN" dirty="0"/>
          </a:br>
          <a:r>
            <a:rPr lang="en-IN" dirty="0"/>
            <a:t>Extract confidence score </a:t>
          </a:r>
        </a:p>
      </dgm:t>
    </dgm:pt>
    <dgm:pt modelId="{554B1DE2-9176-49AF-9B0E-504AE99342B8}" type="parTrans" cxnId="{EAA34F70-F417-4316-A4D1-023AAD3EBD68}">
      <dgm:prSet/>
      <dgm:spPr/>
      <dgm:t>
        <a:bodyPr/>
        <a:lstStyle/>
        <a:p>
          <a:endParaRPr lang="en-IN"/>
        </a:p>
      </dgm:t>
    </dgm:pt>
    <dgm:pt modelId="{1ACDFFF6-A75A-4DFF-BB7E-BE4A84594BB2}" type="sibTrans" cxnId="{EAA34F70-F417-4316-A4D1-023AAD3EBD68}">
      <dgm:prSet/>
      <dgm:spPr/>
      <dgm:t>
        <a:bodyPr/>
        <a:lstStyle/>
        <a:p>
          <a:endParaRPr lang="en-IN"/>
        </a:p>
      </dgm:t>
    </dgm:pt>
    <dgm:pt modelId="{4CFB0BC6-FB7F-4748-A114-BC28AAC05868}">
      <dgm:prSet phldrT="[Text]"/>
      <dgm:spPr/>
      <dgm:t>
        <a:bodyPr/>
        <a:lstStyle/>
        <a:p>
          <a:pPr algn="l">
            <a:buNone/>
          </a:pPr>
          <a:r>
            <a:rPr lang="en-IN" dirty="0"/>
            <a:t>Extract text using OCR </a:t>
          </a:r>
          <a:br>
            <a:rPr lang="en-IN" dirty="0"/>
          </a:br>
          <a:r>
            <a:rPr lang="en-IN" dirty="0"/>
            <a:t>Parse attachments (PDF, DOCX, Images) </a:t>
          </a:r>
          <a:br>
            <a:rPr lang="en-IN" dirty="0"/>
          </a:br>
          <a:r>
            <a:rPr lang="en-IN" dirty="0"/>
            <a:t>Identify duplicates </a:t>
          </a:r>
        </a:p>
      </dgm:t>
    </dgm:pt>
    <dgm:pt modelId="{7E5DAF29-54D8-4EE8-B489-2F05BC1B4BE3}" type="parTrans" cxnId="{0C22EFF0-11F3-4761-AF25-D50043203AA5}">
      <dgm:prSet/>
      <dgm:spPr/>
      <dgm:t>
        <a:bodyPr/>
        <a:lstStyle/>
        <a:p>
          <a:endParaRPr lang="en-IN"/>
        </a:p>
      </dgm:t>
    </dgm:pt>
    <dgm:pt modelId="{C1B90414-8453-4CE3-992F-48424E3E7FC0}" type="sibTrans" cxnId="{0C22EFF0-11F3-4761-AF25-D50043203AA5}">
      <dgm:prSet/>
      <dgm:spPr/>
      <dgm:t>
        <a:bodyPr/>
        <a:lstStyle/>
        <a:p>
          <a:endParaRPr lang="en-IN"/>
        </a:p>
      </dgm:t>
    </dgm:pt>
    <dgm:pt modelId="{B0171C37-8FFC-4F84-83DA-095077CAD337}">
      <dgm:prSet phldrT="[Text]"/>
      <dgm:spPr/>
      <dgm:t>
        <a:bodyPr/>
        <a:lstStyle/>
        <a:p>
          <a:pPr algn="l">
            <a:buNone/>
          </a:pPr>
          <a:r>
            <a:rPr lang="en-IN" dirty="0"/>
            <a:t>Export results to CSV </a:t>
          </a:r>
          <a:br>
            <a:rPr lang="en-IN" dirty="0"/>
          </a:br>
          <a:r>
            <a:rPr lang="en-IN" dirty="0"/>
            <a:t>Confidence scores </a:t>
          </a:r>
          <a:br>
            <a:rPr lang="en-IN" dirty="0"/>
          </a:br>
          <a:r>
            <a:rPr lang="en-IN" dirty="0"/>
            <a:t>Duplicate flag </a:t>
          </a:r>
        </a:p>
      </dgm:t>
    </dgm:pt>
    <dgm:pt modelId="{B76802DD-94A4-48B2-9795-744188511D5D}" type="parTrans" cxnId="{CE05302B-BEBE-4B3B-B252-DD9466BF3021}">
      <dgm:prSet/>
      <dgm:spPr/>
      <dgm:t>
        <a:bodyPr/>
        <a:lstStyle/>
        <a:p>
          <a:endParaRPr lang="en-IN"/>
        </a:p>
      </dgm:t>
    </dgm:pt>
    <dgm:pt modelId="{8672EF55-3719-42B9-87CF-12454172BEF3}" type="sibTrans" cxnId="{CE05302B-BEBE-4B3B-B252-DD9466BF3021}">
      <dgm:prSet/>
      <dgm:spPr/>
      <dgm:t>
        <a:bodyPr/>
        <a:lstStyle/>
        <a:p>
          <a:endParaRPr lang="en-IN"/>
        </a:p>
      </dgm:t>
    </dgm:pt>
    <dgm:pt modelId="{386C9986-E180-41E9-97C8-3D1A7B3498CF}" type="pres">
      <dgm:prSet presAssocID="{BA7A590A-A3E2-4D17-BC8A-09DADE92B4AD}" presName="Name0" presStyleCnt="0">
        <dgm:presLayoutVars>
          <dgm:dir/>
          <dgm:resizeHandles val="exact"/>
        </dgm:presLayoutVars>
      </dgm:prSet>
      <dgm:spPr/>
    </dgm:pt>
    <dgm:pt modelId="{F24E8ECC-4670-4B11-81C6-BD5DD427186C}" type="pres">
      <dgm:prSet presAssocID="{C3DDF2EB-C391-4594-8663-8F42C77F63D4}" presName="parTxOnly" presStyleLbl="node1" presStyleIdx="0" presStyleCnt="5" custScaleY="99302">
        <dgm:presLayoutVars>
          <dgm:bulletEnabled val="1"/>
        </dgm:presLayoutVars>
      </dgm:prSet>
      <dgm:spPr/>
    </dgm:pt>
    <dgm:pt modelId="{71447C06-50DE-40D2-8F0E-8100BAA84CC1}" type="pres">
      <dgm:prSet presAssocID="{35F41668-1A6F-4DC1-991A-978A885A4F3B}" presName="parSpace" presStyleCnt="0"/>
      <dgm:spPr/>
    </dgm:pt>
    <dgm:pt modelId="{233DF190-DB55-4573-8D6C-B40EF5F147A5}" type="pres">
      <dgm:prSet presAssocID="{4CFB0BC6-FB7F-4748-A114-BC28AAC05868}" presName="parTxOnly" presStyleLbl="node1" presStyleIdx="1" presStyleCnt="5">
        <dgm:presLayoutVars>
          <dgm:bulletEnabled val="1"/>
        </dgm:presLayoutVars>
      </dgm:prSet>
      <dgm:spPr/>
    </dgm:pt>
    <dgm:pt modelId="{8B8FC2F2-B9CB-4D16-BEF4-F7095EFC79DA}" type="pres">
      <dgm:prSet presAssocID="{C1B90414-8453-4CE3-992F-48424E3E7FC0}" presName="parSpace" presStyleCnt="0"/>
      <dgm:spPr/>
    </dgm:pt>
    <dgm:pt modelId="{29819B13-AEEF-4131-8841-6EA7B24F74AA}" type="pres">
      <dgm:prSet presAssocID="{00F3B5EF-26FC-420C-83EC-340EA0BA71C2}" presName="parTxOnly" presStyleLbl="node1" presStyleIdx="2" presStyleCnt="5">
        <dgm:presLayoutVars>
          <dgm:bulletEnabled val="1"/>
        </dgm:presLayoutVars>
      </dgm:prSet>
      <dgm:spPr/>
    </dgm:pt>
    <dgm:pt modelId="{62C0A4B1-4006-4F3A-888F-6121BFDB0123}" type="pres">
      <dgm:prSet presAssocID="{1ACDFFF6-A75A-4DFF-BB7E-BE4A84594BB2}" presName="parSpace" presStyleCnt="0"/>
      <dgm:spPr/>
    </dgm:pt>
    <dgm:pt modelId="{5EC057DA-75C7-4F6D-B42D-2F9B6AF1C620}" type="pres">
      <dgm:prSet presAssocID="{CD844446-142D-40BD-9915-3A1923A14B60}" presName="parTxOnly" presStyleLbl="node1" presStyleIdx="3" presStyleCnt="5">
        <dgm:presLayoutVars>
          <dgm:bulletEnabled val="1"/>
        </dgm:presLayoutVars>
      </dgm:prSet>
      <dgm:spPr/>
    </dgm:pt>
    <dgm:pt modelId="{FF17BAD3-550E-410E-964E-533A5A08B6AA}" type="pres">
      <dgm:prSet presAssocID="{E3A81845-60B7-43EF-BB70-38E8F3671C06}" presName="parSpace" presStyleCnt="0"/>
      <dgm:spPr/>
    </dgm:pt>
    <dgm:pt modelId="{18CAE173-6192-4236-8D32-73763FFF0636}" type="pres">
      <dgm:prSet presAssocID="{B0171C37-8FFC-4F84-83DA-095077CAD337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42A3F60D-3ECC-4D10-B8DE-64E458E7E4FA}" type="presOf" srcId="{CD844446-142D-40BD-9915-3A1923A14B60}" destId="{5EC057DA-75C7-4F6D-B42D-2F9B6AF1C620}" srcOrd="0" destOrd="0" presId="urn:microsoft.com/office/officeart/2005/8/layout/hChevron3"/>
    <dgm:cxn modelId="{67FDCB20-51B4-4D5A-A628-F2307D3F5973}" type="presOf" srcId="{00F3B5EF-26FC-420C-83EC-340EA0BA71C2}" destId="{29819B13-AEEF-4131-8841-6EA7B24F74AA}" srcOrd="0" destOrd="0" presId="urn:microsoft.com/office/officeart/2005/8/layout/hChevron3"/>
    <dgm:cxn modelId="{BB818229-3487-4AA5-9C01-9A0F0F82F306}" srcId="{BA7A590A-A3E2-4D17-BC8A-09DADE92B4AD}" destId="{CD844446-142D-40BD-9915-3A1923A14B60}" srcOrd="3" destOrd="0" parTransId="{F8FD65E1-AB52-45C9-8165-50E779BFF76B}" sibTransId="{E3A81845-60B7-43EF-BB70-38E8F3671C06}"/>
    <dgm:cxn modelId="{CE05302B-BEBE-4B3B-B252-DD9466BF3021}" srcId="{BA7A590A-A3E2-4D17-BC8A-09DADE92B4AD}" destId="{B0171C37-8FFC-4F84-83DA-095077CAD337}" srcOrd="4" destOrd="0" parTransId="{B76802DD-94A4-48B2-9795-744188511D5D}" sibTransId="{8672EF55-3719-42B9-87CF-12454172BEF3}"/>
    <dgm:cxn modelId="{EAA34F70-F417-4316-A4D1-023AAD3EBD68}" srcId="{BA7A590A-A3E2-4D17-BC8A-09DADE92B4AD}" destId="{00F3B5EF-26FC-420C-83EC-340EA0BA71C2}" srcOrd="2" destOrd="0" parTransId="{554B1DE2-9176-49AF-9B0E-504AE99342B8}" sibTransId="{1ACDFFF6-A75A-4DFF-BB7E-BE4A84594BB2}"/>
    <dgm:cxn modelId="{D6413955-A32B-4560-A64C-5B70B091E15F}" type="presOf" srcId="{BA7A590A-A3E2-4D17-BC8A-09DADE92B4AD}" destId="{386C9986-E180-41E9-97C8-3D1A7B3498CF}" srcOrd="0" destOrd="0" presId="urn:microsoft.com/office/officeart/2005/8/layout/hChevron3"/>
    <dgm:cxn modelId="{B8446489-CA45-451E-A76E-57CED9AD60D8}" srcId="{BA7A590A-A3E2-4D17-BC8A-09DADE92B4AD}" destId="{C3DDF2EB-C391-4594-8663-8F42C77F63D4}" srcOrd="0" destOrd="0" parTransId="{4EF5BE44-0CF3-4B38-B357-97F9B2451DA3}" sibTransId="{35F41668-1A6F-4DC1-991A-978A885A4F3B}"/>
    <dgm:cxn modelId="{A09FE8CB-65A8-4028-B1C4-EAFCDB08AF67}" type="presOf" srcId="{C3DDF2EB-C391-4594-8663-8F42C77F63D4}" destId="{F24E8ECC-4670-4B11-81C6-BD5DD427186C}" srcOrd="0" destOrd="0" presId="urn:microsoft.com/office/officeart/2005/8/layout/hChevron3"/>
    <dgm:cxn modelId="{17EFEEE5-CCF9-4280-AF16-31BE99DB00A1}" type="presOf" srcId="{4CFB0BC6-FB7F-4748-A114-BC28AAC05868}" destId="{233DF190-DB55-4573-8D6C-B40EF5F147A5}" srcOrd="0" destOrd="0" presId="urn:microsoft.com/office/officeart/2005/8/layout/hChevron3"/>
    <dgm:cxn modelId="{19F42FEC-C545-4347-9265-283827BC43F5}" type="presOf" srcId="{B0171C37-8FFC-4F84-83DA-095077CAD337}" destId="{18CAE173-6192-4236-8D32-73763FFF0636}" srcOrd="0" destOrd="0" presId="urn:microsoft.com/office/officeart/2005/8/layout/hChevron3"/>
    <dgm:cxn modelId="{0C22EFF0-11F3-4761-AF25-D50043203AA5}" srcId="{BA7A590A-A3E2-4D17-BC8A-09DADE92B4AD}" destId="{4CFB0BC6-FB7F-4748-A114-BC28AAC05868}" srcOrd="1" destOrd="0" parTransId="{7E5DAF29-54D8-4EE8-B489-2F05BC1B4BE3}" sibTransId="{C1B90414-8453-4CE3-992F-48424E3E7FC0}"/>
    <dgm:cxn modelId="{ED7AD16C-6D52-4CD0-B683-D1A63A703E97}" type="presParOf" srcId="{386C9986-E180-41E9-97C8-3D1A7B3498CF}" destId="{F24E8ECC-4670-4B11-81C6-BD5DD427186C}" srcOrd="0" destOrd="0" presId="urn:microsoft.com/office/officeart/2005/8/layout/hChevron3"/>
    <dgm:cxn modelId="{06067E86-498A-4327-BF4A-FE8EA5679166}" type="presParOf" srcId="{386C9986-E180-41E9-97C8-3D1A7B3498CF}" destId="{71447C06-50DE-40D2-8F0E-8100BAA84CC1}" srcOrd="1" destOrd="0" presId="urn:microsoft.com/office/officeart/2005/8/layout/hChevron3"/>
    <dgm:cxn modelId="{2883C5BE-BDFD-492A-BD59-46FA22B03B7F}" type="presParOf" srcId="{386C9986-E180-41E9-97C8-3D1A7B3498CF}" destId="{233DF190-DB55-4573-8D6C-B40EF5F147A5}" srcOrd="2" destOrd="0" presId="urn:microsoft.com/office/officeart/2005/8/layout/hChevron3"/>
    <dgm:cxn modelId="{C1602EBB-598A-4725-9923-98E7A49A5EEE}" type="presParOf" srcId="{386C9986-E180-41E9-97C8-3D1A7B3498CF}" destId="{8B8FC2F2-B9CB-4D16-BEF4-F7095EFC79DA}" srcOrd="3" destOrd="0" presId="urn:microsoft.com/office/officeart/2005/8/layout/hChevron3"/>
    <dgm:cxn modelId="{2AE10AD1-47AA-4D6F-AAAC-2AD110248A90}" type="presParOf" srcId="{386C9986-E180-41E9-97C8-3D1A7B3498CF}" destId="{29819B13-AEEF-4131-8841-6EA7B24F74AA}" srcOrd="4" destOrd="0" presId="urn:microsoft.com/office/officeart/2005/8/layout/hChevron3"/>
    <dgm:cxn modelId="{2DC7E9F8-32EE-44FD-9DCF-ED538A503783}" type="presParOf" srcId="{386C9986-E180-41E9-97C8-3D1A7B3498CF}" destId="{62C0A4B1-4006-4F3A-888F-6121BFDB0123}" srcOrd="5" destOrd="0" presId="urn:microsoft.com/office/officeart/2005/8/layout/hChevron3"/>
    <dgm:cxn modelId="{BA2080E5-1B56-4A41-8303-E557BB6853C5}" type="presParOf" srcId="{386C9986-E180-41E9-97C8-3D1A7B3498CF}" destId="{5EC057DA-75C7-4F6D-B42D-2F9B6AF1C620}" srcOrd="6" destOrd="0" presId="urn:microsoft.com/office/officeart/2005/8/layout/hChevron3"/>
    <dgm:cxn modelId="{CB3451F2-7FDC-4C35-B653-89E2AC80C803}" type="presParOf" srcId="{386C9986-E180-41E9-97C8-3D1A7B3498CF}" destId="{FF17BAD3-550E-410E-964E-533A5A08B6AA}" srcOrd="7" destOrd="0" presId="urn:microsoft.com/office/officeart/2005/8/layout/hChevron3"/>
    <dgm:cxn modelId="{B34BCEE8-1B08-4047-8783-1992456EB179}" type="presParOf" srcId="{386C9986-E180-41E9-97C8-3D1A7B3498CF}" destId="{18CAE173-6192-4236-8D32-73763FFF063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CD4EE-F0B5-4F24-8748-33077FB587F2}">
      <dsp:nvSpPr>
        <dsp:cNvPr id="0" name=""/>
        <dsp:cNvSpPr/>
      </dsp:nvSpPr>
      <dsp:spPr>
        <a:xfrm>
          <a:off x="1004" y="948548"/>
          <a:ext cx="1958950" cy="7835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Email Ingestion </a:t>
          </a:r>
        </a:p>
      </dsp:txBody>
      <dsp:txXfrm>
        <a:off x="1004" y="948548"/>
        <a:ext cx="1763055" cy="783580"/>
      </dsp:txXfrm>
    </dsp:sp>
    <dsp:sp modelId="{B365EC1A-A814-4F4B-BCB9-80F05CFDFF1B}">
      <dsp:nvSpPr>
        <dsp:cNvPr id="0" name=""/>
        <dsp:cNvSpPr/>
      </dsp:nvSpPr>
      <dsp:spPr>
        <a:xfrm>
          <a:off x="1568164" y="948548"/>
          <a:ext cx="1958950" cy="783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Pre-processing Layer </a:t>
          </a:r>
        </a:p>
      </dsp:txBody>
      <dsp:txXfrm>
        <a:off x="1959954" y="948548"/>
        <a:ext cx="1175370" cy="783580"/>
      </dsp:txXfrm>
    </dsp:sp>
    <dsp:sp modelId="{542F3A0F-0F20-4B4A-8116-1D8C4ABFF582}">
      <dsp:nvSpPr>
        <dsp:cNvPr id="0" name=""/>
        <dsp:cNvSpPr/>
      </dsp:nvSpPr>
      <dsp:spPr>
        <a:xfrm>
          <a:off x="3135324" y="948548"/>
          <a:ext cx="1958950" cy="783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LLM Classification </a:t>
          </a:r>
        </a:p>
      </dsp:txBody>
      <dsp:txXfrm>
        <a:off x="3527114" y="948548"/>
        <a:ext cx="1175370" cy="783580"/>
      </dsp:txXfrm>
    </dsp:sp>
    <dsp:sp modelId="{03C426DE-293B-4D03-AF8B-7A5D3D1089C6}">
      <dsp:nvSpPr>
        <dsp:cNvPr id="0" name=""/>
        <dsp:cNvSpPr/>
      </dsp:nvSpPr>
      <dsp:spPr>
        <a:xfrm>
          <a:off x="4702485" y="948548"/>
          <a:ext cx="1958950" cy="783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Context-Based Data Extraction </a:t>
          </a:r>
        </a:p>
      </dsp:txBody>
      <dsp:txXfrm>
        <a:off x="5094275" y="948548"/>
        <a:ext cx="1175370" cy="783580"/>
      </dsp:txXfrm>
    </dsp:sp>
    <dsp:sp modelId="{90982285-4335-4C54-A380-143EBDDB99F2}">
      <dsp:nvSpPr>
        <dsp:cNvPr id="0" name=""/>
        <dsp:cNvSpPr/>
      </dsp:nvSpPr>
      <dsp:spPr>
        <a:xfrm>
          <a:off x="6269645" y="948548"/>
          <a:ext cx="1958950" cy="783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Output &amp; Storage </a:t>
          </a:r>
        </a:p>
      </dsp:txBody>
      <dsp:txXfrm>
        <a:off x="6661435" y="948548"/>
        <a:ext cx="1175370" cy="783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E8ECC-4670-4B11-81C6-BD5DD427186C}">
      <dsp:nvSpPr>
        <dsp:cNvPr id="0" name=""/>
        <dsp:cNvSpPr/>
      </dsp:nvSpPr>
      <dsp:spPr>
        <a:xfrm>
          <a:off x="1013" y="1042626"/>
          <a:ext cx="1977088" cy="7853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Upload </a:t>
          </a:r>
          <a:r>
            <a:rPr lang="en-IN" sz="900" kern="1200" dirty="0" err="1"/>
            <a:t>EMLfiles</a:t>
          </a:r>
          <a:r>
            <a:rPr lang="en-IN" sz="900" kern="1200" dirty="0"/>
            <a:t> </a:t>
          </a:r>
          <a:br>
            <a:rPr lang="en-IN" sz="900" kern="1200" dirty="0"/>
          </a:br>
          <a:r>
            <a:rPr lang="en-IN" sz="900" kern="1200" dirty="0"/>
            <a:t>Extract raw content </a:t>
          </a:r>
        </a:p>
      </dsp:txBody>
      <dsp:txXfrm>
        <a:off x="1013" y="1042626"/>
        <a:ext cx="1780759" cy="785315"/>
      </dsp:txXfrm>
    </dsp:sp>
    <dsp:sp modelId="{233DF190-DB55-4573-8D6C-B40EF5F147A5}">
      <dsp:nvSpPr>
        <dsp:cNvPr id="0" name=""/>
        <dsp:cNvSpPr/>
      </dsp:nvSpPr>
      <dsp:spPr>
        <a:xfrm>
          <a:off x="1582684" y="1039866"/>
          <a:ext cx="1977088" cy="7908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Extract text using OCR </a:t>
          </a:r>
          <a:br>
            <a:rPr lang="en-IN" sz="900" kern="1200" dirty="0"/>
          </a:br>
          <a:r>
            <a:rPr lang="en-IN" sz="900" kern="1200" dirty="0"/>
            <a:t>Parse attachments (PDF, DOCX, Images) </a:t>
          </a:r>
          <a:br>
            <a:rPr lang="en-IN" sz="900" kern="1200" dirty="0"/>
          </a:br>
          <a:r>
            <a:rPr lang="en-IN" sz="900" kern="1200" dirty="0"/>
            <a:t>Identify duplicates </a:t>
          </a:r>
        </a:p>
      </dsp:txBody>
      <dsp:txXfrm>
        <a:off x="1978102" y="1039866"/>
        <a:ext cx="1186253" cy="790835"/>
      </dsp:txXfrm>
    </dsp:sp>
    <dsp:sp modelId="{29819B13-AEEF-4131-8841-6EA7B24F74AA}">
      <dsp:nvSpPr>
        <dsp:cNvPr id="0" name=""/>
        <dsp:cNvSpPr/>
      </dsp:nvSpPr>
      <dsp:spPr>
        <a:xfrm>
          <a:off x="3164355" y="1039866"/>
          <a:ext cx="1977088" cy="7908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Use Gemini LLM API </a:t>
          </a:r>
          <a:br>
            <a:rPr lang="en-IN" sz="900" kern="1200" dirty="0"/>
          </a:br>
          <a:r>
            <a:rPr lang="en-IN" sz="900" kern="1200" dirty="0"/>
            <a:t>Classify into request types </a:t>
          </a:r>
          <a:br>
            <a:rPr lang="en-IN" sz="900" kern="1200" dirty="0"/>
          </a:br>
          <a:r>
            <a:rPr lang="en-IN" sz="900" kern="1200" dirty="0"/>
            <a:t>Extract confidence score </a:t>
          </a:r>
        </a:p>
      </dsp:txBody>
      <dsp:txXfrm>
        <a:off x="3559773" y="1039866"/>
        <a:ext cx="1186253" cy="790835"/>
      </dsp:txXfrm>
    </dsp:sp>
    <dsp:sp modelId="{5EC057DA-75C7-4F6D-B42D-2F9B6AF1C620}">
      <dsp:nvSpPr>
        <dsp:cNvPr id="0" name=""/>
        <dsp:cNvSpPr/>
      </dsp:nvSpPr>
      <dsp:spPr>
        <a:xfrm>
          <a:off x="4746026" y="1039866"/>
          <a:ext cx="1977088" cy="7908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Extract deal name, amount, expiration date, etc. </a:t>
          </a:r>
          <a:br>
            <a:rPr lang="en-IN" sz="900" kern="1200" dirty="0"/>
          </a:br>
          <a:r>
            <a:rPr lang="en-IN" sz="900" kern="1200" dirty="0"/>
            <a:t>Handle multi-intent emails </a:t>
          </a:r>
        </a:p>
      </dsp:txBody>
      <dsp:txXfrm>
        <a:off x="5141444" y="1039866"/>
        <a:ext cx="1186253" cy="790835"/>
      </dsp:txXfrm>
    </dsp:sp>
    <dsp:sp modelId="{18CAE173-6192-4236-8D32-73763FFF0636}">
      <dsp:nvSpPr>
        <dsp:cNvPr id="0" name=""/>
        <dsp:cNvSpPr/>
      </dsp:nvSpPr>
      <dsp:spPr>
        <a:xfrm>
          <a:off x="6327697" y="1039866"/>
          <a:ext cx="1977088" cy="7908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Export results to CSV </a:t>
          </a:r>
          <a:br>
            <a:rPr lang="en-IN" sz="900" kern="1200" dirty="0"/>
          </a:br>
          <a:r>
            <a:rPr lang="en-IN" sz="900" kern="1200" dirty="0"/>
            <a:t>Confidence scores </a:t>
          </a:r>
          <a:br>
            <a:rPr lang="en-IN" sz="900" kern="1200" dirty="0"/>
          </a:br>
          <a:r>
            <a:rPr lang="en-IN" sz="900" kern="1200" dirty="0"/>
            <a:t>Duplicate flag </a:t>
          </a:r>
        </a:p>
      </dsp:txBody>
      <dsp:txXfrm>
        <a:off x="6723115" y="1039866"/>
        <a:ext cx="1186253" cy="79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7ACF5-7596-44C3-BB9B-5DDDDF98E2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04C9-E1D7-48D7-AE3E-89F7639E1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42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04C9-E1D7-48D7-AE3E-89F7639E193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1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04C9-E1D7-48D7-AE3E-89F7639E19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2800" dirty="0"/>
              <a:t>Automating Email Classification and Data Extraction for Commercial Bank Lending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3530193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sz="2000" dirty="0"/>
              <a:t>Enhancing Efficiency with Generative AI and OCR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Team Name: AI Agents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3894-5BAD-0BFE-12CB-04915AB8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&amp; Solutions</a:t>
            </a:r>
            <a:endParaRPr lang="en-IN" sz="4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3E61C4-A65B-7AF8-B6D9-7B958FA80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050247"/>
              </p:ext>
            </p:extLst>
          </p:nvPr>
        </p:nvGraphicFramePr>
        <p:xfrm>
          <a:off x="457200" y="2444211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338">
                  <a:extLst>
                    <a:ext uri="{9D8B030D-6E8A-4147-A177-3AD203B41FA5}">
                      <a16:colId xmlns:a16="http://schemas.microsoft.com/office/drawing/2014/main" val="2491884412"/>
                    </a:ext>
                  </a:extLst>
                </a:gridCol>
                <a:gridCol w="4699262">
                  <a:extLst>
                    <a:ext uri="{9D8B030D-6E8A-4147-A177-3AD203B41FA5}">
                      <a16:colId xmlns:a16="http://schemas.microsoft.com/office/drawing/2014/main" val="29861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0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Misclassification of emails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Fine-tuning LLMs with real data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Extracting structured data from unstructured emails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Context-aware NLP processing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70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Handling multiple request types in a single email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Priority-based classification logic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1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Identifying duplicate emails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NLP-based duplicate detection (</a:t>
                      </a:r>
                      <a:r>
                        <a:rPr lang="en-IN" sz="1800" dirty="0" err="1">
                          <a:latin typeface="+mj-lt"/>
                        </a:rPr>
                        <a:t>TfidfVectorizer</a:t>
                      </a:r>
                      <a:r>
                        <a:rPr lang="en-IN" sz="1800" dirty="0">
                          <a:latin typeface="+mj-lt"/>
                        </a:rPr>
                        <a:t>)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1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3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500" dirty="0"/>
              <a:t>Key Benefits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1979"/>
            <a:ext cx="8229600" cy="4389120"/>
          </a:xfrm>
        </p:spPr>
        <p:txBody>
          <a:bodyPr>
            <a:normAutofit/>
          </a:bodyPr>
          <a:lstStyle/>
          <a:p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Reduction in Manual Workload: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Automated data extraction and classification reduce gatekeeping efforts.</a:t>
            </a:r>
            <a:endParaRPr lang="en-IN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Efficiency Gains</a:t>
            </a:r>
            <a:r>
              <a:rPr sz="1800" dirty="0">
                <a:latin typeface="+mj-lt"/>
              </a:rPr>
              <a:t>: 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Significant reduction in processing time by </a:t>
            </a:r>
            <a:r>
              <a:rPr lang="en-IN" sz="1800" dirty="0">
                <a:latin typeface="+mj-lt"/>
              </a:rPr>
              <a:t>reducing</a:t>
            </a:r>
            <a:r>
              <a:rPr sz="1800" dirty="0">
                <a:latin typeface="+mj-lt"/>
              </a:rPr>
              <a:t> manual triage workload</a:t>
            </a:r>
          </a:p>
          <a:p>
            <a:r>
              <a:rPr sz="1800" b="1" dirty="0">
                <a:latin typeface="+mj-lt"/>
              </a:rPr>
              <a:t>Accuracy</a:t>
            </a:r>
            <a:r>
              <a:rPr lang="en-IN" sz="1800" b="1" dirty="0">
                <a:latin typeface="+mj-lt"/>
              </a:rPr>
              <a:t> Improvement</a:t>
            </a:r>
            <a:r>
              <a:rPr sz="1800" b="1" dirty="0">
                <a:latin typeface="+mj-lt"/>
              </a:rPr>
              <a:t>: </a:t>
            </a:r>
            <a:r>
              <a:rPr sz="1800" dirty="0">
                <a:latin typeface="+mj-lt"/>
              </a:rPr>
              <a:t>AI ensures consistent classification</a:t>
            </a:r>
            <a:r>
              <a:rPr lang="en-IN" sz="1800" dirty="0">
                <a:latin typeface="+mj-lt"/>
              </a:rPr>
              <a:t> resulting into </a:t>
            </a:r>
            <a:r>
              <a:rPr lang="en-IN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igher precision in email classification compared to manual triage</a:t>
            </a:r>
            <a:endParaRPr sz="1800" dirty="0">
              <a:latin typeface="+mj-lt"/>
            </a:endParaRPr>
          </a:p>
          <a:p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Operational Risk Mitigation :  </a:t>
            </a:r>
            <a:r>
              <a:rPr sz="1800" dirty="0">
                <a:latin typeface="+mj-lt"/>
              </a:rPr>
              <a:t>Duplicate Detection Prevents redundant service requests</a:t>
            </a:r>
          </a:p>
          <a:p>
            <a:r>
              <a:rPr sz="1800" b="1" dirty="0">
                <a:latin typeface="+mj-lt"/>
              </a:rPr>
              <a:t>Scalability</a:t>
            </a:r>
            <a:r>
              <a:rPr sz="1800" dirty="0">
                <a:latin typeface="+mj-lt"/>
              </a:rPr>
              <a:t>: Handles large volumes seamlessly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/>
              <a:t>Future Enhancements</a:t>
            </a:r>
            <a:endParaRPr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0833"/>
            <a:ext cx="8229600" cy="4389120"/>
          </a:xfrm>
        </p:spPr>
        <p:txBody>
          <a:bodyPr>
            <a:normAutofit/>
          </a:bodyPr>
          <a:lstStyle/>
          <a:p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CRM Integration</a:t>
            </a:r>
            <a:r>
              <a:rPr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Automating updates to the CRM system for seamless tracking.</a:t>
            </a:r>
            <a:endParaRPr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Extraction Rules: </a:t>
            </a:r>
            <a:r>
              <a:rPr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configurable fields</a:t>
            </a:r>
          </a:p>
          <a:p>
            <a:r>
              <a:rPr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Fine-Tuning 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</a:t>
            </a:r>
            <a:r>
              <a:rPr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Model: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improvement in classification accuracy with more training data.</a:t>
            </a:r>
            <a:endParaRPr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Processing: </a:t>
            </a:r>
            <a:r>
              <a:rPr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live classification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500"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8284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/>
              <a:t>🚀 </a:t>
            </a:r>
            <a:r>
              <a:rPr sz="1800" dirty="0">
                <a:latin typeface="+mj-lt"/>
              </a:rPr>
              <a:t>The AI-driven solution improves efficiency, accuracy, and scalability in commercial bank lending service email classification.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🚀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NLP and OCR enable automated email classification and structured data extraction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🚀 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Duplicate detection reduces redundant processing and operational risks.</a:t>
            </a:r>
          </a:p>
          <a:p>
            <a:pPr marL="0" indent="0">
              <a:buNone/>
            </a:pPr>
            <a:endParaRPr sz="1800" dirty="0">
              <a:latin typeface="+mj-lt"/>
            </a:endParaRPr>
          </a:p>
          <a:p>
            <a:pPr marL="0" indent="0">
              <a:buNone/>
            </a:pPr>
            <a:r>
              <a:rPr sz="1800" dirty="0">
                <a:latin typeface="+mj-lt"/>
              </a:rPr>
              <a:t>📌 Ready for deployment with CSV-based output and seamless integration potential.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sz="1800" dirty="0">
              <a:latin typeface="+mj-lt"/>
            </a:endParaRPr>
          </a:p>
          <a:p>
            <a:pPr marL="0" indent="0">
              <a:buNone/>
            </a:pPr>
            <a:r>
              <a:rPr sz="1800" dirty="0">
                <a:latin typeface="+mj-lt"/>
              </a:rPr>
              <a:t>📈 Next steps: Expand </a:t>
            </a:r>
            <a:r>
              <a:rPr lang="en-IN" sz="1800" dirty="0">
                <a:latin typeface="+mj-lt"/>
              </a:rPr>
              <a:t>CRM Integration</a:t>
            </a:r>
            <a:r>
              <a:rPr sz="1800" dirty="0">
                <a:latin typeface="+mj-lt"/>
              </a:rPr>
              <a:t>, enhance customization, and enable real-time processing.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92F6DC-C577-B04B-5F56-0EA3BC734788}"/>
              </a:ext>
            </a:extLst>
          </p:cNvPr>
          <p:cNvSpPr txBox="1"/>
          <p:nvPr/>
        </p:nvSpPr>
        <p:spPr>
          <a:xfrm>
            <a:off x="395926" y="1054958"/>
            <a:ext cx="497735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7F420-78E0-5549-3893-D597A613D705}"/>
              </a:ext>
            </a:extLst>
          </p:cNvPr>
          <p:cNvSpPr txBox="1"/>
          <p:nvPr/>
        </p:nvSpPr>
        <p:spPr>
          <a:xfrm>
            <a:off x="518474" y="2375555"/>
            <a:ext cx="8012784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Commercial bank lending service teams process a high volume of service requests via email. These requests often include attachments and require manual triage by a gatekeeper who interprets the email, classifies the request, extracts key attributes, and assigns it to the correct processing team. This process is labour-intensive, error-prone, and inefficient at scale.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solution details the implementation of an AI-powered loan servicing        automation system that uses Generative AI (LLMs) and OCR technologies to classify emails, extract relevant data, and automate the service request workflow.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3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7BC-D854-237F-F31E-B58DB389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70B2-26DA-A22C-FBF5-89000C4F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8857"/>
            <a:ext cx="8229600" cy="438912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with Manual Processing: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Volume: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large number of incoming emails require manual triaging.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Error-Prone: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Misclassification and incorrect data extraction lead to inefficiencies.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Time-Consuming: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Significant manual effort is required for processing requests.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Emails: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Multiple replies or forwarded emails cause redundant service requests.</a:t>
            </a:r>
          </a:p>
        </p:txBody>
      </p:sp>
    </p:spTree>
    <p:extLst>
      <p:ext uri="{BB962C8B-B14F-4D97-AF65-F5344CB8AC3E}">
        <p14:creationId xmlns:p14="http://schemas.microsoft.com/office/powerpoint/2010/main" val="382094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BF4D-3ED9-1954-6D45-E4313B72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500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3F4D-22B1-4A36-22F5-81344056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4845"/>
            <a:ext cx="8229600" cy="438912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Automation Approach </a:t>
            </a:r>
          </a:p>
          <a:p>
            <a:pPr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The solution leverages Large Language Models (LLMs) and OCR to enhance efficiency and reduce manual intervention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 Emails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Identify the request type and sub-type based on email content.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Key Data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Extract relevant information such as deal name, amount, and expiration date.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Requests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Detect primary request type in multi-request emails.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 Duplicates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Identify and flag redundant emails within a thread.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 Routing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Assign service requests to the correct team based on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31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Technology Stack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9198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b="1" dirty="0">
                <a:latin typeface="+mj-lt"/>
              </a:rPr>
              <a:t>Programming</a:t>
            </a:r>
            <a:r>
              <a:rPr sz="1800" dirty="0">
                <a:latin typeface="+mj-lt"/>
              </a:rPr>
              <a:t>: Python (Google </a:t>
            </a:r>
            <a:r>
              <a:rPr sz="1800" dirty="0" err="1">
                <a:latin typeface="+mj-lt"/>
              </a:rPr>
              <a:t>Colab</a:t>
            </a:r>
            <a:r>
              <a:rPr sz="18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LLM Model : </a:t>
            </a:r>
            <a:r>
              <a:rPr lang="en-IN" sz="1800" dirty="0">
                <a:latin typeface="+mj-lt"/>
              </a:rPr>
              <a:t>Gemini (Google Generative AI)</a:t>
            </a:r>
          </a:p>
          <a:p>
            <a:pPr>
              <a:lnSpc>
                <a:spcPct val="150000"/>
              </a:lnSpc>
            </a:pPr>
            <a:r>
              <a:rPr sz="1800" b="1" dirty="0">
                <a:latin typeface="+mj-lt"/>
              </a:rPr>
              <a:t>OCR &amp; </a:t>
            </a:r>
            <a:r>
              <a:rPr lang="en-IN" sz="1800" b="1" dirty="0">
                <a:latin typeface="+mj-lt"/>
              </a:rPr>
              <a:t>Email </a:t>
            </a:r>
            <a:r>
              <a:rPr sz="1800" b="1" dirty="0">
                <a:latin typeface="+mj-lt"/>
              </a:rPr>
              <a:t>Parsing</a:t>
            </a:r>
            <a:r>
              <a:rPr sz="1800" dirty="0">
                <a:latin typeface="+mj-lt"/>
              </a:rPr>
              <a:t>: </a:t>
            </a:r>
            <a:r>
              <a:rPr sz="1800" dirty="0" err="1">
                <a:latin typeface="+mj-lt"/>
              </a:rPr>
              <a:t>pytesseract</a:t>
            </a:r>
            <a:r>
              <a:rPr sz="1800" dirty="0">
                <a:latin typeface="+mj-lt"/>
              </a:rPr>
              <a:t>, </a:t>
            </a:r>
            <a:r>
              <a:rPr sz="1800" dirty="0" err="1">
                <a:latin typeface="+mj-lt"/>
              </a:rPr>
              <a:t>pdfplumber</a:t>
            </a:r>
            <a:r>
              <a:rPr sz="1800" dirty="0">
                <a:latin typeface="+mj-lt"/>
              </a:rPr>
              <a:t>, </a:t>
            </a:r>
            <a:r>
              <a:rPr sz="1800" dirty="0" err="1">
                <a:latin typeface="+mj-lt"/>
              </a:rPr>
              <a:t>PyMuPDF</a:t>
            </a:r>
            <a:endParaRPr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sz="1800" b="1" dirty="0">
                <a:latin typeface="+mj-lt"/>
              </a:rPr>
              <a:t>Document &amp; Email Parsing</a:t>
            </a:r>
            <a:r>
              <a:rPr sz="1800" dirty="0">
                <a:latin typeface="+mj-lt"/>
              </a:rPr>
              <a:t>: python-docx, email module</a:t>
            </a:r>
          </a:p>
          <a:p>
            <a:pPr>
              <a:lnSpc>
                <a:spcPct val="150000"/>
              </a:lnSpc>
            </a:pPr>
            <a:r>
              <a:rPr sz="1800" b="1" dirty="0">
                <a:latin typeface="+mj-lt"/>
              </a:rPr>
              <a:t>Similarity Detection</a:t>
            </a:r>
            <a:r>
              <a:rPr sz="1800" dirty="0">
                <a:latin typeface="+mj-lt"/>
              </a:rPr>
              <a:t>:</a:t>
            </a:r>
            <a:r>
              <a:rPr lang="en-IN" sz="1800" dirty="0">
                <a:latin typeface="+mj-lt"/>
              </a:rPr>
              <a:t> </a:t>
            </a:r>
            <a:r>
              <a:rPr sz="1800" dirty="0" err="1">
                <a:latin typeface="+mj-lt"/>
              </a:rPr>
              <a:t>TfidfVectorizer</a:t>
            </a:r>
            <a:r>
              <a:rPr sz="1800" dirty="0">
                <a:latin typeface="+mj-lt"/>
              </a:rPr>
              <a:t> &amp; </a:t>
            </a:r>
            <a:r>
              <a:rPr sz="1800" dirty="0" err="1">
                <a:latin typeface="+mj-lt"/>
              </a:rPr>
              <a:t>cosine_similarity</a:t>
            </a:r>
            <a:endParaRPr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sz="1800" b="1" dirty="0">
                <a:latin typeface="+mj-lt"/>
              </a:rPr>
              <a:t>Data Processing</a:t>
            </a:r>
            <a:r>
              <a:rPr sz="1800" dirty="0">
                <a:latin typeface="+mj-lt"/>
              </a:rPr>
              <a:t>: pandas</a:t>
            </a:r>
          </a:p>
          <a:p>
            <a:pPr>
              <a:lnSpc>
                <a:spcPct val="150000"/>
              </a:lnSpc>
            </a:pPr>
            <a:r>
              <a:rPr sz="1800" b="1" dirty="0">
                <a:latin typeface="+mj-lt"/>
              </a:rPr>
              <a:t>Export Format</a:t>
            </a:r>
            <a:r>
              <a:rPr sz="1800" dirty="0">
                <a:latin typeface="+mj-lt"/>
              </a:rPr>
              <a:t>: 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Solution </a:t>
            </a:r>
            <a:r>
              <a:rPr sz="4500" dirty="0"/>
              <a:t>Architecture</a:t>
            </a:r>
            <a:r>
              <a:rPr dirty="0"/>
              <a:t> Overview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66F87F-FB01-954E-58B9-D917453CA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448589"/>
              </p:ext>
            </p:extLst>
          </p:nvPr>
        </p:nvGraphicFramePr>
        <p:xfrm>
          <a:off x="457200" y="2183767"/>
          <a:ext cx="8229600" cy="268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80AC1FD-B9CB-893C-AD89-52F474C3E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964766"/>
              </p:ext>
            </p:extLst>
          </p:nvPr>
        </p:nvGraphicFramePr>
        <p:xfrm>
          <a:off x="457200" y="3283343"/>
          <a:ext cx="8305800" cy="2870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Workflow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6565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Email Processing: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Accepts EML files. Extract plain text from emails, including attachments.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OCR for Scanned Documents: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Convert image-based PDFs and DOCX into readable text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Duplicate Detection: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Implement NLP-based similarity checks to detect redundant emails.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AI-Based Classification: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Use Gemini LLM to classify emails into predefined request types.</a:t>
            </a:r>
          </a:p>
          <a:p>
            <a:pPr>
              <a:lnSpc>
                <a:spcPct val="110000"/>
              </a:lnSpc>
            </a:pP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Context-Aware Data Extraction: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Identify and extract key attributes (deal name, amount, expiration) dynamically based on email intent.</a:t>
            </a:r>
          </a:p>
          <a:p>
            <a:pPr>
              <a:lnSpc>
                <a:spcPct val="110000"/>
              </a:lnSpc>
            </a:pPr>
            <a:r>
              <a:rPr sz="18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 Generation</a:t>
            </a:r>
            <a:r>
              <a:rPr dirty="0">
                <a:latin typeface="+mj-lt"/>
              </a:rPr>
              <a:t>: </a:t>
            </a:r>
            <a:r>
              <a:rPr sz="1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Exports structured results to CSV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1FA15-B1D9-813C-E14D-9D5CD72E2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5016F-DAA2-6EFD-749C-621F5EF2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/>
              <a:t>User Interface to Upload Input Email Files</a:t>
            </a:r>
            <a:endParaRPr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B0E9DA-4BC6-8A61-E53A-B4094F9F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03" y="2086747"/>
            <a:ext cx="8088997" cy="3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4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FA94E31-6E2A-D314-7056-1A89DC0C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6" y="1752483"/>
            <a:ext cx="7883610" cy="38410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5BC3152-18BE-B8F2-208E-B321FA9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261552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/>
              <a:t>Response 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66159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</TotalTime>
  <Words>722</Words>
  <Application>Microsoft Office PowerPoint</Application>
  <PresentationFormat>On-screen Show (4:3)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Symbol</vt:lpstr>
      <vt:lpstr>Wingdings 2</vt:lpstr>
      <vt:lpstr>Flow</vt:lpstr>
      <vt:lpstr>Automating Email Classification and Data Extraction for Commercial Bank Lending Service</vt:lpstr>
      <vt:lpstr>PowerPoint Presentation</vt:lpstr>
      <vt:lpstr>Problem Statement</vt:lpstr>
      <vt:lpstr>Proposed Solution</vt:lpstr>
      <vt:lpstr>Technology Stack and Tools Used</vt:lpstr>
      <vt:lpstr>Solution Architecture Overview</vt:lpstr>
      <vt:lpstr>Workflow Execution</vt:lpstr>
      <vt:lpstr>User Interface to Upload Input Email Files</vt:lpstr>
      <vt:lpstr>Response </vt:lpstr>
      <vt:lpstr>Challenges &amp; Solutions</vt:lpstr>
      <vt:lpstr>Key Benefits and Impact</vt:lpstr>
      <vt:lpstr>Future Enhancements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Email Classification and Data Extraction for Commercial Bank Lending Service</dc:title>
  <dc:subject/>
  <dc:creator>Ninni Gupta</dc:creator>
  <cp:keywords/>
  <dc:description>generated using python-pptx</dc:description>
  <cp:lastModifiedBy>Shivam Kumar</cp:lastModifiedBy>
  <cp:revision>16</cp:revision>
  <dcterms:created xsi:type="dcterms:W3CDTF">2013-01-27T09:14:16Z</dcterms:created>
  <dcterms:modified xsi:type="dcterms:W3CDTF">2025-03-26T15:25:32Z</dcterms:modified>
  <cp:category/>
</cp:coreProperties>
</file>