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fnOCIJNEXr8RlZFrWA0ZucJgY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ad0281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3ad02810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ad0281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3ad02810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379141" y="5307979"/>
            <a:ext cx="6077415" cy="79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Agentic AI-Based Email Classification and OCR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Team : AI_Anywhere</a:t>
            </a:r>
            <a:endParaRPr b="1"/>
          </a:p>
        </p:txBody>
      </p:sp>
      <p:pic>
        <p:nvPicPr>
          <p:cNvPr descr="Wells Fargo Logo, Branding, Emblem Transparent PN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1" y="122664"/>
            <a:ext cx="11519209" cy="495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838200" y="365125"/>
            <a:ext cx="10515600" cy="63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Input/output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descr="Wells Fargo Mobile® - Apps on Google Play"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8"/>
          <p:cNvGraphicFramePr/>
          <p:nvPr/>
        </p:nvGraphicFramePr>
        <p:xfrm>
          <a:off x="1614106" y="2343955"/>
          <a:ext cx="3793225" cy="3000778"/>
        </p:xfrm>
        <a:graphic>
          <a:graphicData uri="http://schemas.openxmlformats.org/presentationml/2006/ole">
            <mc:AlternateContent>
              <mc:Choice Requires="v">
                <p:oleObj r:id="rId5" imgH="3000778" imgW="3793225" progId="Package" spid="_x0000_s1">
                  <p:embed/>
                </p:oleObj>
              </mc:Choice>
              <mc:Fallback>
                <p:oleObj r:id="rId6" imgH="3000778" imgW="3793225" progId="Package">
                  <p:embed/>
                  <p:pic>
                    <p:nvPicPr>
                      <p:cNvPr id="152" name="Google Shape;152;p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14106" y="2343955"/>
                        <a:ext cx="3793225" cy="3000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descr="blob:https://web.whatsapp.com/15cedf60-8f32-45e7-ba1b-7ccb0ae08f48" id="153" name="Google Shape;153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3296992"/>
            <a:ext cx="10515600" cy="78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None/>
            </a:pPr>
            <a:r>
              <a:rPr lang="en-US" sz="4800">
                <a:solidFill>
                  <a:srgbClr val="C00000"/>
                </a:solidFill>
              </a:rPr>
              <a:t>Thank you</a:t>
            </a:r>
            <a:endParaRPr sz="4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512956"/>
            <a:ext cx="10515600" cy="613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Context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271239"/>
            <a:ext cx="10515600" cy="490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Problem Statement / Current State.</a:t>
            </a:r>
            <a:endParaRPr sz="1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Gen AI vs Agentic AI</a:t>
            </a:r>
            <a:endParaRPr sz="1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Text Extraction</a:t>
            </a:r>
            <a:endParaRPr sz="1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Agentic AI Model Design.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Model details.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Deployment - Groq – Fast AI Inference.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Tech Stack</a:t>
            </a:r>
            <a:endParaRPr sz="1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/>
              <a:t>Input/output.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pic>
        <p:nvPicPr>
          <p:cNvPr descr="Wells Fargo Mobile® - Apps on Google Play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559970"/>
            <a:ext cx="733602" cy="51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6"/>
            <a:ext cx="10515600" cy="63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Problem Statement / Current State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170878"/>
            <a:ext cx="10515600" cy="5073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 u="sng"/>
              <a:t>Business Context: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Commercial Bank Lending Service Team's Email-Based Servicing Request Process.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 u="sng"/>
              <a:t>Background:</a:t>
            </a:r>
            <a:r>
              <a:rPr lang="en-US" sz="15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The Commercial Bank Lending Service team receives a large volume of servicing requests via email. These emails contain diverse requests, often with attachments, which need to be ingested into the loan servicing platform to create service requests.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 u="sng"/>
              <a:t>Current Process: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The incoming service requests (SRs) via email require manual triage by a team of gatekeepers. This manual process is time-consuming, inefficient, and prone to errors, particularly when dealing with a large volume of requests.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 u="sng"/>
              <a:t>Pain Points: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1. Manual triage process is time-consuming and labor-intensive.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2. Inefficient process leads to delays in processing service requests.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3. Error-prone process results in inaccuracies and potential rework.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4. Scalability issues arise when dealing with a large volume of requests.</a:t>
            </a:r>
            <a:endParaRPr b="1" sz="13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 u="sng"/>
              <a:t>Proposed Solution:</a:t>
            </a:r>
            <a:endParaRPr b="1" sz="15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300"/>
              <a:t>Implement an Agentic AI (Large Language Model) based solution to automate email classification and extraction, aiming to: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300"/>
              <a:t>Improve Efficiency</a:t>
            </a:r>
            <a:r>
              <a:rPr lang="en-US" sz="1300"/>
              <a:t>: Reduce manual effort and processing time for email triage.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300"/>
              <a:t>Enhance Accuracy</a:t>
            </a:r>
            <a:r>
              <a:rPr lang="en-US" sz="1300"/>
              <a:t>: Minimize errors in email classification and data extraction.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300"/>
              <a:t>Accelerate Turnaround Time</a:t>
            </a:r>
            <a:r>
              <a:rPr lang="en-US" sz="1300"/>
              <a:t>: Faster processing of emails, enabling quicker response times.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300"/>
              <a:t>Minimize Gatekeeping Activities</a:t>
            </a:r>
            <a:r>
              <a:rPr lang="en-US" sz="1300"/>
              <a:t>: Reduce the need for manual gatekeeping, freeing up resources for higher-value tasks.</a:t>
            </a:r>
            <a:endParaRPr sz="1300"/>
          </a:p>
        </p:txBody>
      </p:sp>
      <p:pic>
        <p:nvPicPr>
          <p:cNvPr descr="Wells Fargo Mobile® - Apps on Google Play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3ad028107_0_5"/>
          <p:cNvSpPr txBox="1"/>
          <p:nvPr>
            <p:ph type="title"/>
          </p:nvPr>
        </p:nvSpPr>
        <p:spPr>
          <a:xfrm>
            <a:off x="838200" y="365126"/>
            <a:ext cx="10515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Gen AI vs Agentic AI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105" name="Google Shape;105;g343ad028107_0_5"/>
          <p:cNvSpPr txBox="1"/>
          <p:nvPr>
            <p:ph idx="1" type="body"/>
          </p:nvPr>
        </p:nvSpPr>
        <p:spPr>
          <a:xfrm>
            <a:off x="508000" y="1170875"/>
            <a:ext cx="108459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Agentic AI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is a specialized AI system designed to perform tasks autonomously by following predefined logic and rules. In email classification, it processes emails based on structured workflows, applying logic-driven decision-making for sorting, labeling, or forwarding emails using Large Language Models (LLMs).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Agentic AI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follows structured rules to automate tasks, while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Gen AI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creates new content based on learned patterns.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lls Fargo Mobile® - Apps on Google Play" id="106" name="Google Shape;106;g343ad02810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43ad028107_0_5"/>
          <p:cNvPicPr preferRelativeResize="0"/>
          <p:nvPr/>
        </p:nvPicPr>
        <p:blipFill rotWithShape="1">
          <a:blip r:embed="rId4">
            <a:alphaModFix/>
          </a:blip>
          <a:srcRect b="0" l="14302" r="0" t="0"/>
          <a:stretch/>
        </p:blipFill>
        <p:spPr>
          <a:xfrm>
            <a:off x="1739900" y="2040925"/>
            <a:ext cx="9855201" cy="47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ad028107_0_22"/>
          <p:cNvSpPr txBox="1"/>
          <p:nvPr>
            <p:ph type="title"/>
          </p:nvPr>
        </p:nvSpPr>
        <p:spPr>
          <a:xfrm>
            <a:off x="838200" y="365126"/>
            <a:ext cx="10515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Text Extraction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113" name="Google Shape;113;g343ad028107_0_22"/>
          <p:cNvSpPr txBox="1"/>
          <p:nvPr>
            <p:ph idx="1" type="body"/>
          </p:nvPr>
        </p:nvSpPr>
        <p:spPr>
          <a:xfrm>
            <a:off x="508000" y="1170875"/>
            <a:ext cx="108459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implemented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comprehensive text extraction system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to handle a wide range of document formats, ensuring seamless content retrieval and processing. Our approach integrates multiple specialized libraries: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PDFs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are processed using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PyMuPDF (fitz)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to extract both text and embedded images, which are further analyzed using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pytesseract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for OCR-based extraction.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Word documents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are handled via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python-docx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for DOCX files, while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Docling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is leveraged for parsing and extracting content from older DOC files.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Excel and CSV files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are processed using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allowing structured data extraction from multiple sheets or tabular formats.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Email messages (MSG &amp; EML)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are parsed using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extract_msg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email.parser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capturing metadata, body content, and attachments.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Images (PNG, JPG, JPEG)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undergo OCR-based text extraction using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pytesseract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enabling text retrieval from scanned documents or screenshots.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For email attachments, our system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automatically identifies and extracts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their content based on file type, ensuring no critical information is missed. By integrating these technologies, we have built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robust and scalable text extraction pipeline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that automates document processing efficiently.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lls Fargo Mobile® - Apps on Google Play" id="114" name="Google Shape;114;g343ad02810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530578"/>
            <a:ext cx="10515600" cy="440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Agentic AI Model Design</a:t>
            </a:r>
            <a:endParaRPr/>
          </a:p>
        </p:txBody>
      </p:sp>
      <p:pic>
        <p:nvPicPr>
          <p:cNvPr descr="Wells Fargo Mobile® - Apps on Google Play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838200" y="1761655"/>
            <a:ext cx="662375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Start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 →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The process begins.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Duplicate Checker Agent</a:t>
            </a:r>
            <a:endParaRPr b="0" i="0" sz="1400" u="none" cap="none" strike="noStrike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</a:rPr>
              <a:t>If 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True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 (duplicate </a:t>
            </a:r>
            <a:r>
              <a:rPr lang="en-US" sz="1200"/>
              <a:t>email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found), it 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directly ends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 the process.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</a:rPr>
              <a:t>If </a:t>
            </a:r>
            <a:r>
              <a:rPr b="1" i="0" lang="en-US" sz="1200" u="none" cap="none" strike="noStrike">
                <a:solidFill>
                  <a:schemeClr val="dk1"/>
                </a:solidFill>
              </a:rPr>
              <a:t>False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 (no duplicate email), it moves to the next steps.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Intent Identifier Agent</a:t>
            </a:r>
            <a:r>
              <a:rPr b="0" i="0" lang="en-US" sz="1400" u="none" cap="none" strike="noStrike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→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Identifies the type of intent from the input (email body and attachments/PDF’s/Doc’s).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Intent Classifier</a:t>
            </a:r>
            <a:r>
              <a:rPr b="0" i="0" lang="en-US" sz="1400" u="none" cap="none" strike="noStrike">
                <a:solidFill>
                  <a:schemeClr val="dk1"/>
                </a:solidFill>
              </a:rPr>
              <a:t>  </a:t>
            </a:r>
            <a:r>
              <a:rPr b="1" i="0" lang="en-US" sz="1600" u="none" cap="none" strike="noStrike">
                <a:solidFill>
                  <a:schemeClr val="dk1"/>
                </a:solidFill>
              </a:rPr>
              <a:t>Agent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→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Classifies the identified intent into a specific category (Request type, Sub Request type).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Fields Extractor Agent</a:t>
            </a:r>
            <a:r>
              <a:rPr b="0" i="0" lang="en-US" sz="1400" u="none" cap="none" strike="noStrike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→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Extracts relevant fields (deal name, amount, expiration date) for further processing.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End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 → </a:t>
            </a:r>
            <a:r>
              <a:rPr b="0" i="0" lang="en-US" sz="1200" u="none" cap="none" strike="noStrike">
                <a:solidFill>
                  <a:schemeClr val="dk1"/>
                </a:solidFill>
              </a:rPr>
              <a:t>The process concludes.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74" y="1151467"/>
            <a:ext cx="3748992" cy="48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72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Model details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1" y="1215320"/>
            <a:ext cx="6048022" cy="496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Llama-3.3-70b-versatile: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LLaMA 3.3 is a large language model developed by Meta AI, and the "70B" refers to the model's size, which is approximately 70 billion parameters.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The "versatile" label suggests that this model is designed to be a general-purpose language model, capable of performing a wide range of natural language processing tasks, such as:-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Text generation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Question answering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 Sentiment analysis-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Language translation</a:t>
            </a:r>
            <a:endParaRPr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LLaMA 3.3 is a significant improvement over its predecessors, with enhanced capabilities in areas such as:-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sz="1200"/>
              <a:t>Contextual understanding-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sz="1200"/>
              <a:t>Common sense reasoning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sz="1200"/>
              <a:t>Emotional intelligence.</a:t>
            </a:r>
            <a:endParaRPr/>
          </a:p>
          <a:p>
            <a:pPr indent="-1524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The model's architecture is based on a transformer-based design, which allows it to process input sequences in parallel, making it more efficient and scalable.</a:t>
            </a:r>
            <a:endParaRPr/>
          </a:p>
        </p:txBody>
      </p:sp>
      <p:pic>
        <p:nvPicPr>
          <p:cNvPr descr="Wells Fargo Mobile® - Apps on Google Play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lama 3.3 70B: The Next Generation of Multilingual, Instruction-Tuned  Language Models: A Hands-On Tutorial with Ollama | by Md Monsur ali | Medium"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378" y="1215321"/>
            <a:ext cx="4459110" cy="474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72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Deployment - Groq – Fast AI Inference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838200" y="1215320"/>
            <a:ext cx="6621966" cy="50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 u="sng"/>
              <a:t>Groq: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Groq is a cloud-agnostic AI inference platform that accelerates AI model deployment, providing: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-US" sz="1200"/>
              <a:t>Fast Inference</a:t>
            </a:r>
            <a:r>
              <a:rPr lang="en-US" sz="1200"/>
              <a:t>: Groq's proprietary compiler and runtime technology enables fast and efficient AI model inference.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-US" sz="1200"/>
              <a:t>Scalability</a:t>
            </a:r>
            <a:r>
              <a:rPr lang="en-US" sz="1200"/>
              <a:t>: Groq's platform scales to meet the needs of large-scale AI deployments.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1" lang="en-US" sz="1200"/>
              <a:t>Flexibility</a:t>
            </a:r>
            <a:r>
              <a:rPr lang="en-US" sz="1200"/>
              <a:t>: Groq supports a wide range of AI models, frameworks, and hardware.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 u="sng"/>
              <a:t>Groq's Fast AI Inference benefits: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1" lang="en-US" sz="1200"/>
              <a:t>Reduced Latency</a:t>
            </a:r>
            <a:r>
              <a:rPr lang="en-US" sz="1200"/>
              <a:t>: Faster inference times enable real-time AI applications.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1" lang="en-US" sz="1200"/>
              <a:t>Increased Throughput</a:t>
            </a:r>
            <a:r>
              <a:rPr lang="en-US" sz="1200"/>
              <a:t>: Process more AI requests per second.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1200"/>
              <a:t> </a:t>
            </a:r>
            <a:r>
              <a:rPr b="1" lang="en-US" sz="1200"/>
              <a:t>Improved Efficiency</a:t>
            </a:r>
            <a:r>
              <a:rPr lang="en-US" sz="1200"/>
              <a:t>: Reduce computational resources and costs.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 u="sng"/>
              <a:t>Groq's platform supports various AI applications, including: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1. Computer Vision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2. Natural Language Processing (NLP).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n-US" sz="1200"/>
              <a:t>3. Recommendation Systems By leveraging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Groq's Fast AI Inference, organizations can accelerate their AI deployments, achieving faster time-to-market and improved ROI.</a:t>
            </a:r>
            <a:endParaRPr/>
          </a:p>
        </p:txBody>
      </p:sp>
      <p:pic>
        <p:nvPicPr>
          <p:cNvPr descr="Wells Fargo Mobile® - Apps on Google Play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Groq? - 30 seconds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7771" y="1298222"/>
            <a:ext cx="4199429" cy="440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38200" y="365126"/>
            <a:ext cx="10515600" cy="63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</a:rPr>
              <a:t>Tech Stack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Model - LLM (Large Language Model) - Llama-3.3-70-versatile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Cloud – Groq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Backend - FastAPI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Frontend –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/>
              <a:t>UI - Streamlit</a:t>
            </a:r>
            <a:endParaRPr sz="1600"/>
          </a:p>
        </p:txBody>
      </p:sp>
      <p:pic>
        <p:nvPicPr>
          <p:cNvPr descr="Wells Fargo Mobile® - Apps on Google Play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8" y="485423"/>
            <a:ext cx="733602" cy="51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2025-03-26T03:15:41Z</dcterms:created>
  <dc:creator>Microsoft account</dc:creator>
</cp:coreProperties>
</file>