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8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9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1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9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8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1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9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4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1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5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5961-C1CF-408A-8D12-DD0C6BE8FB7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954B-8005-48E1-AA8C-D21A1CCB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8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141" y="5307979"/>
            <a:ext cx="6077415" cy="791737"/>
          </a:xfrm>
        </p:spPr>
        <p:txBody>
          <a:bodyPr>
            <a:noAutofit/>
          </a:bodyPr>
          <a:lstStyle/>
          <a:p>
            <a:r>
              <a:rPr lang="en-IN" b="1" dirty="0"/>
              <a:t>Agentic AI-Based Email Classification and OCR</a:t>
            </a:r>
          </a:p>
          <a:p>
            <a:r>
              <a:rPr lang="en-IN" b="1" dirty="0"/>
              <a:t>Team : AI_Anywhere</a:t>
            </a:r>
          </a:p>
        </p:txBody>
      </p:sp>
      <p:pic>
        <p:nvPicPr>
          <p:cNvPr id="1026" name="Picture 2" descr="Wells Fargo Logo, Branding, Emblem Transparen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1" y="122664"/>
            <a:ext cx="11519209" cy="495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956"/>
            <a:ext cx="10515600" cy="61331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239"/>
            <a:ext cx="10515600" cy="4905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Problem Statement / Current State.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Agentic AI Model Design.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Model details.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Deployment - Groq – Fast AI Inference.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Tech Stack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Input/output.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2" descr="Wells Fargo Mobile®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" y="559970"/>
            <a:ext cx="733602" cy="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58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Problem Statement / 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878"/>
            <a:ext cx="10515600" cy="50738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u="sng" dirty="0"/>
              <a:t>Business Context: </a:t>
            </a:r>
          </a:p>
          <a:p>
            <a:pPr marL="0" indent="0">
              <a:buNone/>
            </a:pPr>
            <a:r>
              <a:rPr lang="en-US" sz="1300" dirty="0"/>
              <a:t>Commercial Bank Lending Service Team's Email-Based Servicing Request Process.</a:t>
            </a:r>
          </a:p>
          <a:p>
            <a:pPr marL="0" indent="0">
              <a:buNone/>
            </a:pPr>
            <a:r>
              <a:rPr lang="en-US" sz="1500" b="1" u="sng" dirty="0"/>
              <a:t>Background: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300" dirty="0"/>
              <a:t>The Commercial Bank Lending Service team receives a large volume of servicing requests via email. These emails contain diverse requests, often with attachments, which need to be ingested into the loan servicing platform to create service requests.</a:t>
            </a:r>
          </a:p>
          <a:p>
            <a:pPr marL="0" indent="0">
              <a:buNone/>
            </a:pPr>
            <a:r>
              <a:rPr lang="en-US" sz="1500" b="1" u="sng" dirty="0"/>
              <a:t>Current Process: </a:t>
            </a:r>
          </a:p>
          <a:p>
            <a:pPr marL="0" indent="0">
              <a:buNone/>
            </a:pPr>
            <a:r>
              <a:rPr lang="en-US" sz="1300" dirty="0"/>
              <a:t>The incoming service requests (SRs) via email require manual triage by a team of gatekeepers. This manual process is time-consuming, inefficient, and prone to errors, particularly when dealing with a large volume of requests.</a:t>
            </a:r>
          </a:p>
          <a:p>
            <a:pPr marL="0" indent="0">
              <a:buNone/>
            </a:pPr>
            <a:r>
              <a:rPr lang="en-US" sz="1500" b="1" u="sng" dirty="0"/>
              <a:t>Pain Points:</a:t>
            </a:r>
          </a:p>
          <a:p>
            <a:pPr marL="0" indent="0">
              <a:buNone/>
            </a:pPr>
            <a:r>
              <a:rPr lang="en-US" sz="1300" dirty="0"/>
              <a:t>1. Manual triage process is time-consuming and labor-intensive.</a:t>
            </a:r>
          </a:p>
          <a:p>
            <a:pPr marL="0" indent="0">
              <a:buNone/>
            </a:pPr>
            <a:r>
              <a:rPr lang="en-US" sz="1300" dirty="0"/>
              <a:t>2. Inefficient process leads to delays in processing service requests.</a:t>
            </a:r>
          </a:p>
          <a:p>
            <a:pPr marL="0" indent="0">
              <a:buNone/>
            </a:pPr>
            <a:r>
              <a:rPr lang="en-US" sz="1300" dirty="0"/>
              <a:t>3. Error-prone process results in inaccuracies and potential rework.</a:t>
            </a:r>
          </a:p>
          <a:p>
            <a:pPr marL="0" indent="0">
              <a:buNone/>
            </a:pPr>
            <a:r>
              <a:rPr lang="en-US" sz="1300" dirty="0"/>
              <a:t>4. Scalability issues arise when dealing with a large volume of requests.</a:t>
            </a:r>
            <a:endParaRPr lang="en-IN" sz="1300" b="1" u="sng" dirty="0"/>
          </a:p>
          <a:p>
            <a:pPr marL="0" indent="0">
              <a:buNone/>
            </a:pPr>
            <a:r>
              <a:rPr lang="en-IN" sz="1500" b="1" u="sng" dirty="0"/>
              <a:t>Proposed Solution:</a:t>
            </a:r>
          </a:p>
          <a:p>
            <a:pPr marL="0" indent="0">
              <a:buNone/>
            </a:pPr>
            <a:r>
              <a:rPr lang="en-US" sz="1300" dirty="0"/>
              <a:t>Implement an Agentic AI (Large Language Model) based solution to automate email classification and extraction, aiming to:</a:t>
            </a:r>
          </a:p>
          <a:p>
            <a:r>
              <a:rPr lang="en-US" sz="1300" b="1" dirty="0"/>
              <a:t>Improve Efficiency</a:t>
            </a:r>
            <a:r>
              <a:rPr lang="en-US" sz="1300" dirty="0"/>
              <a:t>: Reduce manual effort and processing time for email triage.</a:t>
            </a:r>
          </a:p>
          <a:p>
            <a:r>
              <a:rPr lang="en-US" sz="1300" b="1" dirty="0"/>
              <a:t>Enhance Accuracy</a:t>
            </a:r>
            <a:r>
              <a:rPr lang="en-US" sz="1300" dirty="0"/>
              <a:t>: Minimize errors in email classification and data extraction.</a:t>
            </a:r>
          </a:p>
          <a:p>
            <a:r>
              <a:rPr lang="en-US" sz="1300" b="1" dirty="0"/>
              <a:t>Accelerate Turnaround Time</a:t>
            </a:r>
            <a:r>
              <a:rPr lang="en-US" sz="1300" dirty="0"/>
              <a:t>: Faster processing of emails, enabling quicker response times.</a:t>
            </a:r>
          </a:p>
          <a:p>
            <a:r>
              <a:rPr lang="en-US" sz="1300" b="1" dirty="0"/>
              <a:t>Minimize Gatekeeping Activities</a:t>
            </a:r>
            <a:r>
              <a:rPr lang="en-US" sz="1300" dirty="0"/>
              <a:t>: Reduce the need for manual gatekeeping, freeing up resources for higher-value tasks.</a:t>
            </a:r>
            <a:endParaRPr lang="en-IN" sz="1300" dirty="0"/>
          </a:p>
        </p:txBody>
      </p:sp>
      <p:pic>
        <p:nvPicPr>
          <p:cNvPr id="2050" name="Picture 2" descr="Wells Fargo Mobile®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" y="485423"/>
            <a:ext cx="733602" cy="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6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0578"/>
            <a:ext cx="10515600" cy="44026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Agentic AI Model Design</a:t>
            </a:r>
          </a:p>
        </p:txBody>
      </p:sp>
      <p:pic>
        <p:nvPicPr>
          <p:cNvPr id="4" name="Picture 2" descr="Wells Fargo Mobile®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" y="485423"/>
            <a:ext cx="733602" cy="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761655"/>
            <a:ext cx="662375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process begins.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Duplicate Checker Agent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(duplicate </a:t>
            </a:r>
            <a:r>
              <a:rPr lang="en-US" sz="1200" dirty="0"/>
              <a:t>email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found), it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directly ends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process.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False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(no duplicate email), it moves to the next steps.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Intent Identifier Agent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Identifies the type of intent from the input (email body and attachments/PDF’s/Doc’s).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Intent Classifier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Classifies the identified intent into a specific category (Request type, Sub Request type).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Fields Extractor Agent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Extracts relevant fields (deal name, amount, expiration date) for further processing.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process concludes.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274" y="1151467"/>
            <a:ext cx="3748992" cy="48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3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89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15320"/>
            <a:ext cx="6048022" cy="496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u="sng" dirty="0"/>
              <a:t>Llama-3.3-70b-versatile:</a:t>
            </a:r>
          </a:p>
          <a:p>
            <a:r>
              <a:rPr lang="en-US" sz="1200" dirty="0"/>
              <a:t>LLaMA 3.3 is a large language model developed by Meta AI, and the "70B" refers to the model's size, which is approximately 70 billion parameters.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The "versatile" label suggests that this model is designed to be a general-purpose language model, capable of performing a wide range of natural language processing tasks, such as:- </a:t>
            </a:r>
          </a:p>
          <a:p>
            <a:pPr lvl="1"/>
            <a:r>
              <a:rPr lang="en-US" sz="1200" dirty="0"/>
              <a:t>Classification</a:t>
            </a:r>
          </a:p>
          <a:p>
            <a:pPr lvl="1"/>
            <a:r>
              <a:rPr lang="en-US" sz="1200" dirty="0"/>
              <a:t>Text generation</a:t>
            </a:r>
          </a:p>
          <a:p>
            <a:pPr lvl="1"/>
            <a:r>
              <a:rPr lang="en-US" sz="1200" dirty="0"/>
              <a:t>Question answering</a:t>
            </a:r>
          </a:p>
          <a:p>
            <a:pPr lvl="1"/>
            <a:r>
              <a:rPr lang="en-US" sz="1200" dirty="0"/>
              <a:t> Sentiment analysis-</a:t>
            </a:r>
          </a:p>
          <a:p>
            <a:pPr lvl="1"/>
            <a:r>
              <a:rPr lang="en-US" sz="1200" dirty="0"/>
              <a:t>Language translation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LLaMA 3.3 is a significant improvement over its predecessors, with enhanced capabilities in areas such as:-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200" dirty="0"/>
              <a:t>Contextual understanding-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200" dirty="0"/>
              <a:t>Common sense reasoning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200" dirty="0"/>
              <a:t>Emotional intelligence.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1200" dirty="0"/>
          </a:p>
          <a:p>
            <a:pPr lvl="1"/>
            <a:r>
              <a:rPr lang="en-US" sz="1200" dirty="0"/>
              <a:t>The model's architecture is based on a transformer-based design, which allows it to process input sequences in parallel, making it more efficient and scalable.</a:t>
            </a:r>
          </a:p>
        </p:txBody>
      </p:sp>
      <p:pic>
        <p:nvPicPr>
          <p:cNvPr id="4" name="Picture 2" descr="Wells Fargo Mobile®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" y="485423"/>
            <a:ext cx="733602" cy="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lama 3.3 70B: The Next Generation of Multilingual, Instruction-Tuned  Language Models: A Hands-On Tutorial with Ollama | by Md Monsur al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78" y="1215321"/>
            <a:ext cx="4459110" cy="47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15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89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Deployment - Groq – Fast AI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320"/>
            <a:ext cx="6621966" cy="5029363"/>
          </a:xfrm>
        </p:spPr>
        <p:txBody>
          <a:bodyPr>
            <a:normAutofit/>
          </a:bodyPr>
          <a:lstStyle/>
          <a:p>
            <a:r>
              <a:rPr lang="en-IN" sz="1400" b="1" u="sng" dirty="0"/>
              <a:t>Groq:</a:t>
            </a:r>
          </a:p>
          <a:p>
            <a:r>
              <a:rPr lang="en-IN" sz="1200" dirty="0"/>
              <a:t>Groq is a cloud-agnostic AI inference platform that accelerates AI model deployment, providing: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200" b="1" dirty="0"/>
              <a:t>Fast Inference</a:t>
            </a:r>
            <a:r>
              <a:rPr lang="en-IN" sz="1200" dirty="0"/>
              <a:t>: Groq's proprietary compiler and runtime technology enables fast and efficient AI model inference.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200" b="1" dirty="0"/>
              <a:t>Scalability</a:t>
            </a:r>
            <a:r>
              <a:rPr lang="en-IN" sz="1200" dirty="0"/>
              <a:t>: Groq's platform scales to meet the needs of large-scale AI deployments.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200" b="1" dirty="0"/>
              <a:t>Flexibility</a:t>
            </a:r>
            <a:r>
              <a:rPr lang="en-IN" sz="1200" dirty="0"/>
              <a:t>: Groq supports a wide range of AI models, frameworks, and hardware.</a:t>
            </a:r>
          </a:p>
          <a:p>
            <a:r>
              <a:rPr lang="en-IN" sz="1200" b="1" u="sng" dirty="0"/>
              <a:t>Groq's Fast AI Inference benefits: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dirty="0"/>
              <a:t>Reduced Latency</a:t>
            </a:r>
            <a:r>
              <a:rPr lang="en-IN" sz="1200" dirty="0"/>
              <a:t>: Faster inference times enable real-time AI applications.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dirty="0"/>
              <a:t>Increased Throughput</a:t>
            </a:r>
            <a:r>
              <a:rPr lang="en-IN" sz="1200" dirty="0"/>
              <a:t>: Process more AI requests per second.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dirty="0"/>
              <a:t> </a:t>
            </a:r>
            <a:r>
              <a:rPr lang="en-IN" sz="1200" b="1" dirty="0"/>
              <a:t>Improved Efficiency</a:t>
            </a:r>
            <a:r>
              <a:rPr lang="en-IN" sz="1200" dirty="0"/>
              <a:t>: Reduce computational resources and costs.</a:t>
            </a:r>
          </a:p>
          <a:p>
            <a:r>
              <a:rPr lang="en-IN" sz="1200" b="1" u="sng" dirty="0"/>
              <a:t>Groq's platform supports various AI applications, including: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1. Computer 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2. Natural Language Processing (NLP).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3. Recommendation Systems By leveraging </a:t>
            </a:r>
          </a:p>
          <a:p>
            <a:r>
              <a:rPr lang="en-IN" sz="1200" dirty="0"/>
              <a:t>Groq's Fast AI Inference, organizations can accelerate their AI deployments, achieving faster time-to-market and improved ROI.</a:t>
            </a:r>
          </a:p>
        </p:txBody>
      </p:sp>
      <p:pic>
        <p:nvPicPr>
          <p:cNvPr id="4" name="Picture 2" descr="Wells Fargo Mobile®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" y="485423"/>
            <a:ext cx="733602" cy="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hat is Groq? - 30 seco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71" y="1298222"/>
            <a:ext cx="4199429" cy="44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5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58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Model - LLM (Large Language Model) - Llama-3.3-70-versatile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Cloud – Groq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Backend - </a:t>
            </a:r>
            <a:r>
              <a:rPr lang="en-IN" sz="1600" dirty="0" err="1"/>
              <a:t>FastAPI</a:t>
            </a:r>
            <a:endParaRPr lang="en-IN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UI - Streamlit</a:t>
            </a:r>
          </a:p>
        </p:txBody>
      </p:sp>
      <p:pic>
        <p:nvPicPr>
          <p:cNvPr id="4" name="Picture 2" descr="Wells Fargo Mobile®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" y="485423"/>
            <a:ext cx="733602" cy="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1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58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Input/output</a:t>
            </a:r>
          </a:p>
        </p:txBody>
      </p:sp>
      <p:pic>
        <p:nvPicPr>
          <p:cNvPr id="4" name="Picture 2" descr="Wells Fargo Mobile®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" y="485423"/>
            <a:ext cx="733602" cy="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blob:https://web.whatsapp.com/15cedf60-8f32-45e7-ba1b-7ccb0ae08f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F83168-3101-4263-8715-B0AD7B9DA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8195" y="1825625"/>
            <a:ext cx="8215610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B3797-1285-40C1-BA83-A0CA4C7CD1CA}"/>
              </a:ext>
            </a:extLst>
          </p:cNvPr>
          <p:cNvSpPr txBox="1"/>
          <p:nvPr/>
        </p:nvSpPr>
        <p:spPr>
          <a:xfrm>
            <a:off x="2772888" y="1282536"/>
            <a:ext cx="596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a given .</a:t>
            </a:r>
            <a:r>
              <a:rPr lang="en-IN" dirty="0" err="1"/>
              <a:t>eml</a:t>
            </a:r>
            <a:r>
              <a:rPr lang="en-IN" dirty="0"/>
              <a:t> file as input this is what the output looks like.</a:t>
            </a:r>
          </a:p>
        </p:txBody>
      </p:sp>
    </p:spTree>
    <p:extLst>
      <p:ext uri="{BB962C8B-B14F-4D97-AF65-F5344CB8AC3E}">
        <p14:creationId xmlns:p14="http://schemas.microsoft.com/office/powerpoint/2010/main" val="34684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6992"/>
            <a:ext cx="10515600" cy="784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402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711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Context</vt:lpstr>
      <vt:lpstr>Problem Statement / Current State</vt:lpstr>
      <vt:lpstr>Agentic AI Model Design</vt:lpstr>
      <vt:lpstr>Model details</vt:lpstr>
      <vt:lpstr>Deployment - Groq – Fast AI Inference</vt:lpstr>
      <vt:lpstr>Tech Stack</vt:lpstr>
      <vt:lpstr>Input/output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uday dheeraj</cp:lastModifiedBy>
  <cp:revision>19</cp:revision>
  <dcterms:created xsi:type="dcterms:W3CDTF">2025-03-26T03:15:41Z</dcterms:created>
  <dcterms:modified xsi:type="dcterms:W3CDTF">2025-03-26T06:50:26Z</dcterms:modified>
</cp:coreProperties>
</file>