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38923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50253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0856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322758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4593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517451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1943893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46832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76965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DB42F6-D5EF-4CEE-B0DB-B6199649AA78}"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172308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DB42F6-D5EF-4CEE-B0DB-B6199649AA78}"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287512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B42F6-D5EF-4CEE-B0DB-B6199649AA78}"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3332116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DB42F6-D5EF-4CEE-B0DB-B6199649AA78}"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3529932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B42F6-D5EF-4CEE-B0DB-B6199649AA78}"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409233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DB42F6-D5EF-4CEE-B0DB-B6199649AA78}"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167740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DB42F6-D5EF-4CEE-B0DB-B6199649AA78}"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7226C9-A59E-4745-8CD5-6874093A948E}" type="slidenum">
              <a:rPr lang="en-IN" smtClean="0"/>
              <a:t>‹#›</a:t>
            </a:fld>
            <a:endParaRPr lang="en-IN"/>
          </a:p>
        </p:txBody>
      </p:sp>
    </p:spTree>
    <p:extLst>
      <p:ext uri="{BB962C8B-B14F-4D97-AF65-F5344CB8AC3E}">
        <p14:creationId xmlns:p14="http://schemas.microsoft.com/office/powerpoint/2010/main" val="322393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DB42F6-D5EF-4CEE-B0DB-B6199649AA78}" type="datetimeFigureOut">
              <a:rPr lang="en-IN" smtClean="0"/>
              <a:t>26-03-2025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7226C9-A59E-4745-8CD5-6874093A948E}" type="slidenum">
              <a:rPr lang="en-IN" smtClean="0"/>
              <a:t>‹#›</a:t>
            </a:fld>
            <a:endParaRPr lang="en-IN"/>
          </a:p>
        </p:txBody>
      </p:sp>
    </p:spTree>
    <p:extLst>
      <p:ext uri="{BB962C8B-B14F-4D97-AF65-F5344CB8AC3E}">
        <p14:creationId xmlns:p14="http://schemas.microsoft.com/office/powerpoint/2010/main" val="2055716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FBFF-B9ED-3574-577C-CA33D79DD922}"/>
              </a:ext>
            </a:extLst>
          </p:cNvPr>
          <p:cNvSpPr>
            <a:spLocks noGrp="1"/>
          </p:cNvSpPr>
          <p:nvPr>
            <p:ph type="ctrTitle"/>
          </p:nvPr>
        </p:nvSpPr>
        <p:spPr/>
        <p:txBody>
          <a:bodyPr>
            <a:normAutofit fontScale="90000"/>
          </a:bodyPr>
          <a:lstStyle/>
          <a:p>
            <a:r>
              <a:rPr lang="en-IN" sz="5400" dirty="0"/>
              <a:t>Email with Attachments Triage</a:t>
            </a:r>
          </a:p>
        </p:txBody>
      </p:sp>
      <p:sp>
        <p:nvSpPr>
          <p:cNvPr id="3" name="Subtitle 2">
            <a:extLst>
              <a:ext uri="{FF2B5EF4-FFF2-40B4-BE49-F238E27FC236}">
                <a16:creationId xmlns:a16="http://schemas.microsoft.com/office/drawing/2014/main" id="{26BC365B-0A37-6A49-DA89-4DF17A13A7FD}"/>
              </a:ext>
            </a:extLst>
          </p:cNvPr>
          <p:cNvSpPr>
            <a:spLocks noGrp="1"/>
          </p:cNvSpPr>
          <p:nvPr>
            <p:ph type="subTitle" idx="1"/>
          </p:nvPr>
        </p:nvSpPr>
        <p:spPr>
          <a:xfrm>
            <a:off x="1507067" y="4050833"/>
            <a:ext cx="7766936" cy="2153322"/>
          </a:xfrm>
        </p:spPr>
        <p:txBody>
          <a:bodyPr>
            <a:normAutofit fontScale="77500" lnSpcReduction="20000"/>
          </a:bodyPr>
          <a:lstStyle/>
          <a:p>
            <a:r>
              <a:rPr lang="en-US" sz="2600" b="1" dirty="0"/>
              <a:t>Streamlining Email Management for Improved Productivity</a:t>
            </a:r>
          </a:p>
          <a:p>
            <a:r>
              <a:rPr lang="en-US" dirty="0"/>
              <a:t>By:</a:t>
            </a:r>
          </a:p>
          <a:p>
            <a:r>
              <a:rPr lang="en-US" dirty="0"/>
              <a:t>-Ramesh Babu Chalisem</a:t>
            </a:r>
          </a:p>
          <a:p>
            <a:r>
              <a:rPr lang="en-US" dirty="0"/>
              <a:t>-Geetha Kusuma Kumari</a:t>
            </a:r>
          </a:p>
          <a:p>
            <a:r>
              <a:rPr lang="en-US" dirty="0"/>
              <a:t>-Neelima </a:t>
            </a:r>
            <a:r>
              <a:rPr lang="en-US" dirty="0" err="1"/>
              <a:t>Mamillapalli</a:t>
            </a:r>
            <a:endParaRPr lang="en-US" dirty="0"/>
          </a:p>
          <a:p>
            <a:r>
              <a:rPr lang="en-US" dirty="0"/>
              <a:t>-Srinivas </a:t>
            </a:r>
            <a:r>
              <a:rPr lang="en-US" dirty="0" err="1"/>
              <a:t>Kontham</a:t>
            </a:r>
            <a:endParaRPr lang="en-US" dirty="0"/>
          </a:p>
          <a:p>
            <a:r>
              <a:rPr lang="en-US" dirty="0"/>
              <a:t>-Lavanya </a:t>
            </a:r>
            <a:r>
              <a:rPr lang="en-US" dirty="0" err="1"/>
              <a:t>Shivvam</a:t>
            </a:r>
            <a:endParaRPr lang="en-IN" dirty="0"/>
          </a:p>
        </p:txBody>
      </p:sp>
    </p:spTree>
    <p:extLst>
      <p:ext uri="{BB962C8B-B14F-4D97-AF65-F5344CB8AC3E}">
        <p14:creationId xmlns:p14="http://schemas.microsoft.com/office/powerpoint/2010/main" val="195241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BCE6-1310-EE3E-FBE4-A02ACFF82F1D}"/>
              </a:ext>
            </a:extLst>
          </p:cNvPr>
          <p:cNvSpPr>
            <a:spLocks noGrp="1"/>
          </p:cNvSpPr>
          <p:nvPr>
            <p:ph type="title"/>
          </p:nvPr>
        </p:nvSpPr>
        <p:spPr/>
        <p:txBody>
          <a:bodyPr/>
          <a:lstStyle/>
          <a:p>
            <a:r>
              <a:rPr lang="en-IN" sz="4400" dirty="0"/>
              <a:t>Email with Attachments Triage</a:t>
            </a:r>
            <a:endParaRPr lang="en-IN" dirty="0"/>
          </a:p>
        </p:txBody>
      </p:sp>
      <p:sp>
        <p:nvSpPr>
          <p:cNvPr id="3" name="Content Placeholder 2">
            <a:extLst>
              <a:ext uri="{FF2B5EF4-FFF2-40B4-BE49-F238E27FC236}">
                <a16:creationId xmlns:a16="http://schemas.microsoft.com/office/drawing/2014/main" id="{C4F03550-BFA3-E3E7-520D-EF799C3EC39F}"/>
              </a:ext>
            </a:extLst>
          </p:cNvPr>
          <p:cNvSpPr>
            <a:spLocks noGrp="1"/>
          </p:cNvSpPr>
          <p:nvPr>
            <p:ph idx="1"/>
          </p:nvPr>
        </p:nvSpPr>
        <p:spPr/>
        <p:txBody>
          <a:bodyPr>
            <a:normAutofit lnSpcReduction="10000"/>
          </a:bodyPr>
          <a:lstStyle/>
          <a:p>
            <a:pPr algn="l">
              <a:buNone/>
            </a:pPr>
            <a:r>
              <a:rPr lang="en-US" b="0" i="0" dirty="0">
                <a:solidFill>
                  <a:srgbClr val="1F2328"/>
                </a:solidFill>
                <a:effectLst/>
                <a:latin typeface="-apple-system"/>
              </a:rPr>
              <a:t>This is an Email and document triage challenge. This solution is to automate email classification &amp; data extraction using Gen AI models/ LLMs, to improve efficiency, accuracy &amp; turn around time. While achieving that it also minimize the gate keeping activities. The emails contains diverse requests, often with attachments which will be processed to do</a:t>
            </a:r>
          </a:p>
          <a:p>
            <a:pPr algn="l">
              <a:buFont typeface="+mj-lt"/>
              <a:buAutoNum type="arabicPeriod"/>
            </a:pPr>
            <a:r>
              <a:rPr lang="en-US" b="0" i="0" dirty="0">
                <a:solidFill>
                  <a:srgbClr val="1F2328"/>
                </a:solidFill>
                <a:effectLst/>
                <a:latin typeface="-apple-system"/>
              </a:rPr>
              <a:t>Interpret the emails content and attachments.</a:t>
            </a:r>
          </a:p>
          <a:p>
            <a:pPr algn="l">
              <a:buFont typeface="+mj-lt"/>
              <a:buAutoNum type="arabicPeriod"/>
            </a:pPr>
            <a:r>
              <a:rPr lang="en-US" b="0" i="0" dirty="0">
                <a:solidFill>
                  <a:srgbClr val="1F2328"/>
                </a:solidFill>
                <a:effectLst/>
                <a:latin typeface="-apple-system"/>
              </a:rPr>
              <a:t>Identify the intent of the email.</a:t>
            </a:r>
          </a:p>
          <a:p>
            <a:pPr algn="l">
              <a:buFont typeface="+mj-lt"/>
              <a:buAutoNum type="arabicPeriod"/>
            </a:pPr>
            <a:r>
              <a:rPr lang="en-US" b="0" i="0" dirty="0">
                <a:solidFill>
                  <a:srgbClr val="1F2328"/>
                </a:solidFill>
                <a:effectLst/>
                <a:latin typeface="-apple-system"/>
              </a:rPr>
              <a:t>Classify request type and sub request type.</a:t>
            </a:r>
          </a:p>
          <a:p>
            <a:pPr algn="l">
              <a:buFont typeface="+mj-lt"/>
              <a:buAutoNum type="arabicPeriod"/>
            </a:pPr>
            <a:r>
              <a:rPr lang="en-US" b="0" i="0" dirty="0">
                <a:solidFill>
                  <a:srgbClr val="1F2328"/>
                </a:solidFill>
                <a:effectLst/>
                <a:latin typeface="-apple-system"/>
              </a:rPr>
              <a:t>Extract key attributes based on properties injected for population in the service requests.</a:t>
            </a:r>
          </a:p>
          <a:p>
            <a:pPr algn="l">
              <a:buFont typeface="+mj-lt"/>
              <a:buAutoNum type="arabicPeriod"/>
            </a:pPr>
            <a:r>
              <a:rPr lang="en-US" b="0" i="0" dirty="0">
                <a:solidFill>
                  <a:srgbClr val="1F2328"/>
                </a:solidFill>
                <a:effectLst/>
                <a:latin typeface="-apple-system"/>
              </a:rPr>
              <a:t>Assign the requests to the appropriate team or individuals based on the roles, responsibilities and skills.</a:t>
            </a:r>
          </a:p>
        </p:txBody>
      </p:sp>
    </p:spTree>
    <p:extLst>
      <p:ext uri="{BB962C8B-B14F-4D97-AF65-F5344CB8AC3E}">
        <p14:creationId xmlns:p14="http://schemas.microsoft.com/office/powerpoint/2010/main" val="345112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3CB0-9742-F271-E85B-F093C5E205E8}"/>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902D41D-E4F1-026A-264D-86C769AEEFC9}"/>
              </a:ext>
            </a:extLst>
          </p:cNvPr>
          <p:cNvSpPr>
            <a:spLocks noGrp="1"/>
          </p:cNvSpPr>
          <p:nvPr>
            <p:ph idx="1"/>
          </p:nvPr>
        </p:nvSpPr>
        <p:spPr/>
        <p:txBody>
          <a:bodyPr/>
          <a:lstStyle/>
          <a:p>
            <a:r>
              <a:rPr lang="en-IN" dirty="0"/>
              <a:t>Today we are processing emails and emails with attachments manually to identify different criteria.</a:t>
            </a:r>
          </a:p>
          <a:p>
            <a:pPr lvl="1"/>
            <a:r>
              <a:rPr lang="en-IN" dirty="0"/>
              <a:t>In banking we will have mails with different priorities, key information, timebound task oriented. The volume also very high. It is tedious process to manually verify all emails, attachments for a required criteria/ input. </a:t>
            </a:r>
          </a:p>
          <a:p>
            <a:pPr lvl="1"/>
            <a:r>
              <a:rPr lang="en-IN" dirty="0"/>
              <a:t>Assigning to a right team is also challenging when we have multiple combinations of processes, process types.</a:t>
            </a:r>
          </a:p>
          <a:p>
            <a:pPr lvl="1"/>
            <a:r>
              <a:rPr lang="en-IN" dirty="0"/>
              <a:t>Auditing also important and which is challenging process to audit large volume of mails</a:t>
            </a:r>
          </a:p>
          <a:p>
            <a:pPr lvl="1"/>
            <a:r>
              <a:rPr lang="en-IN" dirty="0"/>
              <a:t>Timely processing and timely auding is difficult in manual process.</a:t>
            </a:r>
          </a:p>
          <a:p>
            <a:pPr lvl="1"/>
            <a:r>
              <a:rPr lang="en-IN" dirty="0"/>
              <a:t>Overall it is tedious process, </a:t>
            </a:r>
            <a:r>
              <a:rPr lang="en-US" dirty="0"/>
              <a:t>overload of emails, missed priorities, decreased productivity</a:t>
            </a:r>
          </a:p>
          <a:p>
            <a:pPr lvl="1"/>
            <a:endParaRPr lang="en-IN" dirty="0"/>
          </a:p>
        </p:txBody>
      </p:sp>
    </p:spTree>
    <p:extLst>
      <p:ext uri="{BB962C8B-B14F-4D97-AF65-F5344CB8AC3E}">
        <p14:creationId xmlns:p14="http://schemas.microsoft.com/office/powerpoint/2010/main" val="285352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6DF7-597B-848E-5DEA-2FDAF20109BF}"/>
              </a:ext>
            </a:extLst>
          </p:cNvPr>
          <p:cNvSpPr>
            <a:spLocks noGrp="1"/>
          </p:cNvSpPr>
          <p:nvPr>
            <p:ph type="title"/>
          </p:nvPr>
        </p:nvSpPr>
        <p:spPr/>
        <p:txBody>
          <a:bodyPr/>
          <a:lstStyle/>
          <a:p>
            <a:r>
              <a:rPr lang="en-IN" dirty="0"/>
              <a:t>Email triage solution</a:t>
            </a:r>
          </a:p>
        </p:txBody>
      </p:sp>
      <p:sp>
        <p:nvSpPr>
          <p:cNvPr id="3" name="Content Placeholder 2">
            <a:extLst>
              <a:ext uri="{FF2B5EF4-FFF2-40B4-BE49-F238E27FC236}">
                <a16:creationId xmlns:a16="http://schemas.microsoft.com/office/drawing/2014/main" id="{009060CE-2F02-AF0B-5C20-040C36221BB7}"/>
              </a:ext>
            </a:extLst>
          </p:cNvPr>
          <p:cNvSpPr>
            <a:spLocks noGrp="1"/>
          </p:cNvSpPr>
          <p:nvPr>
            <p:ph idx="1"/>
          </p:nvPr>
        </p:nvSpPr>
        <p:spPr/>
        <p:txBody>
          <a:bodyPr>
            <a:normAutofit/>
          </a:bodyPr>
          <a:lstStyle/>
          <a:p>
            <a:pPr marL="457200" lvl="1" indent="0">
              <a:buNone/>
            </a:pPr>
            <a:r>
              <a:rPr lang="en-IN" dirty="0"/>
              <a:t>Using AI we can automate the manual process to identify required mails, we can prioritize them and we can direct to a right team or team member to address it.</a:t>
            </a:r>
          </a:p>
          <a:p>
            <a:pPr lvl="1">
              <a:buFont typeface="Wingdings" panose="05000000000000000000" pitchFamily="2" charset="2"/>
              <a:buChar char="Ø"/>
            </a:pPr>
            <a:r>
              <a:rPr lang="en-IN" dirty="0"/>
              <a:t>	With this emails triage AI solution, we can do emails processing, </a:t>
            </a:r>
            <a:r>
              <a:rPr lang="en-US" dirty="0"/>
              <a:t>organizing, prioritizing and reducing clutter.</a:t>
            </a:r>
          </a:p>
          <a:p>
            <a:pPr lvl="1">
              <a:buFont typeface="Wingdings" panose="05000000000000000000" pitchFamily="2" charset="2"/>
              <a:buChar char="Ø"/>
            </a:pPr>
            <a:r>
              <a:rPr lang="en-US" dirty="0"/>
              <a:t>We can route the emails to appropriate team or team members.</a:t>
            </a:r>
          </a:p>
          <a:p>
            <a:pPr lvl="1">
              <a:buFont typeface="Wingdings" panose="05000000000000000000" pitchFamily="2" charset="2"/>
              <a:buChar char="Ø"/>
            </a:pPr>
            <a:r>
              <a:rPr lang="en-US" dirty="0"/>
              <a:t>Key features:</a:t>
            </a:r>
          </a:p>
          <a:p>
            <a:pPr lvl="2">
              <a:buFont typeface="Wingdings" panose="05000000000000000000" pitchFamily="2" charset="2"/>
              <a:buChar char="Ø"/>
            </a:pPr>
            <a:r>
              <a:rPr lang="en-US" dirty="0"/>
              <a:t>Process emails given in a folder.</a:t>
            </a:r>
          </a:p>
          <a:p>
            <a:pPr lvl="2">
              <a:buFont typeface="Wingdings" panose="05000000000000000000" pitchFamily="2" charset="2"/>
              <a:buChar char="Ø"/>
            </a:pPr>
            <a:r>
              <a:rPr lang="en-US" dirty="0"/>
              <a:t>Process attachments from the given emails</a:t>
            </a:r>
          </a:p>
          <a:p>
            <a:pPr lvl="1">
              <a:buFont typeface="Wingdings" panose="05000000000000000000" pitchFamily="2" charset="2"/>
              <a:buChar char="Ø"/>
            </a:pPr>
            <a:r>
              <a:rPr lang="en-US" dirty="0"/>
              <a:t>Features not available:</a:t>
            </a:r>
          </a:p>
          <a:p>
            <a:pPr lvl="2">
              <a:buFont typeface="Wingdings" panose="05000000000000000000" pitchFamily="2" charset="2"/>
              <a:buChar char="Ø"/>
            </a:pPr>
            <a:r>
              <a:rPr lang="en-US" dirty="0"/>
              <a:t>Process email attachments with a password to open.</a:t>
            </a:r>
          </a:p>
          <a:p>
            <a:pPr lvl="2">
              <a:buFont typeface="Wingdings" panose="05000000000000000000" pitchFamily="2" charset="2"/>
              <a:buChar char="Ø"/>
            </a:pPr>
            <a:r>
              <a:rPr lang="en-US" dirty="0"/>
              <a:t>Routing the emails</a:t>
            </a:r>
          </a:p>
          <a:p>
            <a:pPr lvl="2">
              <a:buFont typeface="Wingdings" panose="05000000000000000000" pitchFamily="2" charset="2"/>
              <a:buChar char="Ø"/>
            </a:pPr>
            <a:endParaRPr lang="en-US" dirty="0"/>
          </a:p>
          <a:p>
            <a:pPr lvl="1">
              <a:buFont typeface="Wingdings" panose="05000000000000000000" pitchFamily="2" charset="2"/>
              <a:buChar char="Ø"/>
            </a:pPr>
            <a:endParaRPr lang="en-IN" dirty="0"/>
          </a:p>
          <a:p>
            <a:pPr marL="457200" lvl="1" indent="0">
              <a:buNone/>
            </a:pPr>
            <a:endParaRPr lang="en-IN" dirty="0"/>
          </a:p>
          <a:p>
            <a:endParaRPr lang="en-IN" dirty="0"/>
          </a:p>
        </p:txBody>
      </p:sp>
    </p:spTree>
    <p:extLst>
      <p:ext uri="{BB962C8B-B14F-4D97-AF65-F5344CB8AC3E}">
        <p14:creationId xmlns:p14="http://schemas.microsoft.com/office/powerpoint/2010/main" val="415796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86A4-0133-2471-44DA-51756328F29F}"/>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852BF977-3E3E-6AF4-B623-757883BF6FC2}"/>
              </a:ext>
            </a:extLst>
          </p:cNvPr>
          <p:cNvSpPr>
            <a:spLocks noGrp="1"/>
          </p:cNvSpPr>
          <p:nvPr>
            <p:ph idx="1"/>
          </p:nvPr>
        </p:nvSpPr>
        <p:spPr/>
        <p:txBody>
          <a:bodyPr/>
          <a:lstStyle/>
          <a:p>
            <a:r>
              <a:rPr lang="en-IN" dirty="0"/>
              <a:t>Python lang is used for development</a:t>
            </a:r>
          </a:p>
          <a:p>
            <a:r>
              <a:rPr lang="en-IN" dirty="0"/>
              <a:t>Used OpenAI gpt-4o-mini to analyse emails and attachments.</a:t>
            </a:r>
          </a:p>
          <a:p>
            <a:r>
              <a:rPr lang="en-IN" dirty="0"/>
              <a:t>Rules, key are configured.</a:t>
            </a:r>
          </a:p>
          <a:p>
            <a:r>
              <a:rPr lang="en-IN" dirty="0"/>
              <a:t>Priorities are configured.</a:t>
            </a:r>
          </a:p>
          <a:p>
            <a:r>
              <a:rPr lang="en-IN" dirty="0"/>
              <a:t>Few banking emails are processed or analysed using this. Emails uploaded.</a:t>
            </a:r>
          </a:p>
          <a:p>
            <a:r>
              <a:rPr lang="en-IN" dirty="0"/>
              <a:t>Analysis results are uploaded to demo folder.</a:t>
            </a:r>
          </a:p>
        </p:txBody>
      </p:sp>
    </p:spTree>
    <p:extLst>
      <p:ext uri="{BB962C8B-B14F-4D97-AF65-F5344CB8AC3E}">
        <p14:creationId xmlns:p14="http://schemas.microsoft.com/office/powerpoint/2010/main" val="33622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336E-E94C-E92F-85B4-3B02993A0021}"/>
              </a:ext>
            </a:extLst>
          </p:cNvPr>
          <p:cNvSpPr>
            <a:spLocks noGrp="1"/>
          </p:cNvSpPr>
          <p:nvPr>
            <p:ph type="title"/>
          </p:nvPr>
        </p:nvSpPr>
        <p:spPr/>
        <p:txBody>
          <a:bodyPr/>
          <a:lstStyle/>
          <a:p>
            <a:r>
              <a:rPr lang="en-IN" dirty="0"/>
              <a:t>Sample analysis results</a:t>
            </a:r>
          </a:p>
        </p:txBody>
      </p:sp>
      <p:sp>
        <p:nvSpPr>
          <p:cNvPr id="3" name="Content Placeholder 2">
            <a:extLst>
              <a:ext uri="{FF2B5EF4-FFF2-40B4-BE49-F238E27FC236}">
                <a16:creationId xmlns:a16="http://schemas.microsoft.com/office/drawing/2014/main" id="{46F210DC-AE44-D1D1-85A9-3DD9289404C8}"/>
              </a:ext>
            </a:extLst>
          </p:cNvPr>
          <p:cNvSpPr>
            <a:spLocks noGrp="1"/>
          </p:cNvSpPr>
          <p:nvPr>
            <p:ph idx="1"/>
          </p:nvPr>
        </p:nvSpPr>
        <p:spPr>
          <a:xfrm>
            <a:off x="677334" y="1317523"/>
            <a:ext cx="8596668" cy="4723839"/>
          </a:xfrm>
        </p:spPr>
        <p:txBody>
          <a:bodyPr>
            <a:normAutofit fontScale="85000" lnSpcReduction="20000"/>
          </a:bodyPr>
          <a:lstStyle/>
          <a:p>
            <a:r>
              <a:rPr lang="en-US" sz="700" b="1" dirty="0"/>
              <a:t>### RULES</a:t>
            </a:r>
          </a:p>
          <a:p>
            <a:r>
              <a:rPr lang="en-US" sz="700" b="1" dirty="0"/>
              <a:t>1. **Confidentiality**: The email contains proprietary and confidential information intended solely for the recipient. Any unauthorized distribution is prohibited.</a:t>
            </a:r>
          </a:p>
          <a:p>
            <a:r>
              <a:rPr lang="en-US" sz="700" b="1" dirty="0"/>
              <a:t>2. **Action Points**: If the email is received in error, the recipient is instructed to notify the sender and delete the message.</a:t>
            </a:r>
          </a:p>
          <a:p>
            <a:r>
              <a:rPr lang="en-US" sz="700" b="1" dirty="0"/>
              <a:t>3. **Liability Disclaimer**: The email includes a disclaimer stating that HDB is not responsible for any changes made to the email or its attachments by third parties.</a:t>
            </a:r>
          </a:p>
          <a:p>
            <a:endParaRPr lang="en-US" sz="700" b="1" dirty="0"/>
          </a:p>
          <a:p>
            <a:r>
              <a:rPr lang="en-US" sz="700" b="1" dirty="0"/>
              <a:t>### KEYS</a:t>
            </a:r>
          </a:p>
          <a:p>
            <a:r>
              <a:rPr lang="en-US" sz="700" b="1" dirty="0"/>
              <a:t>1. **Sender Information**: The sender is Mehar Bhaskar Thota from HDB Financial Services Ltd. </a:t>
            </a:r>
          </a:p>
          <a:p>
            <a:r>
              <a:rPr lang="en-US" sz="700" b="1" dirty="0"/>
              <a:t>2. **Recipient Information**: The recipient’s email address is geethakusumca@gmail.com.</a:t>
            </a:r>
          </a:p>
          <a:p>
            <a:r>
              <a:rPr lang="en-US" sz="700" b="1" dirty="0"/>
              <a:t>3. **Subject Matter**: The email concerns a "Welcome Letter" for a customer named Naga </a:t>
            </a:r>
            <a:r>
              <a:rPr lang="en-US" sz="700" b="1" dirty="0" err="1"/>
              <a:t>Kusumakumari</a:t>
            </a:r>
            <a:r>
              <a:rPr lang="en-US" sz="700" b="1" dirty="0"/>
              <a:t> with an identifier KGV/2385225.</a:t>
            </a:r>
          </a:p>
          <a:p>
            <a:r>
              <a:rPr lang="en-US" sz="700" b="1" dirty="0"/>
              <a:t>4. **Date**: The email was sent on April 27, 2017.</a:t>
            </a:r>
          </a:p>
          <a:p>
            <a:r>
              <a:rPr lang="en-US" sz="700" b="1" dirty="0"/>
              <a:t>5. **Contact Information**: The sender's position is mentioned as ASM - PL Salaried at HDB Financial Services Ltd.</a:t>
            </a:r>
          </a:p>
          <a:p>
            <a:endParaRPr lang="en-US" sz="700" b="1" dirty="0"/>
          </a:p>
          <a:p>
            <a:r>
              <a:rPr lang="en-US" sz="700" b="1" dirty="0"/>
              <a:t>### PRIORITIES</a:t>
            </a:r>
          </a:p>
          <a:p>
            <a:r>
              <a:rPr lang="en-US" sz="700" b="1" dirty="0"/>
              <a:t>1. **Confidentiality of Information**: The foremost priority is to ensure the confidentiality of the welcome letter and the information regarding Naga </a:t>
            </a:r>
            <a:r>
              <a:rPr lang="en-US" sz="700" b="1" dirty="0" err="1"/>
              <a:t>Kusumakumari</a:t>
            </a:r>
            <a:r>
              <a:rPr lang="en-US" sz="700" b="1" dirty="0"/>
              <a:t> is not disclosed to unauthorized persons.</a:t>
            </a:r>
          </a:p>
          <a:p>
            <a:r>
              <a:rPr lang="en-US" sz="700" b="1" dirty="0"/>
              <a:t>2. **Follow-up Actions**: Ensure that if the email is misdirected, appropriate follow-up is taken to prevent misuse of the information contained within.</a:t>
            </a:r>
          </a:p>
          <a:p>
            <a:r>
              <a:rPr lang="en-US" sz="700" b="1" dirty="0"/>
              <a:t>3. **Legal Compliance**: Adherence to the legal disclaimers provided—recognizing that HDB has rights and protections regarding the content of the email and can pursue damages if misused.</a:t>
            </a:r>
          </a:p>
          <a:p>
            <a:r>
              <a:rPr lang="en-US" sz="700" b="1" dirty="0"/>
              <a:t>4. **Customer Relations**: Maintain professionalism as the email concerns customer communication, which is vital for business relationships.</a:t>
            </a:r>
          </a:p>
          <a:p>
            <a:endParaRPr lang="en-US" sz="700" b="1" dirty="0"/>
          </a:p>
          <a:p>
            <a:r>
              <a:rPr lang="en-US" sz="700" b="1" dirty="0"/>
              <a:t>### Conclusion</a:t>
            </a:r>
          </a:p>
          <a:p>
            <a:r>
              <a:rPr lang="en-US" sz="700" b="1" dirty="0"/>
              <a:t>This analysis highlights the essential rules, key details, and priorities related to the forwarded email. Ensuring confidentiality and adherence to the stated policies are crucial in managing sensitive information and maintaining customer trust.</a:t>
            </a:r>
          </a:p>
          <a:p>
            <a:r>
              <a:rPr lang="en-US" sz="700" b="1" dirty="0"/>
              <a:t>Analyzing attachment: 2385225.pdf</a:t>
            </a:r>
          </a:p>
          <a:p>
            <a:r>
              <a:rPr lang="en-US" sz="700" b="1" dirty="0"/>
              <a:t>Error analyzing content: Rate limit reached for gpt-4o-mini in organization org-kzK7mf0tL5qgR4DknQ197AYN on requests per min (RPM): Limit 3, Used 3, Requested 1. Please try again in 20s. Visit https://platform.openai.com/account/rate-limits to learn more. You can increase your rate limit by adding a payment method to your account at https://platform.openai.com/account/billing.</a:t>
            </a:r>
          </a:p>
          <a:p>
            <a:endParaRPr lang="en-IN" sz="700" b="1" dirty="0"/>
          </a:p>
        </p:txBody>
      </p:sp>
    </p:spTree>
    <p:extLst>
      <p:ext uri="{BB962C8B-B14F-4D97-AF65-F5344CB8AC3E}">
        <p14:creationId xmlns:p14="http://schemas.microsoft.com/office/powerpoint/2010/main" val="3443843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1CAB-61DC-8F5F-3290-67C5D5114BED}"/>
              </a:ext>
            </a:extLst>
          </p:cNvPr>
          <p:cNvSpPr>
            <a:spLocks noGrp="1"/>
          </p:cNvSpPr>
          <p:nvPr>
            <p:ph type="title"/>
          </p:nvPr>
        </p:nvSpPr>
        <p:spPr/>
        <p:txBody>
          <a:bodyPr>
            <a:normAutofit/>
          </a:bodyPr>
          <a:lstStyle/>
          <a:p>
            <a:pPr algn="ctr"/>
            <a:r>
              <a:rPr lang="en-IN" sz="7200" dirty="0"/>
              <a:t>Thank you</a:t>
            </a:r>
          </a:p>
        </p:txBody>
      </p:sp>
      <p:sp>
        <p:nvSpPr>
          <p:cNvPr id="3" name="Text Placeholder 2">
            <a:extLst>
              <a:ext uri="{FF2B5EF4-FFF2-40B4-BE49-F238E27FC236}">
                <a16:creationId xmlns:a16="http://schemas.microsoft.com/office/drawing/2014/main" id="{094E3739-90E8-A11E-55FA-4A001C201EE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663083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841</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Trebuchet MS</vt:lpstr>
      <vt:lpstr>Wingdings</vt:lpstr>
      <vt:lpstr>Wingdings 3</vt:lpstr>
      <vt:lpstr>Facet</vt:lpstr>
      <vt:lpstr>Email with Attachments Triage</vt:lpstr>
      <vt:lpstr>Email with Attachments Triage</vt:lpstr>
      <vt:lpstr>Problem Statement</vt:lpstr>
      <vt:lpstr>Email triage solution</vt:lpstr>
      <vt:lpstr>Implementation</vt:lpstr>
      <vt:lpstr>Sample analysis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Ramesh Babu Chalisem</dc:creator>
  <cp:lastModifiedBy>Ramesh Babu Chalisem</cp:lastModifiedBy>
  <cp:revision>28</cp:revision>
  <dcterms:created xsi:type="dcterms:W3CDTF">2025-03-26T06:09:38Z</dcterms:created>
  <dcterms:modified xsi:type="dcterms:W3CDTF">2025-03-26T06:51:13Z</dcterms:modified>
</cp:coreProperties>
</file>