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1500" y="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3b5464f5bd_0_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3b5464f5b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3b5464f5bd_0_1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3b5464f5b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3b5a13caeb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33b5a13cae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3b5464f5bd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3b5464f5bd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3b5464f5bd_0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3b5464f5b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 name="Google Shape;14;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6" name="Google Shape;26;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3" name="Google Shape;33;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685800" y="307200"/>
            <a:ext cx="7772400" cy="26637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Gen-AI based Email Classification and OCR</a:t>
            </a:r>
            <a:endParaRPr sz="4400">
              <a:solidFill>
                <a:schemeClr val="dk1"/>
              </a:solidFill>
              <a:latin typeface="Calibri"/>
              <a:ea typeface="Calibri"/>
              <a:cs typeface="Calibri"/>
              <a:sym typeface="Calibri"/>
            </a:endParaRPr>
          </a:p>
          <a:p>
            <a:pPr marL="0" lvl="0" indent="0" algn="ctr" rtl="0">
              <a:spcBef>
                <a:spcPts val="0"/>
              </a:spcBef>
              <a:spcAft>
                <a:spcPts val="0"/>
              </a:spcAft>
              <a:buClr>
                <a:schemeClr val="dk1"/>
              </a:buClr>
              <a:buSzPts val="4400"/>
              <a:buFont typeface="Calibri"/>
              <a:buNone/>
            </a:pPr>
            <a:endParaRPr/>
          </a:p>
        </p:txBody>
      </p:sp>
      <p:sp>
        <p:nvSpPr>
          <p:cNvPr id="85" name="Google Shape;85;p13"/>
          <p:cNvSpPr txBox="1">
            <a:spLocks noGrp="1"/>
          </p:cNvSpPr>
          <p:nvPr>
            <p:ph type="subTitle" idx="1"/>
          </p:nvPr>
        </p:nvSpPr>
        <p:spPr>
          <a:xfrm>
            <a:off x="1371600" y="3886200"/>
            <a:ext cx="7429200" cy="2550300"/>
          </a:xfrm>
          <a:prstGeom prst="rect">
            <a:avLst/>
          </a:prstGeom>
          <a:noFill/>
          <a:ln>
            <a:noFill/>
          </a:ln>
        </p:spPr>
        <p:txBody>
          <a:bodyPr spcFirstLastPara="1" wrap="square" lIns="91425" tIns="45700" rIns="91425" bIns="45700" anchor="t" anchorCtr="0">
            <a:normAutofit/>
          </a:bodyPr>
          <a:lstStyle/>
          <a:p>
            <a:pPr marL="1371600" lvl="0" indent="457200" algn="l" rtl="0">
              <a:spcBef>
                <a:spcPts val="0"/>
              </a:spcBef>
              <a:spcAft>
                <a:spcPts val="0"/>
              </a:spcAft>
              <a:buClr>
                <a:srgbClr val="888888"/>
              </a:buClr>
              <a:buSzPts val="3200"/>
              <a:buNone/>
            </a:pPr>
            <a:r>
              <a:rPr lang="en-US" dirty="0"/>
              <a:t>Team: AI Innovators</a:t>
            </a:r>
            <a:endParaRPr dirty="0"/>
          </a:p>
          <a:p>
            <a:pPr marL="0" lvl="0" indent="0" algn="ctr" rtl="0">
              <a:spcBef>
                <a:spcPts val="0"/>
              </a:spcBef>
              <a:spcAft>
                <a:spcPts val="0"/>
              </a:spcAft>
              <a:buClr>
                <a:srgbClr val="888888"/>
              </a:buClr>
              <a:buSzPts val="3200"/>
              <a:buNone/>
            </a:pPr>
            <a:endParaRPr dirty="0"/>
          </a:p>
          <a:p>
            <a:pPr marL="5486400" lvl="0" indent="0" algn="l" rtl="0">
              <a:spcBef>
                <a:spcPts val="0"/>
              </a:spcBef>
              <a:spcAft>
                <a:spcPts val="0"/>
              </a:spcAft>
              <a:buNone/>
            </a:pPr>
            <a:r>
              <a:rPr lang="en-US" sz="1622" dirty="0"/>
              <a:t>Sivakumar Mohan</a:t>
            </a:r>
            <a:endParaRPr sz="1622" dirty="0"/>
          </a:p>
          <a:p>
            <a:pPr marL="5486400" lvl="0" indent="0" algn="l" rtl="0">
              <a:spcBef>
                <a:spcPts val="0"/>
              </a:spcBef>
              <a:spcAft>
                <a:spcPts val="0"/>
              </a:spcAft>
              <a:buNone/>
            </a:pPr>
            <a:r>
              <a:rPr lang="en-US" sz="1622" dirty="0"/>
              <a:t>Dhruva </a:t>
            </a:r>
            <a:r>
              <a:rPr lang="en-US" sz="1622" dirty="0" err="1"/>
              <a:t>Karir</a:t>
            </a:r>
            <a:endParaRPr sz="1622" dirty="0"/>
          </a:p>
          <a:p>
            <a:pPr marL="5486400" lvl="0" indent="0" algn="l" rtl="0">
              <a:spcBef>
                <a:spcPts val="0"/>
              </a:spcBef>
              <a:spcAft>
                <a:spcPts val="0"/>
              </a:spcAft>
              <a:buNone/>
            </a:pPr>
            <a:r>
              <a:rPr lang="en-US" sz="1622" dirty="0"/>
              <a:t>Satish Sabapathi</a:t>
            </a:r>
            <a:endParaRPr sz="1622" dirty="0"/>
          </a:p>
          <a:p>
            <a:pPr marL="5486400" lvl="0" indent="0" algn="l" rtl="0">
              <a:spcBef>
                <a:spcPts val="0"/>
              </a:spcBef>
              <a:spcAft>
                <a:spcPts val="0"/>
              </a:spcAft>
              <a:buNone/>
            </a:pPr>
            <a:r>
              <a:rPr lang="en-US" sz="1622" dirty="0"/>
              <a:t>Rehan Farooqui</a:t>
            </a:r>
            <a:endParaRPr sz="1622" dirty="0"/>
          </a:p>
        </p:txBody>
      </p:sp>
      <p:sp>
        <p:nvSpPr>
          <p:cNvPr id="86" name="Google Shape;86;p13"/>
          <p:cNvSpPr txBox="1"/>
          <p:nvPr/>
        </p:nvSpPr>
        <p:spPr>
          <a:xfrm>
            <a:off x="-1370400" y="936700"/>
            <a:ext cx="91605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2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endParaRPr/>
          </a:p>
        </p:txBody>
      </p:sp>
      <p:sp>
        <p:nvSpPr>
          <p:cNvPr id="141" name="Google Shape;141;p22"/>
          <p:cNvSpPr txBox="1">
            <a:spLocks noGrp="1"/>
          </p:cNvSpPr>
          <p:nvPr>
            <p:ph type="body" idx="1"/>
          </p:nvPr>
        </p:nvSpPr>
        <p:spPr>
          <a:xfrm>
            <a:off x="457200" y="5840000"/>
            <a:ext cx="8229600" cy="314700"/>
          </a:xfrm>
          <a:prstGeom prst="rect">
            <a:avLst/>
          </a:prstGeom>
        </p:spPr>
        <p:txBody>
          <a:bodyPr spcFirstLastPara="1" wrap="square" lIns="91425" tIns="45700" rIns="91425" bIns="45700" anchor="t" anchorCtr="0">
            <a:normAutofit fontScale="40000" lnSpcReduction="20000"/>
          </a:bodyPr>
          <a:lstStyle/>
          <a:p>
            <a:pPr marL="0" lvl="0" indent="0" algn="ctr" rtl="0">
              <a:spcBef>
                <a:spcPts val="360"/>
              </a:spcBef>
              <a:spcAft>
                <a:spcPts val="0"/>
              </a:spcAft>
              <a:buNone/>
            </a:pPr>
            <a:r>
              <a:rPr lang="en-US" i="1"/>
              <a:t>PoC State Architecture Diagram</a:t>
            </a:r>
            <a:endParaRPr i="1"/>
          </a:p>
        </p:txBody>
      </p:sp>
      <p:pic>
        <p:nvPicPr>
          <p:cNvPr id="142" name="Google Shape;142;p22" title="PoC.jpg"/>
          <p:cNvPicPr preferRelativeResize="0"/>
          <p:nvPr/>
        </p:nvPicPr>
        <p:blipFill>
          <a:blip r:embed="rId3">
            <a:alphaModFix/>
          </a:blip>
          <a:stretch>
            <a:fillRect/>
          </a:stretch>
        </p:blipFill>
        <p:spPr>
          <a:xfrm>
            <a:off x="0" y="1"/>
            <a:ext cx="9144000" cy="5604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a:spLocks noGrp="1"/>
          </p:cNvSpPr>
          <p:nvPr>
            <p:ph type="title"/>
          </p:nvPr>
        </p:nvSpPr>
        <p:spPr>
          <a:xfrm>
            <a:off x="457200" y="-12"/>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Sample Input</a:t>
            </a:r>
            <a:endParaRPr/>
          </a:p>
        </p:txBody>
      </p:sp>
      <p:sp>
        <p:nvSpPr>
          <p:cNvPr id="148" name="Google Shape;148;p23"/>
          <p:cNvSpPr txBox="1">
            <a:spLocks noGrp="1"/>
          </p:cNvSpPr>
          <p:nvPr>
            <p:ph type="body" idx="1"/>
          </p:nvPr>
        </p:nvSpPr>
        <p:spPr>
          <a:xfrm>
            <a:off x="457200" y="6339900"/>
            <a:ext cx="8229600" cy="518100"/>
          </a:xfrm>
          <a:prstGeom prst="rect">
            <a:avLst/>
          </a:prstGeom>
        </p:spPr>
        <p:txBody>
          <a:bodyPr spcFirstLastPara="1" wrap="square" lIns="91425" tIns="45700" rIns="91425" bIns="45700" anchor="t" anchorCtr="0">
            <a:normAutofit/>
          </a:bodyPr>
          <a:lstStyle/>
          <a:p>
            <a:pPr marL="0" lvl="0" indent="0" algn="ctr" rtl="0">
              <a:lnSpc>
                <a:spcPct val="80000"/>
              </a:lnSpc>
              <a:spcBef>
                <a:spcPts val="360"/>
              </a:spcBef>
              <a:spcAft>
                <a:spcPts val="0"/>
              </a:spcAft>
              <a:buNone/>
            </a:pPr>
            <a:r>
              <a:rPr lang="en-US" sz="2000" i="1"/>
              <a:t>Input Files at the Poled Location</a:t>
            </a:r>
            <a:endParaRPr sz="2000" i="1"/>
          </a:p>
        </p:txBody>
      </p:sp>
      <p:pic>
        <p:nvPicPr>
          <p:cNvPr id="149" name="Google Shape;149;p23" title="Input_POC.jpg"/>
          <p:cNvPicPr preferRelativeResize="0"/>
          <p:nvPr/>
        </p:nvPicPr>
        <p:blipFill>
          <a:blip r:embed="rId3">
            <a:alphaModFix/>
          </a:blip>
          <a:stretch>
            <a:fillRect/>
          </a:stretch>
        </p:blipFill>
        <p:spPr>
          <a:xfrm>
            <a:off x="4" y="971954"/>
            <a:ext cx="9143999" cy="536793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a:off x="457200" y="-12"/>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Sample Output</a:t>
            </a:r>
            <a:endParaRPr/>
          </a:p>
        </p:txBody>
      </p:sp>
      <p:sp>
        <p:nvSpPr>
          <p:cNvPr id="155" name="Google Shape;155;p24"/>
          <p:cNvSpPr txBox="1">
            <a:spLocks noGrp="1"/>
          </p:cNvSpPr>
          <p:nvPr>
            <p:ph type="body" idx="1"/>
          </p:nvPr>
        </p:nvSpPr>
        <p:spPr>
          <a:xfrm>
            <a:off x="457200" y="6522000"/>
            <a:ext cx="8229600" cy="336000"/>
          </a:xfrm>
          <a:prstGeom prst="rect">
            <a:avLst/>
          </a:prstGeom>
        </p:spPr>
        <p:txBody>
          <a:bodyPr spcFirstLastPara="1" wrap="square" lIns="91425" tIns="45700" rIns="91425" bIns="45700" anchor="t" anchorCtr="0">
            <a:normAutofit fontScale="92500" lnSpcReduction="20000"/>
          </a:bodyPr>
          <a:lstStyle/>
          <a:p>
            <a:pPr marL="0" lvl="0" indent="0" algn="ctr" rtl="0">
              <a:lnSpc>
                <a:spcPct val="80000"/>
              </a:lnSpc>
              <a:spcBef>
                <a:spcPts val="360"/>
              </a:spcBef>
              <a:spcAft>
                <a:spcPts val="0"/>
              </a:spcAft>
              <a:buClr>
                <a:schemeClr val="dk1"/>
              </a:buClr>
              <a:buSzPts val="1100"/>
              <a:buFont typeface="Arial"/>
              <a:buNone/>
            </a:pPr>
            <a:r>
              <a:rPr lang="en-US" sz="2000" i="1"/>
              <a:t>Result JSON Response at the Destination Location</a:t>
            </a:r>
            <a:endParaRPr sz="2000" i="1"/>
          </a:p>
        </p:txBody>
      </p:sp>
      <p:pic>
        <p:nvPicPr>
          <p:cNvPr id="156" name="Google Shape;156;p24" title="Output_Demo.jpg"/>
          <p:cNvPicPr preferRelativeResize="0"/>
          <p:nvPr/>
        </p:nvPicPr>
        <p:blipFill>
          <a:blip r:embed="rId3">
            <a:alphaModFix/>
          </a:blip>
          <a:stretch>
            <a:fillRect/>
          </a:stretch>
        </p:blipFill>
        <p:spPr>
          <a:xfrm>
            <a:off x="0" y="1364283"/>
            <a:ext cx="9143999" cy="493643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Problem Statement</a:t>
            </a:r>
            <a:endParaRPr b="1"/>
          </a:p>
        </p:txBody>
      </p:sp>
      <p:sp>
        <p:nvSpPr>
          <p:cNvPr id="92" name="Google Shape;92;p14"/>
          <p:cNvSpPr txBox="1">
            <a:spLocks noGrp="1"/>
          </p:cNvSpPr>
          <p:nvPr>
            <p:ph type="body" idx="1"/>
          </p:nvPr>
        </p:nvSpPr>
        <p:spPr>
          <a:xfrm>
            <a:off x="457200" y="1600200"/>
            <a:ext cx="8229600" cy="4587600"/>
          </a:xfrm>
          <a:prstGeom prst="rect">
            <a:avLst/>
          </a:prstGeom>
          <a:noFill/>
          <a:ln>
            <a:noFill/>
          </a:ln>
        </p:spPr>
        <p:txBody>
          <a:bodyPr spcFirstLastPara="1" wrap="square" lIns="91425" tIns="45700" rIns="91425" bIns="45700" anchor="t" anchorCtr="0">
            <a:normAutofit lnSpcReduction="10000"/>
          </a:bodyPr>
          <a:lstStyle/>
          <a:p>
            <a:pPr marL="342900" lvl="0" indent="-401320" algn="l" rtl="0">
              <a:lnSpc>
                <a:spcPct val="115000"/>
              </a:lnSpc>
              <a:spcBef>
                <a:spcPts val="1200"/>
              </a:spcBef>
              <a:spcAft>
                <a:spcPts val="0"/>
              </a:spcAft>
              <a:buSzPct val="100000"/>
              <a:buChar char="•"/>
            </a:pPr>
            <a:r>
              <a:rPr lang="en-US"/>
              <a:t>Commercial bank lending service teams handle a high volume of servicing requests via email, often with attachments. The current manual triage process involves reading emails, classifying requests, extracting key attributes, and assigning them to the appropriate teams. This approach is inefficient, time-consuming, and prone to errors, especially at scale.</a:t>
            </a:r>
            <a:endParaRPr/>
          </a:p>
          <a:p>
            <a:pPr marL="0" lvl="0" indent="0" algn="l" rtl="0">
              <a:lnSpc>
                <a:spcPct val="115000"/>
              </a:lnSpc>
              <a:spcBef>
                <a:spcPts val="1200"/>
              </a:spcBef>
              <a:spcAft>
                <a:spcPts val="0"/>
              </a:spcAft>
              <a:buNone/>
            </a:pPr>
            <a:endParaRPr/>
          </a:p>
          <a:p>
            <a:pPr marL="0" lvl="0" indent="0" algn="l" rtl="0">
              <a:spcBef>
                <a:spcPts val="120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a:t>Approach</a:t>
            </a:r>
            <a:endParaRPr b="1"/>
          </a:p>
        </p:txBody>
      </p:sp>
      <p:sp>
        <p:nvSpPr>
          <p:cNvPr id="98" name="Google Shape;98;p15"/>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rmAutofit fontScale="92500"/>
          </a:bodyPr>
          <a:lstStyle/>
          <a:p>
            <a:pPr marL="342900" lvl="0" indent="-416560" algn="l" rtl="0">
              <a:lnSpc>
                <a:spcPct val="115000"/>
              </a:lnSpc>
              <a:spcBef>
                <a:spcPts val="1200"/>
              </a:spcBef>
              <a:spcAft>
                <a:spcPts val="0"/>
              </a:spcAft>
              <a:buSzPct val="100000"/>
              <a:buChar char="•"/>
            </a:pPr>
            <a:r>
              <a:rPr lang="en-US"/>
              <a:t>To address this challenge, we propose an AI-driven solution leveraging Generative AI (LLMs) and Vector DB to automate email classification and data extraction. The system will intelligently classify requests, extract relevant banking attributes, and enable skill-based routing, improving efficiency, accuracy, and turnaround time while reducing manual intervention.</a:t>
            </a:r>
            <a:endParaRPr/>
          </a:p>
          <a:p>
            <a:pPr marL="0" lvl="0" indent="0" algn="l" rtl="0">
              <a:spcBef>
                <a:spcPts val="120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b="1"/>
              <a:t>Acquire Emails &amp; Content Extraction </a:t>
            </a:r>
            <a:endParaRPr b="1"/>
          </a:p>
        </p:txBody>
      </p:sp>
      <p:sp>
        <p:nvSpPr>
          <p:cNvPr id="104" name="Google Shape;104;p16"/>
          <p:cNvSpPr txBox="1">
            <a:spLocks noGrp="1"/>
          </p:cNvSpPr>
          <p:nvPr>
            <p:ph type="body" idx="1"/>
          </p:nvPr>
        </p:nvSpPr>
        <p:spPr>
          <a:xfrm>
            <a:off x="457200" y="1616775"/>
            <a:ext cx="8229600" cy="4836000"/>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640"/>
              </a:spcBef>
              <a:spcAft>
                <a:spcPts val="0"/>
              </a:spcAft>
              <a:buClr>
                <a:schemeClr val="dk1"/>
              </a:buClr>
              <a:buSzPts val="3200"/>
              <a:buChar char="•"/>
            </a:pPr>
            <a:r>
              <a:rPr lang="en-US" b="1"/>
              <a:t>Target State</a:t>
            </a:r>
            <a:r>
              <a:rPr lang="en-US"/>
              <a:t>: We will use an Email Connector to connect an email box and pole the emails as soon as they arrive and put it into a NAS/Cloud Store. And extract content from email content using libraries Tesseract,pyPDF.</a:t>
            </a:r>
            <a:endParaRPr/>
          </a:p>
          <a:p>
            <a:pPr marL="342900" lvl="0" indent="0" algn="l" rtl="0">
              <a:spcBef>
                <a:spcPts val="640"/>
              </a:spcBef>
              <a:spcAft>
                <a:spcPts val="0"/>
              </a:spcAft>
              <a:buNone/>
            </a:pPr>
            <a:endParaRPr/>
          </a:p>
          <a:p>
            <a:pPr marL="342900" lvl="0" indent="-254000" algn="l" rtl="0">
              <a:spcBef>
                <a:spcPts val="640"/>
              </a:spcBef>
              <a:spcAft>
                <a:spcPts val="0"/>
              </a:spcAft>
              <a:buSzPts val="1800"/>
              <a:buChar char="•"/>
            </a:pPr>
            <a:r>
              <a:rPr lang="en-US" b="1"/>
              <a:t>PoC</a:t>
            </a:r>
            <a:r>
              <a:rPr lang="en-US"/>
              <a:t>: We are picking the emails from a local folder, processing it and extracting the content, attachments and subject using libraries Tesseract,pyPDF</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Context Based Data Extraction</a:t>
            </a:r>
            <a:endParaRPr b="1"/>
          </a:p>
        </p:txBody>
      </p:sp>
      <p:sp>
        <p:nvSpPr>
          <p:cNvPr id="110" name="Google Shape;110;p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640"/>
              </a:spcBef>
              <a:spcAft>
                <a:spcPts val="0"/>
              </a:spcAft>
              <a:buClr>
                <a:schemeClr val="dk1"/>
              </a:buClr>
              <a:buSzPts val="3200"/>
              <a:buChar char="•"/>
            </a:pPr>
            <a:r>
              <a:rPr lang="en-US" b="1"/>
              <a:t>Target State</a:t>
            </a:r>
            <a:r>
              <a:rPr lang="en-US"/>
              <a:t>: Extracting the key attributes like Banking Properties, from the email content using LLM and propagating it into the Service Ticket.</a:t>
            </a:r>
            <a:endParaRPr/>
          </a:p>
          <a:p>
            <a:pPr marL="342900" lvl="0" indent="0" algn="l" rtl="0">
              <a:spcBef>
                <a:spcPts val="640"/>
              </a:spcBef>
              <a:spcAft>
                <a:spcPts val="0"/>
              </a:spcAft>
              <a:buNone/>
            </a:pPr>
            <a:endParaRPr/>
          </a:p>
          <a:p>
            <a:pPr marL="342900" lvl="0" indent="-254000" algn="l" rtl="0">
              <a:spcBef>
                <a:spcPts val="640"/>
              </a:spcBef>
              <a:spcAft>
                <a:spcPts val="0"/>
              </a:spcAft>
              <a:buSzPts val="1800"/>
              <a:buChar char="•"/>
            </a:pPr>
            <a:r>
              <a:rPr lang="en-US" b="1"/>
              <a:t>PoC</a:t>
            </a:r>
            <a:r>
              <a:rPr lang="en-US"/>
              <a:t>: We are extracting the Key Properties and returning them in the REST response and displaying the same in an User Interface.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960"/>
              <a:buFont typeface="Calibri"/>
              <a:buNone/>
            </a:pPr>
            <a:r>
              <a:rPr lang="en-US" sz="3259" b="1"/>
              <a:t>Multi Request emails - Primary Intent Detection</a:t>
            </a:r>
            <a:endParaRPr sz="3259" b="1"/>
          </a:p>
        </p:txBody>
      </p:sp>
      <p:sp>
        <p:nvSpPr>
          <p:cNvPr id="116" name="Google Shape;116;p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a:bodyPr>
          <a:lstStyle/>
          <a:p>
            <a:pPr marL="342900" lvl="0" indent="-342900" algn="l" rtl="0">
              <a:spcBef>
                <a:spcPts val="640"/>
              </a:spcBef>
              <a:spcAft>
                <a:spcPts val="0"/>
              </a:spcAft>
              <a:buClr>
                <a:schemeClr val="dk1"/>
              </a:buClr>
              <a:buSzPts val="3200"/>
              <a:buChar char="•"/>
            </a:pPr>
            <a:r>
              <a:rPr lang="en-US" b="1"/>
              <a:t>Target State: </a:t>
            </a:r>
            <a:r>
              <a:rPr lang="en-US"/>
              <a:t>We can train a RAG which can differentiate multiple service requests, classify them in different Request &amp; Sub Request Types and create service tickets accordingly.</a:t>
            </a:r>
            <a:endParaRPr/>
          </a:p>
          <a:p>
            <a:pPr marL="342900" lvl="0" indent="0" algn="l" rtl="0">
              <a:spcBef>
                <a:spcPts val="640"/>
              </a:spcBef>
              <a:spcAft>
                <a:spcPts val="0"/>
              </a:spcAft>
              <a:buNone/>
            </a:pPr>
            <a:endParaRPr/>
          </a:p>
          <a:p>
            <a:pPr marL="342900" lvl="0" indent="-254000" algn="l" rtl="0">
              <a:spcBef>
                <a:spcPts val="640"/>
              </a:spcBef>
              <a:spcAft>
                <a:spcPts val="0"/>
              </a:spcAft>
              <a:buSzPts val="1800"/>
              <a:buChar char="•"/>
            </a:pPr>
            <a:r>
              <a:rPr lang="en-US" b="1"/>
              <a:t>PoC: </a:t>
            </a:r>
            <a:r>
              <a:rPr lang="en-US"/>
              <a:t>Our LLM response takes the primary intent of the email sender from the content and attachments and classifies it to the corresponding Request &amp; Sub Request Buckets.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Priority Based Extraction</a:t>
            </a:r>
            <a:endParaRPr b="1"/>
          </a:p>
        </p:txBody>
      </p:sp>
      <p:sp>
        <p:nvSpPr>
          <p:cNvPr id="122" name="Google Shape;122;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640"/>
              </a:spcBef>
              <a:spcAft>
                <a:spcPts val="0"/>
              </a:spcAft>
              <a:buClr>
                <a:schemeClr val="dk1"/>
              </a:buClr>
              <a:buSzPts val="3200"/>
              <a:buChar char="•"/>
            </a:pPr>
            <a:r>
              <a:rPr lang="en-US" b="1"/>
              <a:t>Target State: </a:t>
            </a:r>
            <a:r>
              <a:rPr lang="en-US"/>
              <a:t>We can train a RAG which prioritizes the property values from Content over Attachments and send it back in response.</a:t>
            </a:r>
            <a:endParaRPr/>
          </a:p>
          <a:p>
            <a:pPr marL="342900" lvl="0" indent="0" algn="l" rtl="0">
              <a:spcBef>
                <a:spcPts val="640"/>
              </a:spcBef>
              <a:spcAft>
                <a:spcPts val="0"/>
              </a:spcAft>
              <a:buNone/>
            </a:pPr>
            <a:endParaRPr b="1"/>
          </a:p>
          <a:p>
            <a:pPr marL="342900" lvl="0" indent="-254000" algn="l" rtl="0">
              <a:spcBef>
                <a:spcPts val="640"/>
              </a:spcBef>
              <a:spcAft>
                <a:spcPts val="0"/>
              </a:spcAft>
              <a:buSzPts val="1800"/>
              <a:buChar char="•"/>
            </a:pPr>
            <a:r>
              <a:rPr lang="en-US" b="1"/>
              <a:t>PoC: </a:t>
            </a:r>
            <a:r>
              <a:rPr lang="en-US"/>
              <a:t>Our LLM response captures the details from both email body and attachments are responds with all the Key Attributes in the response.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Duplicate Email Detection</a:t>
            </a:r>
            <a:endParaRPr b="1"/>
          </a:p>
        </p:txBody>
      </p:sp>
      <p:sp>
        <p:nvSpPr>
          <p:cNvPr id="128" name="Google Shape;128;p2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a:bodyPr>
          <a:lstStyle/>
          <a:p>
            <a:pPr marL="0" lvl="0" indent="0" algn="l" rtl="0">
              <a:spcBef>
                <a:spcPts val="640"/>
              </a:spcBef>
              <a:spcAft>
                <a:spcPts val="0"/>
              </a:spcAft>
              <a:buNone/>
            </a:pPr>
            <a:r>
              <a:rPr lang="en-US" b="1"/>
              <a:t>Target State: </a:t>
            </a:r>
            <a:r>
              <a:rPr lang="en-US"/>
              <a:t>We will use a Cloud based Vector DB to store the Content, Attachments and Sender Details and persist the entries for a fixed period of time, to check if the incoming email has already been tied to a Service Request.</a:t>
            </a:r>
            <a:endParaRPr/>
          </a:p>
          <a:p>
            <a:pPr marL="0" lvl="0" indent="0" algn="l" rtl="0">
              <a:spcBef>
                <a:spcPts val="640"/>
              </a:spcBef>
              <a:spcAft>
                <a:spcPts val="0"/>
              </a:spcAft>
              <a:buNone/>
            </a:pPr>
            <a:endParaRPr b="1"/>
          </a:p>
          <a:p>
            <a:pPr marL="0" lvl="0" indent="0" algn="l" rtl="0">
              <a:spcBef>
                <a:spcPts val="640"/>
              </a:spcBef>
              <a:spcAft>
                <a:spcPts val="0"/>
              </a:spcAft>
              <a:buNone/>
            </a:pPr>
            <a:r>
              <a:rPr lang="en-US" b="1"/>
              <a:t>PoC: </a:t>
            </a:r>
            <a:r>
              <a:rPr lang="en-US"/>
              <a:t>We have used a Vector DB which persists the information locally, in the runtime and responds with the Duplicate Flag if found in the DB.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r>
              <a:rPr lang="en-US" i="1" dirty="0"/>
              <a:t>Target State Architecture Diagram</a:t>
            </a:r>
            <a:endParaRPr dirty="0"/>
          </a:p>
        </p:txBody>
      </p:sp>
      <p:pic>
        <p:nvPicPr>
          <p:cNvPr id="3" name="Picture 2" descr="A diagram of a software application&#10;&#10;AI-generated content may be incorrect.">
            <a:extLst>
              <a:ext uri="{FF2B5EF4-FFF2-40B4-BE49-F238E27FC236}">
                <a16:creationId xmlns:a16="http://schemas.microsoft.com/office/drawing/2014/main" id="{EDF6AB45-E01E-FDCA-D1BE-1A1AF9D53BBF}"/>
              </a:ext>
            </a:extLst>
          </p:cNvPr>
          <p:cNvPicPr>
            <a:picLocks noChangeAspect="1"/>
          </p:cNvPicPr>
          <p:nvPr/>
        </p:nvPicPr>
        <p:blipFill>
          <a:blip r:embed="rId3"/>
          <a:stretch>
            <a:fillRect/>
          </a:stretch>
        </p:blipFill>
        <p:spPr>
          <a:xfrm>
            <a:off x="0" y="1325339"/>
            <a:ext cx="9144000" cy="51435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489</Words>
  <Application>Microsoft Office PowerPoint</Application>
  <PresentationFormat>On-screen Show (4:3)</PresentationFormat>
  <Paragraphs>37</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Gen-AI based Email Classification and OCR </vt:lpstr>
      <vt:lpstr>Problem Statement</vt:lpstr>
      <vt:lpstr>Approach</vt:lpstr>
      <vt:lpstr>Acquire Emails &amp; Content Extraction </vt:lpstr>
      <vt:lpstr>Context Based Data Extraction</vt:lpstr>
      <vt:lpstr>Multi Request emails - Primary Intent Detection</vt:lpstr>
      <vt:lpstr>Priority Based Extraction</vt:lpstr>
      <vt:lpstr>Duplicate Email Detection</vt:lpstr>
      <vt:lpstr>Target State Architecture Diagram</vt:lpstr>
      <vt:lpstr>PowerPoint Presentation</vt:lpstr>
      <vt:lpstr>Sample Input</vt:lpstr>
      <vt:lpstr>Sample Output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Satish Kumar Sabapathi</cp:lastModifiedBy>
  <cp:revision>1</cp:revision>
  <dcterms:modified xsi:type="dcterms:W3CDTF">2025-03-26T15:11:17Z</dcterms:modified>
</cp:coreProperties>
</file>