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3b5464f5bd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3b5464f5b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3b5464f5bd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3b5464f5b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3b5a13caeb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3b5a13cae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3b5464f5bd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3b5464f5b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3b5464f5bd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3b5464f5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307200"/>
            <a:ext cx="7772400" cy="266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Gen-AI based Email Classification and OCR</a:t>
            </a:r>
            <a:endParaRPr sz="44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4400"/>
              <a:buFont typeface="Calibri"/>
              <a:buNone/>
            </a:pPr>
            <a:r>
              <a:t/>
            </a:r>
            <a:endParaRPr/>
          </a:p>
        </p:txBody>
      </p:sp>
      <p:sp>
        <p:nvSpPr>
          <p:cNvPr id="85" name="Google Shape;85;p13"/>
          <p:cNvSpPr txBox="1"/>
          <p:nvPr>
            <p:ph idx="1" type="subTitle"/>
          </p:nvPr>
        </p:nvSpPr>
        <p:spPr>
          <a:xfrm>
            <a:off x="1371600" y="3886200"/>
            <a:ext cx="7429200" cy="2550300"/>
          </a:xfrm>
          <a:prstGeom prst="rect">
            <a:avLst/>
          </a:prstGeom>
          <a:noFill/>
          <a:ln>
            <a:noFill/>
          </a:ln>
        </p:spPr>
        <p:txBody>
          <a:bodyPr anchorCtr="0" anchor="t" bIns="45700" lIns="91425" spcFirstLastPara="1" rIns="91425" wrap="square" tIns="45700">
            <a:normAutofit/>
          </a:bodyPr>
          <a:lstStyle/>
          <a:p>
            <a:pPr indent="457200" lvl="0" marL="1371600" rtl="0" algn="l">
              <a:spcBef>
                <a:spcPts val="0"/>
              </a:spcBef>
              <a:spcAft>
                <a:spcPts val="0"/>
              </a:spcAft>
              <a:buClr>
                <a:srgbClr val="888888"/>
              </a:buClr>
              <a:buSzPts val="3200"/>
              <a:buNone/>
            </a:pPr>
            <a:r>
              <a:rPr lang="en-US"/>
              <a:t>Team: AI Innovators</a:t>
            </a:r>
            <a:endParaRPr/>
          </a:p>
          <a:p>
            <a:pPr indent="0" lvl="0" marL="0" rtl="0" algn="ctr">
              <a:spcBef>
                <a:spcPts val="0"/>
              </a:spcBef>
              <a:spcAft>
                <a:spcPts val="0"/>
              </a:spcAft>
              <a:buClr>
                <a:srgbClr val="888888"/>
              </a:buClr>
              <a:buSzPts val="3200"/>
              <a:buNone/>
            </a:pPr>
            <a:r>
              <a:t/>
            </a:r>
            <a:endParaRPr/>
          </a:p>
          <a:p>
            <a:pPr indent="0" lvl="0" marL="5486400" rtl="0" algn="l">
              <a:spcBef>
                <a:spcPts val="0"/>
              </a:spcBef>
              <a:spcAft>
                <a:spcPts val="0"/>
              </a:spcAft>
              <a:buNone/>
            </a:pPr>
            <a:r>
              <a:rPr lang="en-US" sz="1622"/>
              <a:t>Sivakumar Mohan</a:t>
            </a:r>
            <a:endParaRPr sz="1622"/>
          </a:p>
          <a:p>
            <a:pPr indent="0" lvl="0" marL="5486400" rtl="0" algn="l">
              <a:spcBef>
                <a:spcPts val="0"/>
              </a:spcBef>
              <a:spcAft>
                <a:spcPts val="0"/>
              </a:spcAft>
              <a:buNone/>
            </a:pPr>
            <a:r>
              <a:rPr lang="en-US" sz="1622"/>
              <a:t>Dhruva Karir</a:t>
            </a:r>
            <a:endParaRPr sz="1622"/>
          </a:p>
          <a:p>
            <a:pPr indent="0" lvl="0" marL="5486400" rtl="0" algn="l">
              <a:spcBef>
                <a:spcPts val="0"/>
              </a:spcBef>
              <a:spcAft>
                <a:spcPts val="0"/>
              </a:spcAft>
              <a:buNone/>
            </a:pPr>
            <a:r>
              <a:rPr lang="en-US" sz="1622"/>
              <a:t>Satish Sabhapati</a:t>
            </a:r>
            <a:endParaRPr sz="1622"/>
          </a:p>
          <a:p>
            <a:pPr indent="0" lvl="0" marL="5486400" rtl="0" algn="l">
              <a:spcBef>
                <a:spcPts val="0"/>
              </a:spcBef>
              <a:spcAft>
                <a:spcPts val="0"/>
              </a:spcAft>
              <a:buNone/>
            </a:pPr>
            <a:r>
              <a:rPr lang="en-US" sz="1622"/>
              <a:t>Rehan Farooqui</a:t>
            </a:r>
            <a:endParaRPr sz="1622"/>
          </a:p>
        </p:txBody>
      </p:sp>
      <p:sp>
        <p:nvSpPr>
          <p:cNvPr id="86" name="Google Shape;86;p13"/>
          <p:cNvSpPr txBox="1"/>
          <p:nvPr/>
        </p:nvSpPr>
        <p:spPr>
          <a:xfrm>
            <a:off x="-1370400" y="936700"/>
            <a:ext cx="9160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41" name="Google Shape;141;p22"/>
          <p:cNvSpPr txBox="1"/>
          <p:nvPr>
            <p:ph idx="1" type="body"/>
          </p:nvPr>
        </p:nvSpPr>
        <p:spPr>
          <a:xfrm>
            <a:off x="457200" y="5840000"/>
            <a:ext cx="8229600" cy="314700"/>
          </a:xfrm>
          <a:prstGeom prst="rect">
            <a:avLst/>
          </a:prstGeom>
        </p:spPr>
        <p:txBody>
          <a:bodyPr anchorCtr="0" anchor="t" bIns="45700" lIns="91425" spcFirstLastPara="1" rIns="91425" wrap="square" tIns="45700">
            <a:normAutofit fontScale="55000" lnSpcReduction="20000"/>
          </a:bodyPr>
          <a:lstStyle/>
          <a:p>
            <a:pPr indent="0" lvl="0" marL="0" rtl="0" algn="ctr">
              <a:spcBef>
                <a:spcPts val="360"/>
              </a:spcBef>
              <a:spcAft>
                <a:spcPts val="0"/>
              </a:spcAft>
              <a:buNone/>
            </a:pPr>
            <a:r>
              <a:rPr i="1" lang="en-US"/>
              <a:t>PoC State Architecture Diagram</a:t>
            </a:r>
            <a:endParaRPr i="1"/>
          </a:p>
        </p:txBody>
      </p:sp>
      <p:pic>
        <p:nvPicPr>
          <p:cNvPr id="142" name="Google Shape;142;p22" title="PoC.jpg"/>
          <p:cNvPicPr preferRelativeResize="0"/>
          <p:nvPr/>
        </p:nvPicPr>
        <p:blipFill>
          <a:blip r:embed="rId3">
            <a:alphaModFix/>
          </a:blip>
          <a:stretch>
            <a:fillRect/>
          </a:stretch>
        </p:blipFill>
        <p:spPr>
          <a:xfrm>
            <a:off x="0" y="1"/>
            <a:ext cx="9144000" cy="5604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457200" y="-12"/>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Sample Input</a:t>
            </a:r>
            <a:endParaRPr/>
          </a:p>
        </p:txBody>
      </p:sp>
      <p:sp>
        <p:nvSpPr>
          <p:cNvPr id="148" name="Google Shape;148;p23"/>
          <p:cNvSpPr txBox="1"/>
          <p:nvPr>
            <p:ph idx="1" type="body"/>
          </p:nvPr>
        </p:nvSpPr>
        <p:spPr>
          <a:xfrm>
            <a:off x="457200" y="6339900"/>
            <a:ext cx="8229600" cy="518100"/>
          </a:xfrm>
          <a:prstGeom prst="rect">
            <a:avLst/>
          </a:prstGeom>
        </p:spPr>
        <p:txBody>
          <a:bodyPr anchorCtr="0" anchor="t" bIns="45700" lIns="91425" spcFirstLastPara="1" rIns="91425" wrap="square" tIns="45700">
            <a:normAutofit/>
          </a:bodyPr>
          <a:lstStyle/>
          <a:p>
            <a:pPr indent="0" lvl="0" marL="0" rtl="0" algn="ctr">
              <a:lnSpc>
                <a:spcPct val="80000"/>
              </a:lnSpc>
              <a:spcBef>
                <a:spcPts val="360"/>
              </a:spcBef>
              <a:spcAft>
                <a:spcPts val="0"/>
              </a:spcAft>
              <a:buNone/>
            </a:pPr>
            <a:r>
              <a:rPr i="1" lang="en-US" sz="2000"/>
              <a:t>Input Files at the Poled Location</a:t>
            </a:r>
            <a:endParaRPr i="1" sz="2000"/>
          </a:p>
        </p:txBody>
      </p:sp>
      <p:pic>
        <p:nvPicPr>
          <p:cNvPr id="149" name="Google Shape;149;p23" title="Input_POC.jpg"/>
          <p:cNvPicPr preferRelativeResize="0"/>
          <p:nvPr/>
        </p:nvPicPr>
        <p:blipFill>
          <a:blip r:embed="rId3">
            <a:alphaModFix/>
          </a:blip>
          <a:stretch>
            <a:fillRect/>
          </a:stretch>
        </p:blipFill>
        <p:spPr>
          <a:xfrm>
            <a:off x="4" y="971954"/>
            <a:ext cx="9143999" cy="536793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457200" y="-12"/>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Sample Output</a:t>
            </a:r>
            <a:endParaRPr/>
          </a:p>
        </p:txBody>
      </p:sp>
      <p:sp>
        <p:nvSpPr>
          <p:cNvPr id="155" name="Google Shape;155;p24"/>
          <p:cNvSpPr txBox="1"/>
          <p:nvPr>
            <p:ph idx="1" type="body"/>
          </p:nvPr>
        </p:nvSpPr>
        <p:spPr>
          <a:xfrm>
            <a:off x="457200" y="6522000"/>
            <a:ext cx="8229600" cy="336000"/>
          </a:xfrm>
          <a:prstGeom prst="rect">
            <a:avLst/>
          </a:prstGeom>
        </p:spPr>
        <p:txBody>
          <a:bodyPr anchorCtr="0" anchor="t" bIns="45700" lIns="91425" spcFirstLastPara="1" rIns="91425" wrap="square" tIns="45700">
            <a:normAutofit/>
          </a:bodyPr>
          <a:lstStyle/>
          <a:p>
            <a:pPr indent="0" lvl="0" marL="0" rtl="0" algn="ctr">
              <a:lnSpc>
                <a:spcPct val="80000"/>
              </a:lnSpc>
              <a:spcBef>
                <a:spcPts val="360"/>
              </a:spcBef>
              <a:spcAft>
                <a:spcPts val="0"/>
              </a:spcAft>
              <a:buClr>
                <a:schemeClr val="dk1"/>
              </a:buClr>
              <a:buSzPts val="1100"/>
              <a:buFont typeface="Arial"/>
              <a:buNone/>
            </a:pPr>
            <a:r>
              <a:rPr i="1" lang="en-US" sz="2000"/>
              <a:t>Result</a:t>
            </a:r>
            <a:r>
              <a:rPr i="1" lang="en-US" sz="2000"/>
              <a:t> JSON Response at the Destination Location</a:t>
            </a:r>
            <a:endParaRPr i="1" sz="2000"/>
          </a:p>
        </p:txBody>
      </p:sp>
      <p:pic>
        <p:nvPicPr>
          <p:cNvPr id="156" name="Google Shape;156;p24" title="Output_Demo.jpg"/>
          <p:cNvPicPr preferRelativeResize="0"/>
          <p:nvPr/>
        </p:nvPicPr>
        <p:blipFill>
          <a:blip r:embed="rId3">
            <a:alphaModFix/>
          </a:blip>
          <a:stretch>
            <a:fillRect/>
          </a:stretch>
        </p:blipFill>
        <p:spPr>
          <a:xfrm>
            <a:off x="0" y="1364283"/>
            <a:ext cx="9143999" cy="49364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Problem Statement</a:t>
            </a:r>
            <a:endParaRPr b="1"/>
          </a:p>
        </p:txBody>
      </p:sp>
      <p:sp>
        <p:nvSpPr>
          <p:cNvPr id="92" name="Google Shape;92;p14"/>
          <p:cNvSpPr txBox="1"/>
          <p:nvPr>
            <p:ph idx="1" type="body"/>
          </p:nvPr>
        </p:nvSpPr>
        <p:spPr>
          <a:xfrm>
            <a:off x="457200" y="1600200"/>
            <a:ext cx="8229600" cy="4587600"/>
          </a:xfrm>
          <a:prstGeom prst="rect">
            <a:avLst/>
          </a:prstGeom>
          <a:noFill/>
          <a:ln>
            <a:noFill/>
          </a:ln>
        </p:spPr>
        <p:txBody>
          <a:bodyPr anchorCtr="0" anchor="t" bIns="45700" lIns="91425" spcFirstLastPara="1" rIns="91425" wrap="square" tIns="45700">
            <a:normAutofit fontScale="85000" lnSpcReduction="10000"/>
          </a:bodyPr>
          <a:lstStyle/>
          <a:p>
            <a:pPr indent="-401320" lvl="0" marL="342900" rtl="0" algn="l">
              <a:lnSpc>
                <a:spcPct val="115000"/>
              </a:lnSpc>
              <a:spcBef>
                <a:spcPts val="1200"/>
              </a:spcBef>
              <a:spcAft>
                <a:spcPts val="0"/>
              </a:spcAft>
              <a:buSzPct val="100000"/>
              <a:buChar char="•"/>
            </a:pPr>
            <a:r>
              <a:rPr lang="en-US"/>
              <a:t>C</a:t>
            </a:r>
            <a:r>
              <a:rPr lang="en-US"/>
              <a:t>ommercial bank lending service teams handle a high volume of servicing requests via email, often with attachments. The current manual triage process involves reading emails, classifying requests, extracting key attributes, and assigning them to the appropriate teams. This approach is inefficient, time-consuming, and prone to errors, especially at scale</a:t>
            </a:r>
            <a:r>
              <a:rPr lang="en-US"/>
              <a:t>.</a:t>
            </a:r>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t>Approach</a:t>
            </a:r>
            <a:endParaRPr b="1"/>
          </a:p>
        </p:txBody>
      </p:sp>
      <p:sp>
        <p:nvSpPr>
          <p:cNvPr id="98" name="Google Shape;98;p15"/>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92500" lnSpcReduction="10000"/>
          </a:bodyPr>
          <a:lstStyle/>
          <a:p>
            <a:pPr indent="-416560" lvl="0" marL="342900" rtl="0" algn="l">
              <a:lnSpc>
                <a:spcPct val="115000"/>
              </a:lnSpc>
              <a:spcBef>
                <a:spcPts val="1200"/>
              </a:spcBef>
              <a:spcAft>
                <a:spcPts val="0"/>
              </a:spcAft>
              <a:buSzPct val="100000"/>
              <a:buChar char="•"/>
            </a:pPr>
            <a:r>
              <a:rPr lang="en-US"/>
              <a:t>To address this challenge, we propose an AI-driven solution leveraging Generative AI (LLMs) and Vector DB to automate email classification and data extraction. The system will intelligently classify requests, extract relevant banking attributes, and enable skill-based routing, improving efficiency, accuracy, and turnaround time while reducing manual intervention.</a:t>
            </a:r>
            <a:endParaRPr/>
          </a:p>
          <a:p>
            <a:pPr indent="0" lvl="0" marL="0" rtl="0" algn="l">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Acquire Emails &amp; Content Extraction </a:t>
            </a:r>
            <a:endParaRPr b="1"/>
          </a:p>
        </p:txBody>
      </p:sp>
      <p:sp>
        <p:nvSpPr>
          <p:cNvPr id="104" name="Google Shape;104;p16"/>
          <p:cNvSpPr txBox="1"/>
          <p:nvPr>
            <p:ph idx="1" type="body"/>
          </p:nvPr>
        </p:nvSpPr>
        <p:spPr>
          <a:xfrm>
            <a:off x="457200" y="1616775"/>
            <a:ext cx="8229600" cy="48360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640"/>
              </a:spcBef>
              <a:spcAft>
                <a:spcPts val="0"/>
              </a:spcAft>
              <a:buClr>
                <a:schemeClr val="dk1"/>
              </a:buClr>
              <a:buSzPts val="3200"/>
              <a:buChar char="•"/>
            </a:pPr>
            <a:r>
              <a:rPr b="1" lang="en-US"/>
              <a:t>Target State</a:t>
            </a:r>
            <a:r>
              <a:rPr lang="en-US"/>
              <a:t>: We will use an Email Connector to connect an email box and pole the emails as soon as they arrive and put it into a NAS/Cloud Store. And extract content from </a:t>
            </a:r>
            <a:r>
              <a:rPr lang="en-US"/>
              <a:t>email</a:t>
            </a:r>
            <a:r>
              <a:rPr lang="en-US"/>
              <a:t> content using libraries Tesseract,pyPDF.</a:t>
            </a:r>
            <a:endParaRPr/>
          </a:p>
          <a:p>
            <a:pPr indent="0" lvl="0" marL="342900" rtl="0" algn="l">
              <a:spcBef>
                <a:spcPts val="640"/>
              </a:spcBef>
              <a:spcAft>
                <a:spcPts val="0"/>
              </a:spcAft>
              <a:buNone/>
            </a:pPr>
            <a:r>
              <a:t/>
            </a:r>
            <a:endParaRPr/>
          </a:p>
          <a:p>
            <a:pPr indent="-254000" lvl="0" marL="342900" rtl="0" algn="l">
              <a:spcBef>
                <a:spcPts val="640"/>
              </a:spcBef>
              <a:spcAft>
                <a:spcPts val="0"/>
              </a:spcAft>
              <a:buSzPts val="1800"/>
              <a:buChar char="•"/>
            </a:pPr>
            <a:r>
              <a:rPr b="1" lang="en-US"/>
              <a:t>PoC</a:t>
            </a:r>
            <a:r>
              <a:rPr lang="en-US"/>
              <a:t>: We are picking the emails from a local folder, processing it and extracting the content, </a:t>
            </a:r>
            <a:r>
              <a:rPr lang="en-US"/>
              <a:t>attachments</a:t>
            </a:r>
            <a:r>
              <a:rPr lang="en-US"/>
              <a:t> and subject using libraries </a:t>
            </a:r>
            <a:r>
              <a:rPr lang="en-US"/>
              <a:t>Tesseract,pyPDF</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Context Based Data Extraction</a:t>
            </a:r>
            <a:endParaRPr b="1"/>
          </a:p>
        </p:txBody>
      </p:sp>
      <p:sp>
        <p:nvSpPr>
          <p:cNvPr id="110" name="Google Shape;110;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640"/>
              </a:spcBef>
              <a:spcAft>
                <a:spcPts val="0"/>
              </a:spcAft>
              <a:buClr>
                <a:schemeClr val="dk1"/>
              </a:buClr>
              <a:buSzPts val="3200"/>
              <a:buChar char="•"/>
            </a:pPr>
            <a:r>
              <a:rPr b="1" lang="en-US"/>
              <a:t>Target State</a:t>
            </a:r>
            <a:r>
              <a:rPr lang="en-US"/>
              <a:t>: Extracting the key attributes like Banking Properties, from the email content using LLM and </a:t>
            </a:r>
            <a:r>
              <a:rPr lang="en-US"/>
              <a:t>propagating</a:t>
            </a:r>
            <a:r>
              <a:rPr lang="en-US"/>
              <a:t> it into the Service Ticket.</a:t>
            </a:r>
            <a:endParaRPr/>
          </a:p>
          <a:p>
            <a:pPr indent="0" lvl="0" marL="342900" rtl="0" algn="l">
              <a:spcBef>
                <a:spcPts val="640"/>
              </a:spcBef>
              <a:spcAft>
                <a:spcPts val="0"/>
              </a:spcAft>
              <a:buNone/>
            </a:pPr>
            <a:r>
              <a:t/>
            </a:r>
            <a:endParaRPr/>
          </a:p>
          <a:p>
            <a:pPr indent="-254000" lvl="0" marL="342900" rtl="0" algn="l">
              <a:spcBef>
                <a:spcPts val="640"/>
              </a:spcBef>
              <a:spcAft>
                <a:spcPts val="0"/>
              </a:spcAft>
              <a:buSzPts val="1800"/>
              <a:buChar char="•"/>
            </a:pPr>
            <a:r>
              <a:rPr b="1" lang="en-US"/>
              <a:t>PoC</a:t>
            </a:r>
            <a:r>
              <a:rPr lang="en-US"/>
              <a:t>: We are extracting the Key Properties and returning them in the REST </a:t>
            </a:r>
            <a:r>
              <a:rPr lang="en-US"/>
              <a:t>response</a:t>
            </a:r>
            <a:r>
              <a:rPr lang="en-US"/>
              <a:t> and displaying the same in an User Interface.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60"/>
              <a:buFont typeface="Calibri"/>
              <a:buNone/>
            </a:pPr>
            <a:r>
              <a:rPr b="1" lang="en-US" sz="3259"/>
              <a:t>Multi Request emails - Primary Intent Detection</a:t>
            </a:r>
            <a:endParaRPr b="1" sz="3259"/>
          </a:p>
        </p:txBody>
      </p:sp>
      <p:sp>
        <p:nvSpPr>
          <p:cNvPr id="116" name="Google Shape;116;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640"/>
              </a:spcBef>
              <a:spcAft>
                <a:spcPts val="0"/>
              </a:spcAft>
              <a:buClr>
                <a:schemeClr val="dk1"/>
              </a:buClr>
              <a:buSzPts val="3200"/>
              <a:buChar char="•"/>
            </a:pPr>
            <a:r>
              <a:rPr b="1" lang="en-US"/>
              <a:t>Target State: </a:t>
            </a:r>
            <a:r>
              <a:rPr lang="en-US"/>
              <a:t>We can train a RAG which can </a:t>
            </a:r>
            <a:r>
              <a:rPr lang="en-US"/>
              <a:t>differentiate</a:t>
            </a:r>
            <a:r>
              <a:rPr lang="en-US"/>
              <a:t> multiple service requests, classify them in different Request &amp; Sub Request Types and create service tickets accordingly.</a:t>
            </a:r>
            <a:endParaRPr/>
          </a:p>
          <a:p>
            <a:pPr indent="0" lvl="0" marL="342900" rtl="0" algn="l">
              <a:spcBef>
                <a:spcPts val="640"/>
              </a:spcBef>
              <a:spcAft>
                <a:spcPts val="0"/>
              </a:spcAft>
              <a:buNone/>
            </a:pPr>
            <a:r>
              <a:t/>
            </a:r>
            <a:endParaRPr/>
          </a:p>
          <a:p>
            <a:pPr indent="-254000" lvl="0" marL="342900" rtl="0" algn="l">
              <a:spcBef>
                <a:spcPts val="640"/>
              </a:spcBef>
              <a:spcAft>
                <a:spcPts val="0"/>
              </a:spcAft>
              <a:buSzPts val="1800"/>
              <a:buChar char="•"/>
            </a:pPr>
            <a:r>
              <a:rPr b="1" lang="en-US"/>
              <a:t>PoC: </a:t>
            </a:r>
            <a:r>
              <a:rPr lang="en-US"/>
              <a:t>Our LLM response takes the primary intent of the email sender from the content and attachments and classifies it to the corresponding </a:t>
            </a:r>
            <a:r>
              <a:rPr lang="en-US"/>
              <a:t>Request &amp; Sub Request Buckets.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Priority Based Extraction</a:t>
            </a:r>
            <a:endParaRPr b="1"/>
          </a:p>
        </p:txBody>
      </p:sp>
      <p:sp>
        <p:nvSpPr>
          <p:cNvPr id="122" name="Google Shape;122;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640"/>
              </a:spcBef>
              <a:spcAft>
                <a:spcPts val="0"/>
              </a:spcAft>
              <a:buClr>
                <a:schemeClr val="dk1"/>
              </a:buClr>
              <a:buSzPts val="3200"/>
              <a:buChar char="•"/>
            </a:pPr>
            <a:r>
              <a:rPr b="1" lang="en-US"/>
              <a:t>Target State: </a:t>
            </a:r>
            <a:r>
              <a:rPr lang="en-US"/>
              <a:t>We can train a RAG which prioritizes the property values from Content over Attachments and send it back in response.</a:t>
            </a:r>
            <a:endParaRPr/>
          </a:p>
          <a:p>
            <a:pPr indent="0" lvl="0" marL="342900" rtl="0" algn="l">
              <a:spcBef>
                <a:spcPts val="640"/>
              </a:spcBef>
              <a:spcAft>
                <a:spcPts val="0"/>
              </a:spcAft>
              <a:buNone/>
            </a:pPr>
            <a:r>
              <a:t/>
            </a:r>
            <a:endParaRPr b="1"/>
          </a:p>
          <a:p>
            <a:pPr indent="-254000" lvl="0" marL="342900" rtl="0" algn="l">
              <a:spcBef>
                <a:spcPts val="640"/>
              </a:spcBef>
              <a:spcAft>
                <a:spcPts val="0"/>
              </a:spcAft>
              <a:buSzPts val="1800"/>
              <a:buChar char="•"/>
            </a:pPr>
            <a:r>
              <a:rPr b="1" lang="en-US"/>
              <a:t>PoC: </a:t>
            </a:r>
            <a:r>
              <a:rPr lang="en-US"/>
              <a:t>Our LLM response </a:t>
            </a:r>
            <a:r>
              <a:rPr lang="en-US"/>
              <a:t>captures</a:t>
            </a:r>
            <a:r>
              <a:rPr lang="en-US"/>
              <a:t> the details from both email body and attachments are responds with all the Key Attributes in the response.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Duplicate Email Detection</a:t>
            </a:r>
            <a:endParaRPr b="1"/>
          </a:p>
        </p:txBody>
      </p:sp>
      <p:sp>
        <p:nvSpPr>
          <p:cNvPr id="128" name="Google Shape;128;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640"/>
              </a:spcBef>
              <a:spcAft>
                <a:spcPts val="0"/>
              </a:spcAft>
              <a:buNone/>
            </a:pPr>
            <a:r>
              <a:rPr b="1" lang="en-US"/>
              <a:t>Target State: </a:t>
            </a:r>
            <a:r>
              <a:rPr lang="en-US"/>
              <a:t>We will use a Cloud based Vector DB to store the Content, Attachments and Sender Details and persist the entries for a fixed period of time, to check if the incoming email has already been tied to a Service Request.</a:t>
            </a:r>
            <a:endParaRPr/>
          </a:p>
          <a:p>
            <a:pPr indent="0" lvl="0" marL="0" rtl="0" algn="l">
              <a:spcBef>
                <a:spcPts val="640"/>
              </a:spcBef>
              <a:spcAft>
                <a:spcPts val="0"/>
              </a:spcAft>
              <a:buNone/>
            </a:pPr>
            <a:r>
              <a:t/>
            </a:r>
            <a:endParaRPr b="1"/>
          </a:p>
          <a:p>
            <a:pPr indent="0" lvl="0" marL="0" rtl="0" algn="l">
              <a:spcBef>
                <a:spcPts val="640"/>
              </a:spcBef>
              <a:spcAft>
                <a:spcPts val="0"/>
              </a:spcAft>
              <a:buNone/>
            </a:pPr>
            <a:r>
              <a:rPr b="1" lang="en-US"/>
              <a:t>PoC: </a:t>
            </a:r>
            <a:r>
              <a:rPr lang="en-US"/>
              <a:t>We have used a Vector DB which persists the information locally, in the runtime and responds with the Duplicate Flag if found in the DB.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34" name="Google Shape;134;p21"/>
          <p:cNvSpPr txBox="1"/>
          <p:nvPr>
            <p:ph idx="1" type="body"/>
          </p:nvPr>
        </p:nvSpPr>
        <p:spPr>
          <a:xfrm>
            <a:off x="457200" y="6221000"/>
            <a:ext cx="8229600" cy="336000"/>
          </a:xfrm>
          <a:prstGeom prst="rect">
            <a:avLst/>
          </a:prstGeom>
        </p:spPr>
        <p:txBody>
          <a:bodyPr anchorCtr="0" anchor="t" bIns="45700" lIns="91425" spcFirstLastPara="1" rIns="91425" wrap="square" tIns="45700">
            <a:normAutofit fontScale="62500" lnSpcReduction="20000"/>
          </a:bodyPr>
          <a:lstStyle/>
          <a:p>
            <a:pPr indent="0" lvl="0" marL="0" rtl="0" algn="ctr">
              <a:spcBef>
                <a:spcPts val="360"/>
              </a:spcBef>
              <a:spcAft>
                <a:spcPts val="0"/>
              </a:spcAft>
              <a:buNone/>
            </a:pPr>
            <a:r>
              <a:rPr i="1" lang="en-US"/>
              <a:t>Target State </a:t>
            </a:r>
            <a:r>
              <a:rPr i="1" lang="en-US"/>
              <a:t>Architecture</a:t>
            </a:r>
            <a:r>
              <a:rPr i="1" lang="en-US"/>
              <a:t> Diagram</a:t>
            </a:r>
            <a:endParaRPr i="1"/>
          </a:p>
        </p:txBody>
      </p:sp>
      <p:pic>
        <p:nvPicPr>
          <p:cNvPr id="135" name="Google Shape;135;p21" title="Target State.jpg"/>
          <p:cNvPicPr preferRelativeResize="0"/>
          <p:nvPr/>
        </p:nvPicPr>
        <p:blipFill>
          <a:blip r:embed="rId3">
            <a:alphaModFix/>
          </a:blip>
          <a:stretch>
            <a:fillRect/>
          </a:stretch>
        </p:blipFill>
        <p:spPr>
          <a:xfrm>
            <a:off x="0" y="0"/>
            <a:ext cx="9144000" cy="6000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