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58"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80AC9E-D08D-4565-8A51-374E50F11D26}" v="1089" dt="2025-03-26T14:48:29.4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3/26/2025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descr="Person holding mouse">
            <a:extLst>
              <a:ext uri="{FF2B5EF4-FFF2-40B4-BE49-F238E27FC236}">
                <a16:creationId xmlns:a16="http://schemas.microsoft.com/office/drawing/2014/main" id="{5DF880FD-3DEE-10EB-A93E-42560920A62F}"/>
              </a:ext>
            </a:extLst>
          </p:cNvPr>
          <p:cNvPicPr>
            <a:picLocks noChangeAspect="1"/>
          </p:cNvPicPr>
          <p:nvPr/>
        </p:nvPicPr>
        <p:blipFill>
          <a:blip r:embed="rId2">
            <a:alphaModFix/>
          </a:blip>
          <a:srcRect t="15605" r="-2" b="-2"/>
          <a:stretch/>
        </p:blipFill>
        <p:spPr>
          <a:xfrm>
            <a:off x="20" y="10"/>
            <a:ext cx="12191979" cy="6857990"/>
          </a:xfrm>
          <a:prstGeom prst="rect">
            <a:avLst/>
          </a:prstGeom>
        </p:spPr>
      </p:pic>
      <p:sp>
        <p:nvSpPr>
          <p:cNvPr id="14" name="Rectangle 13">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1137434"/>
            <a:ext cx="7800660" cy="1520987"/>
          </a:xfrm>
        </p:spPr>
        <p:txBody>
          <a:bodyPr anchor="t">
            <a:normAutofit/>
          </a:bodyPr>
          <a:lstStyle/>
          <a:p>
            <a:pPr algn="l"/>
            <a:r>
              <a:rPr lang="en-US" sz="4000">
                <a:solidFill>
                  <a:srgbClr val="FFFFFF"/>
                </a:solidFill>
              </a:rPr>
              <a:t>Email classifier – AI Marshals</a:t>
            </a:r>
          </a:p>
        </p:txBody>
      </p:sp>
      <p:sp>
        <p:nvSpPr>
          <p:cNvPr id="11" name="Rectangle 10">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38200" y="4293441"/>
            <a:ext cx="6295332" cy="1588514"/>
          </a:xfrm>
        </p:spPr>
        <p:txBody>
          <a:bodyPr anchor="b">
            <a:normAutofit/>
          </a:bodyPr>
          <a:lstStyle/>
          <a:p>
            <a:pPr algn="l"/>
            <a:endParaRPr lang="en-US" sz="1800">
              <a:solidFill>
                <a:srgbClr val="FFFFFF"/>
              </a:solidFill>
            </a:endParaRPr>
          </a:p>
        </p:txBody>
      </p:sp>
      <p:cxnSp>
        <p:nvCxnSpPr>
          <p:cNvPr id="13" name="Straight Connector 12">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AA9DC-E52F-967C-AD0C-33EC03F5CA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5C092-0BA0-66F5-88F9-E2BED06092E4}"/>
              </a:ext>
            </a:extLst>
          </p:cNvPr>
          <p:cNvSpPr>
            <a:spLocks noGrp="1"/>
          </p:cNvSpPr>
          <p:nvPr>
            <p:ph type="ctrTitle" idx="4294967295"/>
          </p:nvPr>
        </p:nvSpPr>
        <p:spPr>
          <a:xfrm>
            <a:off x="0" y="1122363"/>
            <a:ext cx="12177622" cy="5004279"/>
          </a:xfrm>
        </p:spPr>
        <p:txBody>
          <a:bodyPr>
            <a:normAutofit/>
          </a:bodyPr>
          <a:lstStyle/>
          <a:p>
            <a:r>
              <a:rPr lang="en-US" dirty="0"/>
              <a:t>Problem Statement:</a:t>
            </a:r>
            <a:br>
              <a:rPr lang="en-US" dirty="0"/>
            </a:br>
            <a:r>
              <a:rPr lang="en-US" sz="2000" dirty="0"/>
              <a:t>Develop a Gen AI-powered Email Classification and OCR Solution that can</a:t>
            </a:r>
            <a:br>
              <a:rPr lang="en-US" sz="2000" dirty="0"/>
            </a:br>
            <a:br>
              <a:rPr lang="en-US" sz="2000" dirty="0"/>
            </a:br>
            <a:r>
              <a:rPr lang="en-US" sz="2000" b="1" dirty="0"/>
              <a:t>Accurately extract, interpret the context and categorize emails</a:t>
            </a:r>
            <a:r>
              <a:rPr lang="en-US" sz="2000" dirty="0"/>
              <a:t> into predefined request  types and sub request types based on the sender's intent along with reasoning.</a:t>
            </a:r>
            <a:br>
              <a:rPr lang="en-US" sz="2000" dirty="0"/>
            </a:br>
            <a:r>
              <a:rPr lang="en-US" sz="2000" b="1" dirty="0"/>
              <a:t>Context based data extraction:</a:t>
            </a:r>
            <a:r>
              <a:rPr lang="en-US" sz="2000" dirty="0"/>
              <a:t> extract configurable fields like deal name, amount, expiration date etc. From both email bodies and attachments varying based on the request type.</a:t>
            </a:r>
            <a:br>
              <a:rPr lang="en-US" sz="2000" dirty="0"/>
            </a:br>
            <a:r>
              <a:rPr lang="en-US" sz="2000" b="1" dirty="0"/>
              <a:t>Handling multi request email with primary intent detection: </a:t>
            </a:r>
            <a:r>
              <a:rPr lang="en-US" sz="2000" dirty="0"/>
              <a:t>The solution should be able to support complex cases where single email can contain multiple request types ensuring each is identified based on sender's ask. Also determine the primary request which represent sender's main intent even email discuss multiple topics</a:t>
            </a:r>
            <a:br>
              <a:rPr lang="en-US" sz="2000" dirty="0"/>
            </a:br>
            <a:endParaRPr lang="en-US" sz="2000" dirty="0"/>
          </a:p>
        </p:txBody>
      </p:sp>
    </p:spTree>
    <p:extLst>
      <p:ext uri="{BB962C8B-B14F-4D97-AF65-F5344CB8AC3E}">
        <p14:creationId xmlns:p14="http://schemas.microsoft.com/office/powerpoint/2010/main" val="104212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Email Sender Icon - Free Download ...">
            <a:extLst>
              <a:ext uri="{FF2B5EF4-FFF2-40B4-BE49-F238E27FC236}">
                <a16:creationId xmlns:a16="http://schemas.microsoft.com/office/drawing/2014/main" id="{B4B8954D-20D3-D67B-6860-0E21348C4E9D}"/>
              </a:ext>
            </a:extLst>
          </p:cNvPr>
          <p:cNvPicPr>
            <a:picLocks noChangeAspect="1"/>
          </p:cNvPicPr>
          <p:nvPr/>
        </p:nvPicPr>
        <p:blipFill>
          <a:blip r:embed="rId2"/>
          <a:stretch>
            <a:fillRect/>
          </a:stretch>
        </p:blipFill>
        <p:spPr>
          <a:xfrm>
            <a:off x="251155" y="646533"/>
            <a:ext cx="2143125" cy="2143125"/>
          </a:xfrm>
          <a:prstGeom prst="rect">
            <a:avLst/>
          </a:prstGeom>
        </p:spPr>
      </p:pic>
      <p:pic>
        <p:nvPicPr>
          <p:cNvPr id="5" name="Picture 4" descr="On-Premise Mail Server ...">
            <a:extLst>
              <a:ext uri="{FF2B5EF4-FFF2-40B4-BE49-F238E27FC236}">
                <a16:creationId xmlns:a16="http://schemas.microsoft.com/office/drawing/2014/main" id="{E9E2B572-14FD-07A2-EB97-EAC5E1CA223E}"/>
              </a:ext>
            </a:extLst>
          </p:cNvPr>
          <p:cNvPicPr>
            <a:picLocks noChangeAspect="1"/>
          </p:cNvPicPr>
          <p:nvPr/>
        </p:nvPicPr>
        <p:blipFill>
          <a:blip r:embed="rId3"/>
          <a:stretch>
            <a:fillRect/>
          </a:stretch>
        </p:blipFill>
        <p:spPr>
          <a:xfrm>
            <a:off x="250795" y="3579873"/>
            <a:ext cx="2028825" cy="2257425"/>
          </a:xfrm>
          <a:prstGeom prst="rect">
            <a:avLst/>
          </a:prstGeom>
        </p:spPr>
      </p:pic>
      <p:pic>
        <p:nvPicPr>
          <p:cNvPr id="7" name="Picture 6" descr="Data Processing icons for free download ...">
            <a:extLst>
              <a:ext uri="{FF2B5EF4-FFF2-40B4-BE49-F238E27FC236}">
                <a16:creationId xmlns:a16="http://schemas.microsoft.com/office/drawing/2014/main" id="{C1961470-2F6D-0852-3979-017CCF679C8F}"/>
              </a:ext>
            </a:extLst>
          </p:cNvPr>
          <p:cNvPicPr>
            <a:picLocks noChangeAspect="1"/>
          </p:cNvPicPr>
          <p:nvPr/>
        </p:nvPicPr>
        <p:blipFill>
          <a:blip r:embed="rId4"/>
          <a:stretch>
            <a:fillRect/>
          </a:stretch>
        </p:blipFill>
        <p:spPr>
          <a:xfrm>
            <a:off x="3802363" y="991587"/>
            <a:ext cx="2315653" cy="2085616"/>
          </a:xfrm>
          <a:prstGeom prst="rect">
            <a:avLst/>
          </a:prstGeom>
        </p:spPr>
      </p:pic>
      <p:cxnSp>
        <p:nvCxnSpPr>
          <p:cNvPr id="11" name="Straight Arrow Connector 10">
            <a:extLst>
              <a:ext uri="{FF2B5EF4-FFF2-40B4-BE49-F238E27FC236}">
                <a16:creationId xmlns:a16="http://schemas.microsoft.com/office/drawing/2014/main" id="{30130793-6D0A-731F-A6EB-4B716F92131D}"/>
              </a:ext>
            </a:extLst>
          </p:cNvPr>
          <p:cNvCxnSpPr>
            <a:cxnSpLocks/>
          </p:cNvCxnSpPr>
          <p:nvPr/>
        </p:nvCxnSpPr>
        <p:spPr>
          <a:xfrm>
            <a:off x="1387413" y="2801787"/>
            <a:ext cx="4878" cy="75712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13" name="Connector: Elbow 12">
            <a:extLst>
              <a:ext uri="{FF2B5EF4-FFF2-40B4-BE49-F238E27FC236}">
                <a16:creationId xmlns:a16="http://schemas.microsoft.com/office/drawing/2014/main" id="{D88332CE-BDE3-C7B7-77E4-5D0F5A6C61A3}"/>
              </a:ext>
            </a:extLst>
          </p:cNvPr>
          <p:cNvCxnSpPr/>
          <p:nvPr/>
        </p:nvCxnSpPr>
        <p:spPr>
          <a:xfrm flipV="1">
            <a:off x="2172522" y="1984846"/>
            <a:ext cx="1621816" cy="2439272"/>
          </a:xfrm>
          <a:prstGeom prst="bentConnector3">
            <a:avLst/>
          </a:prstGeom>
          <a:ln w="28575">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606F2C0-0E7E-4043-6726-AD83476FF89D}"/>
              </a:ext>
            </a:extLst>
          </p:cNvPr>
          <p:cNvCxnSpPr/>
          <p:nvPr/>
        </p:nvCxnSpPr>
        <p:spPr>
          <a:xfrm>
            <a:off x="6106628" y="2063150"/>
            <a:ext cx="996413" cy="31310"/>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pic>
        <p:nvPicPr>
          <p:cNvPr id="17" name="Picture 16" descr="json&quot; Icon - Download for free – Iconduck">
            <a:extLst>
              <a:ext uri="{FF2B5EF4-FFF2-40B4-BE49-F238E27FC236}">
                <a16:creationId xmlns:a16="http://schemas.microsoft.com/office/drawing/2014/main" id="{A5025981-8877-D8F6-9128-7BB523A92F3D}"/>
              </a:ext>
            </a:extLst>
          </p:cNvPr>
          <p:cNvPicPr>
            <a:picLocks noChangeAspect="1"/>
          </p:cNvPicPr>
          <p:nvPr/>
        </p:nvPicPr>
        <p:blipFill>
          <a:blip r:embed="rId5"/>
          <a:stretch>
            <a:fillRect/>
          </a:stretch>
        </p:blipFill>
        <p:spPr>
          <a:xfrm>
            <a:off x="10216551" y="4719327"/>
            <a:ext cx="1276709" cy="1775685"/>
          </a:xfrm>
          <a:prstGeom prst="rect">
            <a:avLst/>
          </a:prstGeom>
        </p:spPr>
      </p:pic>
      <p:cxnSp>
        <p:nvCxnSpPr>
          <p:cNvPr id="18" name="Straight Arrow Connector 17">
            <a:extLst>
              <a:ext uri="{FF2B5EF4-FFF2-40B4-BE49-F238E27FC236}">
                <a16:creationId xmlns:a16="http://schemas.microsoft.com/office/drawing/2014/main" id="{B88CD0C9-0433-2174-6B29-AAA213F77B0D}"/>
              </a:ext>
            </a:extLst>
          </p:cNvPr>
          <p:cNvCxnSpPr>
            <a:cxnSpLocks/>
          </p:cNvCxnSpPr>
          <p:nvPr/>
        </p:nvCxnSpPr>
        <p:spPr>
          <a:xfrm flipH="1">
            <a:off x="10740513" y="3170205"/>
            <a:ext cx="125018" cy="879574"/>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8FA6A34D-44B5-C4A9-09AC-2A93C5DC05EA}"/>
              </a:ext>
            </a:extLst>
          </p:cNvPr>
          <p:cNvSpPr txBox="1"/>
          <p:nvPr/>
        </p:nvSpPr>
        <p:spPr>
          <a:xfrm>
            <a:off x="127520" y="145649"/>
            <a:ext cx="29114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Email senders</a:t>
            </a:r>
          </a:p>
        </p:txBody>
      </p:sp>
      <p:cxnSp>
        <p:nvCxnSpPr>
          <p:cNvPr id="20" name="Straight Arrow Connector 19">
            <a:extLst>
              <a:ext uri="{FF2B5EF4-FFF2-40B4-BE49-F238E27FC236}">
                <a16:creationId xmlns:a16="http://schemas.microsoft.com/office/drawing/2014/main" id="{D8F2CEE8-EDA6-AE97-2D60-D130131ECD62}"/>
              </a:ext>
            </a:extLst>
          </p:cNvPr>
          <p:cNvCxnSpPr>
            <a:cxnSpLocks/>
          </p:cNvCxnSpPr>
          <p:nvPr/>
        </p:nvCxnSpPr>
        <p:spPr>
          <a:xfrm>
            <a:off x="8996477" y="1847488"/>
            <a:ext cx="953282" cy="16935"/>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362874F0-527A-EE91-67F8-6BCC37419244}"/>
              </a:ext>
            </a:extLst>
          </p:cNvPr>
          <p:cNvSpPr txBox="1"/>
          <p:nvPr/>
        </p:nvSpPr>
        <p:spPr>
          <a:xfrm>
            <a:off x="3937519" y="461951"/>
            <a:ext cx="29114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Pre-processing</a:t>
            </a:r>
          </a:p>
        </p:txBody>
      </p:sp>
      <p:sp>
        <p:nvSpPr>
          <p:cNvPr id="22" name="TextBox 21">
            <a:extLst>
              <a:ext uri="{FF2B5EF4-FFF2-40B4-BE49-F238E27FC236}">
                <a16:creationId xmlns:a16="http://schemas.microsoft.com/office/drawing/2014/main" id="{3B5F1250-E67E-52A4-01F5-7186FCE44FAC}"/>
              </a:ext>
            </a:extLst>
          </p:cNvPr>
          <p:cNvSpPr txBox="1"/>
          <p:nvPr/>
        </p:nvSpPr>
        <p:spPr>
          <a:xfrm>
            <a:off x="7258689" y="332554"/>
            <a:ext cx="157432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LLM Prompt</a:t>
            </a:r>
            <a:endParaRPr lang="en-US" dirty="0"/>
          </a:p>
        </p:txBody>
      </p:sp>
      <p:sp>
        <p:nvSpPr>
          <p:cNvPr id="23" name="TextBox 22">
            <a:extLst>
              <a:ext uri="{FF2B5EF4-FFF2-40B4-BE49-F238E27FC236}">
                <a16:creationId xmlns:a16="http://schemas.microsoft.com/office/drawing/2014/main" id="{53744EA4-BF6D-599B-50F7-17C728A740C0}"/>
              </a:ext>
            </a:extLst>
          </p:cNvPr>
          <p:cNvSpPr txBox="1"/>
          <p:nvPr/>
        </p:nvSpPr>
        <p:spPr>
          <a:xfrm>
            <a:off x="9961632" y="4056290"/>
            <a:ext cx="168934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Json response</a:t>
            </a:r>
          </a:p>
        </p:txBody>
      </p:sp>
      <p:sp>
        <p:nvSpPr>
          <p:cNvPr id="24" name="TextBox 23">
            <a:extLst>
              <a:ext uri="{FF2B5EF4-FFF2-40B4-BE49-F238E27FC236}">
                <a16:creationId xmlns:a16="http://schemas.microsoft.com/office/drawing/2014/main" id="{46E3C548-03D2-B29E-91F7-25D2A9911826}"/>
              </a:ext>
            </a:extLst>
          </p:cNvPr>
          <p:cNvSpPr txBox="1"/>
          <p:nvPr/>
        </p:nvSpPr>
        <p:spPr>
          <a:xfrm>
            <a:off x="415067" y="5652177"/>
            <a:ext cx="291141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Email SMTP servers</a:t>
            </a:r>
          </a:p>
        </p:txBody>
      </p:sp>
      <p:pic>
        <p:nvPicPr>
          <p:cNvPr id="4" name="Picture 3" descr="Llm Vector Art, Icons, and Graphics for ...">
            <a:extLst>
              <a:ext uri="{FF2B5EF4-FFF2-40B4-BE49-F238E27FC236}">
                <a16:creationId xmlns:a16="http://schemas.microsoft.com/office/drawing/2014/main" id="{6DB2D383-28FD-4B80-977A-297C05F39FD6}"/>
              </a:ext>
            </a:extLst>
          </p:cNvPr>
          <p:cNvPicPr>
            <a:picLocks noChangeAspect="1"/>
          </p:cNvPicPr>
          <p:nvPr/>
        </p:nvPicPr>
        <p:blipFill>
          <a:blip r:embed="rId6"/>
          <a:stretch>
            <a:fillRect/>
          </a:stretch>
        </p:blipFill>
        <p:spPr>
          <a:xfrm>
            <a:off x="9955871" y="919701"/>
            <a:ext cx="2143125" cy="2143125"/>
          </a:xfrm>
          <a:prstGeom prst="rect">
            <a:avLst/>
          </a:prstGeom>
        </p:spPr>
      </p:pic>
      <p:pic>
        <p:nvPicPr>
          <p:cNvPr id="6" name="Picture 5" descr="A pencil and paper with gear and gear&#10;&#10;AI-generated content may be incorrect.">
            <a:extLst>
              <a:ext uri="{FF2B5EF4-FFF2-40B4-BE49-F238E27FC236}">
                <a16:creationId xmlns:a16="http://schemas.microsoft.com/office/drawing/2014/main" id="{CE9ECB98-0B79-0DA1-D229-7D524D66D554}"/>
              </a:ext>
            </a:extLst>
          </p:cNvPr>
          <p:cNvPicPr>
            <a:picLocks noChangeAspect="1"/>
          </p:cNvPicPr>
          <p:nvPr/>
        </p:nvPicPr>
        <p:blipFill>
          <a:blip r:embed="rId7"/>
          <a:stretch>
            <a:fillRect/>
          </a:stretch>
        </p:blipFill>
        <p:spPr>
          <a:xfrm>
            <a:off x="7096844" y="833797"/>
            <a:ext cx="2340275" cy="2070521"/>
          </a:xfrm>
          <a:prstGeom prst="rect">
            <a:avLst/>
          </a:prstGeom>
        </p:spPr>
      </p:pic>
    </p:spTree>
    <p:extLst>
      <p:ext uri="{BB962C8B-B14F-4D97-AF65-F5344CB8AC3E}">
        <p14:creationId xmlns:p14="http://schemas.microsoft.com/office/powerpoint/2010/main" val="402871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D21BBAF9-382F-3DE6-6BCC-E6262FB6582E}"/>
              </a:ext>
            </a:extLst>
          </p:cNvPr>
          <p:cNvSpPr txBox="1"/>
          <p:nvPr/>
        </p:nvSpPr>
        <p:spPr>
          <a:xfrm>
            <a:off x="454325" y="324928"/>
            <a:ext cx="11427123"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solidFill>
                  <a:srgbClr val="1F2328"/>
                </a:solidFill>
                <a:highlight>
                  <a:srgbClr val="FFFFFF"/>
                </a:highlight>
                <a:latin typeface="Calibri"/>
                <a:ea typeface="Calibri"/>
                <a:cs typeface="Calibri"/>
              </a:rPr>
              <a:t>Our solution works as follows:</a:t>
            </a:r>
          </a:p>
          <a:p>
            <a:endParaRPr lang="en-US" sz="2400" dirty="0">
              <a:solidFill>
                <a:srgbClr val="1F2328"/>
              </a:solidFill>
              <a:highlight>
                <a:srgbClr val="FFFFFF"/>
              </a:highlight>
              <a:latin typeface="Calibri"/>
              <a:ea typeface="Calibri"/>
              <a:cs typeface="Calibri"/>
            </a:endParaRPr>
          </a:p>
          <a:p>
            <a:pPr>
              <a:buFont typeface=""/>
              <a:buAutoNum type="arabicPeriod"/>
            </a:pPr>
            <a:r>
              <a:rPr lang="en-US" sz="2400" dirty="0">
                <a:solidFill>
                  <a:srgbClr val="1F2328"/>
                </a:solidFill>
                <a:highlight>
                  <a:srgbClr val="FFFFFF"/>
                </a:highlight>
                <a:latin typeface="Calibri"/>
                <a:ea typeface="Calibri"/>
                <a:cs typeface="Calibri"/>
              </a:rPr>
              <a:t>Email Receiving: central email receiver in an organization receives emails and It is continuously monitored for new emails through the IMAP protocol. </a:t>
            </a:r>
          </a:p>
          <a:p>
            <a:pPr>
              <a:buFont typeface=""/>
              <a:buAutoNum type="arabicPeriod"/>
            </a:pPr>
            <a:r>
              <a:rPr lang="en-US" sz="2400" dirty="0">
                <a:solidFill>
                  <a:srgbClr val="1F2328"/>
                </a:solidFill>
                <a:highlight>
                  <a:srgbClr val="FFFFFF"/>
                </a:highlight>
                <a:latin typeface="Calibri"/>
                <a:ea typeface="Calibri"/>
                <a:cs typeface="Calibri"/>
              </a:rPr>
              <a:t>Parsing: The email is parsed and the content is extracted (including attachments!)</a:t>
            </a:r>
          </a:p>
          <a:p>
            <a:pPr>
              <a:buAutoNum type="arabicPeriod"/>
            </a:pPr>
            <a:r>
              <a:rPr lang="en-US" sz="2400" dirty="0">
                <a:solidFill>
                  <a:srgbClr val="1F2328"/>
                </a:solidFill>
                <a:highlight>
                  <a:srgbClr val="FFFFFF"/>
                </a:highlight>
                <a:latin typeface="Calibri"/>
                <a:ea typeface="Calibri"/>
                <a:cs typeface="Calibri"/>
              </a:rPr>
              <a:t>Large Language Model: The content is passed to our powerful Large Language Model, </a:t>
            </a:r>
            <a:r>
              <a:rPr lang="en-US" sz="2400" dirty="0">
                <a:solidFill>
                  <a:srgbClr val="1F2328"/>
                </a:solidFill>
                <a:highlight>
                  <a:srgbClr val="FFFFFF"/>
                </a:highlight>
                <a:latin typeface="Calibri"/>
                <a:ea typeface="+mn-lt"/>
                <a:cs typeface="+mn-lt"/>
              </a:rPr>
              <a:t>gpt-4o-mini</a:t>
            </a:r>
            <a:r>
              <a:rPr lang="en-US" sz="2400" dirty="0">
                <a:solidFill>
                  <a:srgbClr val="1F2328"/>
                </a:solidFill>
                <a:highlight>
                  <a:srgbClr val="FFFFFF"/>
                </a:highlight>
                <a:latin typeface="Calibri"/>
                <a:ea typeface="Calibri"/>
                <a:cs typeface="Calibri"/>
              </a:rPr>
              <a:t> which extracts the meaning, context and the sentiment from the email and determines the request type and sub request type based on prompt.</a:t>
            </a:r>
          </a:p>
          <a:p>
            <a:pPr>
              <a:buFont typeface=""/>
              <a:buAutoNum type="arabicPeriod"/>
            </a:pPr>
            <a:r>
              <a:rPr lang="en-US" sz="2400" dirty="0">
                <a:solidFill>
                  <a:srgbClr val="1F2328"/>
                </a:solidFill>
                <a:highlight>
                  <a:srgbClr val="FFFFFF"/>
                </a:highlight>
                <a:latin typeface="Calibri"/>
                <a:ea typeface="Calibri"/>
                <a:cs typeface="Calibri"/>
              </a:rPr>
              <a:t>Summarization: The email is then summarized by a lighter model and responds in </a:t>
            </a:r>
            <a:r>
              <a:rPr lang="en-US" sz="2400" err="1">
                <a:solidFill>
                  <a:srgbClr val="1F2328"/>
                </a:solidFill>
                <a:highlight>
                  <a:srgbClr val="FFFFFF"/>
                </a:highlight>
                <a:latin typeface="Calibri"/>
                <a:ea typeface="Calibri"/>
                <a:cs typeface="Calibri"/>
              </a:rPr>
              <a:t>json</a:t>
            </a:r>
            <a:r>
              <a:rPr lang="en-US" sz="2400" dirty="0">
                <a:solidFill>
                  <a:srgbClr val="1F2328"/>
                </a:solidFill>
                <a:highlight>
                  <a:srgbClr val="FFFFFF"/>
                </a:highlight>
                <a:latin typeface="Calibri"/>
                <a:ea typeface="Calibri"/>
                <a:cs typeface="Calibri"/>
              </a:rPr>
              <a:t> format which can be integrated with any systems</a:t>
            </a:r>
          </a:p>
        </p:txBody>
      </p:sp>
    </p:spTree>
    <p:extLst>
      <p:ext uri="{BB962C8B-B14F-4D97-AF65-F5344CB8AC3E}">
        <p14:creationId xmlns:p14="http://schemas.microsoft.com/office/powerpoint/2010/main" val="320567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936CA19-B0AE-8D2C-A53C-EDE36C58BCA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A9D66C1-0E1E-DA0B-5365-69B5BD3A1469}"/>
              </a:ext>
            </a:extLst>
          </p:cNvPr>
          <p:cNvSpPr txBox="1"/>
          <p:nvPr/>
        </p:nvSpPr>
        <p:spPr>
          <a:xfrm>
            <a:off x="3895638" y="2775142"/>
            <a:ext cx="4256323"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000" dirty="0">
                <a:latin typeface="Calibri"/>
                <a:ea typeface="Calibri"/>
                <a:cs typeface="Calibri"/>
              </a:rPr>
              <a:t>Thank you</a:t>
            </a:r>
          </a:p>
        </p:txBody>
      </p:sp>
    </p:spTree>
    <p:extLst>
      <p:ext uri="{BB962C8B-B14F-4D97-AF65-F5344CB8AC3E}">
        <p14:creationId xmlns:p14="http://schemas.microsoft.com/office/powerpoint/2010/main" val="3507948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office theme</vt:lpstr>
      <vt:lpstr>Email classifier – AI Marshals</vt:lpstr>
      <vt:lpstr>Problem Statement: Develop a Gen AI-powered Email Classification and OCR Solution that can  Accurately extract, interpret the context and categorize emails into predefined request  types and sub request types based on the sender's intent along with reasoning. Context based data extraction: extract configurable fields like deal name, amount, expiration date etc. From both email bodies and attachments varying based on the request type. Handling multi request email with primary intent detection: The solution should be able to support complex cases where single email can contain multiple request types ensuring each is identified based on sender's ask. Also determine the primary request which represent sender's main intent even email discuss multiple topics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244</cp:revision>
  <dcterms:created xsi:type="dcterms:W3CDTF">2025-03-26T13:32:35Z</dcterms:created>
  <dcterms:modified xsi:type="dcterms:W3CDTF">2025-03-26T14:59:14Z</dcterms:modified>
</cp:coreProperties>
</file>