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15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6200C8-2DBB-4F46-B8A5-5796C507BBB4}"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200C8-2DBB-4F46-B8A5-5796C507BBB4}"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200C8-2DBB-4F46-B8A5-5796C507BBB4}"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200C8-2DBB-4F46-B8A5-5796C507BBB4}"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200C8-2DBB-4F46-B8A5-5796C507BBB4}"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6200C8-2DBB-4F46-B8A5-5796C507BBB4}"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6200C8-2DBB-4F46-B8A5-5796C507BBB4}" type="datetimeFigureOut">
              <a:rPr lang="en-US" smtClean="0"/>
              <a:pPr/>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6200C8-2DBB-4F46-B8A5-5796C507BBB4}"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200C8-2DBB-4F46-B8A5-5796C507BBB4}" type="datetimeFigureOut">
              <a:rPr lang="en-US" smtClean="0"/>
              <a:pPr/>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200C8-2DBB-4F46-B8A5-5796C507BBB4}"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200C8-2DBB-4F46-B8A5-5796C507BBB4}"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3A1BD-F3B3-4F22-B0DF-0FC291D7EF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200C8-2DBB-4F46-B8A5-5796C507BBB4}" type="datetimeFigureOut">
              <a:rPr lang="en-US" smtClean="0"/>
              <a:pPr/>
              <a:t>3/26/2025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3A1BD-F3B3-4F22-B0DF-0FC291D7EF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500042"/>
            <a:ext cx="8029604" cy="3357587"/>
          </a:xfrm>
        </p:spPr>
        <p:txBody>
          <a:bodyPr/>
          <a:lstStyle/>
          <a:p>
            <a:r>
              <a:rPr lang="en-US" dirty="0" smtClean="0">
                <a:solidFill>
                  <a:srgbClr val="C00000"/>
                </a:solidFill>
              </a:rPr>
              <a:t>     </a:t>
            </a:r>
            <a:r>
              <a:rPr lang="en-US" dirty="0" smtClean="0">
                <a:solidFill>
                  <a:srgbClr val="C00000"/>
                </a:solidFill>
              </a:rPr>
              <a:t>AI MAVERICKS </a:t>
            </a:r>
            <a:r>
              <a:rPr lang="en-US" dirty="0" smtClean="0">
                <a:solidFill>
                  <a:srgbClr val="C00000"/>
                </a:solidFill>
              </a:rPr>
              <a:t>- EMAIL INTEL</a:t>
            </a:r>
            <a:r>
              <a:rPr lang="en-US" dirty="0" smtClean="0"/>
              <a:t/>
            </a:r>
            <a:br>
              <a:rPr lang="en-US" dirty="0" smtClean="0"/>
            </a:br>
            <a:r>
              <a:rPr lang="en-US" dirty="0" smtClean="0"/>
              <a:t> </a:t>
            </a:r>
            <a:r>
              <a:rPr lang="en-US" sz="1800" dirty="0" smtClean="0"/>
              <a:t>"Turning issues into insights!”</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0"/>
            <a:ext cx="7772400" cy="5000660"/>
          </a:xfrm>
        </p:spPr>
        <p:txBody>
          <a:bodyPr>
            <a:normAutofit/>
          </a:bodyPr>
          <a:lstStyle/>
          <a:p>
            <a:pPr algn="l"/>
            <a:r>
              <a:rPr lang="en-IN" sz="4800" dirty="0" smtClean="0">
                <a:solidFill>
                  <a:srgbClr val="C00000"/>
                </a:solidFill>
              </a:rPr>
              <a:t>Team Introduction</a:t>
            </a:r>
            <a:br>
              <a:rPr lang="en-IN" sz="4800" dirty="0" smtClean="0">
                <a:solidFill>
                  <a:srgbClr val="C00000"/>
                </a:solidFill>
              </a:rPr>
            </a:br>
            <a:r>
              <a:rPr lang="en-IN" sz="4800" dirty="0" smtClean="0">
                <a:solidFill>
                  <a:srgbClr val="C00000"/>
                </a:solidFill>
              </a:rPr>
              <a:t/>
            </a:r>
            <a:br>
              <a:rPr lang="en-IN" sz="4800" dirty="0" smtClean="0">
                <a:solidFill>
                  <a:srgbClr val="C00000"/>
                </a:solidFill>
              </a:rPr>
            </a:br>
            <a:r>
              <a:rPr lang="en-IN" sz="2200" dirty="0" smtClean="0"/>
              <a:t>-HARSHITHA MARUPAKA </a:t>
            </a:r>
            <a:br>
              <a:rPr lang="en-IN" sz="2200" dirty="0" smtClean="0"/>
            </a:br>
            <a:r>
              <a:rPr lang="en-IN" sz="2200" dirty="0" smtClean="0"/>
              <a:t>-SPALLYA OMAR </a:t>
            </a:r>
            <a:br>
              <a:rPr lang="en-IN" sz="2200" dirty="0" smtClean="0"/>
            </a:br>
            <a:r>
              <a:rPr lang="en-IN" sz="2200" dirty="0" smtClean="0"/>
              <a:t>-SRINIVAS DINGARI </a:t>
            </a:r>
            <a:br>
              <a:rPr lang="en-IN" sz="2200" dirty="0" smtClean="0"/>
            </a:br>
            <a:r>
              <a:rPr lang="en-IN" sz="2200" dirty="0" smtClean="0"/>
              <a:t>-RANA ANVESH REDDY YERAMAREDDY</a:t>
            </a:r>
            <a:br>
              <a:rPr lang="en-IN" sz="2200" dirty="0" smtClean="0"/>
            </a:br>
            <a:r>
              <a:rPr lang="en-IN" sz="2200" dirty="0" smtClean="0"/>
              <a:t>-SHIVAKISHORE CHERUPALLY </a:t>
            </a:r>
            <a:br>
              <a:rPr lang="en-IN" sz="2200" dirty="0" smtClean="0"/>
            </a:br>
            <a:r>
              <a:rPr lang="en-IN" dirty="0" smtClean="0"/>
              <a:t/>
            </a:r>
            <a:br>
              <a:rPr lang="en-IN"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Problem Statement / Current State</a:t>
            </a:r>
            <a:endParaRPr lang="en-US" dirty="0">
              <a:solidFill>
                <a:srgbClr val="C00000"/>
              </a:solidFill>
            </a:endParaRPr>
          </a:p>
        </p:txBody>
      </p:sp>
      <p:sp>
        <p:nvSpPr>
          <p:cNvPr id="3" name="Content Placeholder 2"/>
          <p:cNvSpPr>
            <a:spLocks noGrp="1"/>
          </p:cNvSpPr>
          <p:nvPr>
            <p:ph idx="1"/>
          </p:nvPr>
        </p:nvSpPr>
        <p:spPr>
          <a:xfrm>
            <a:off x="457200" y="1600200"/>
            <a:ext cx="8229600" cy="4900634"/>
          </a:xfrm>
        </p:spPr>
        <p:txBody>
          <a:bodyPr>
            <a:normAutofit fontScale="85000" lnSpcReduction="20000"/>
          </a:bodyPr>
          <a:lstStyle/>
          <a:p>
            <a:pPr>
              <a:buNone/>
            </a:pPr>
            <a:r>
              <a:rPr lang="en-US" sz="1800" dirty="0" smtClean="0"/>
              <a:t> </a:t>
            </a:r>
            <a:r>
              <a:rPr lang="en-US" sz="2400" b="1" dirty="0" smtClean="0"/>
              <a:t>Business Context</a:t>
            </a:r>
            <a:r>
              <a:rPr lang="en-US" sz="2400" dirty="0" smtClean="0"/>
              <a:t> </a:t>
            </a:r>
          </a:p>
          <a:p>
            <a:pPr>
              <a:buNone/>
            </a:pPr>
            <a:r>
              <a:rPr lang="en-US" sz="2400" dirty="0" smtClean="0"/>
              <a:t>      Application teams, especially 3L teams (production </a:t>
            </a:r>
            <a:r>
              <a:rPr lang="en-US" sz="2400" dirty="0" smtClean="0"/>
              <a:t>support </a:t>
            </a:r>
            <a:r>
              <a:rPr lang="en-US" sz="2400" dirty="0" smtClean="0"/>
              <a:t> </a:t>
            </a:r>
            <a:r>
              <a:rPr lang="en-US" sz="2400" dirty="0" smtClean="0"/>
              <a:t> and non </a:t>
            </a:r>
            <a:r>
              <a:rPr lang="en-US" sz="2400" dirty="0" smtClean="0"/>
              <a:t>prod support), receive numerous complaints and technical issues through shared MS Outlook inboxes daily.</a:t>
            </a:r>
          </a:p>
          <a:p>
            <a:pPr>
              <a:buNone/>
            </a:pPr>
            <a:r>
              <a:rPr lang="en-US" sz="2400" dirty="0" smtClean="0"/>
              <a:t> </a:t>
            </a:r>
            <a:r>
              <a:rPr lang="en-US" sz="2400" b="1" dirty="0" smtClean="0"/>
              <a:t>Problem Statement</a:t>
            </a:r>
            <a:endParaRPr lang="en-US" sz="2400" b="1" dirty="0"/>
          </a:p>
          <a:p>
            <a:pPr>
              <a:buNone/>
            </a:pPr>
            <a:r>
              <a:rPr lang="en-US" sz="2400" b="1" dirty="0" smtClean="0"/>
              <a:t>	</a:t>
            </a:r>
            <a:r>
              <a:rPr lang="en-US" sz="2400" b="1" dirty="0" smtClean="0"/>
              <a:t> </a:t>
            </a:r>
            <a:r>
              <a:rPr lang="en-US" sz="2400" dirty="0" smtClean="0"/>
              <a:t>Develop a Gen Al-powered Email Classification and OCR solution that can</a:t>
            </a:r>
            <a:r>
              <a:rPr lang="en-US" sz="2400" dirty="0" smtClean="0"/>
              <a:t>:</a:t>
            </a:r>
          </a:p>
          <a:p>
            <a:pPr>
              <a:buNone/>
            </a:pPr>
            <a:r>
              <a:rPr lang="en-US" sz="2400" dirty="0" smtClean="0"/>
              <a:t>	</a:t>
            </a:r>
            <a:r>
              <a:rPr lang="en-US" sz="2400" dirty="0" smtClean="0"/>
              <a:t>1</a:t>
            </a:r>
            <a:r>
              <a:rPr lang="en-US" sz="2400" dirty="0" smtClean="0"/>
              <a:t>. Accurately extract, interpret the context and categorizes emails in to predefined request types and sub request types based on the sender's intent along with reasoning</a:t>
            </a:r>
            <a:r>
              <a:rPr lang="en-US" sz="2400" dirty="0" smtClean="0"/>
              <a:t>.</a:t>
            </a:r>
          </a:p>
          <a:p>
            <a:pPr>
              <a:buNone/>
            </a:pPr>
            <a:r>
              <a:rPr lang="en-US" sz="2400" dirty="0" smtClean="0"/>
              <a:t>	</a:t>
            </a:r>
            <a:r>
              <a:rPr lang="en-US" sz="2400" dirty="0" smtClean="0"/>
              <a:t>2</a:t>
            </a:r>
            <a:r>
              <a:rPr lang="en-US" sz="2400" dirty="0" smtClean="0"/>
              <a:t>. Context based data extraction: Extract configurable fields like deal name, amount, expiration date etc. from both email bodies and attachments varying based on the request type</a:t>
            </a:r>
            <a:r>
              <a:rPr lang="en-US" sz="2400" dirty="0" smtClean="0"/>
              <a:t>.</a:t>
            </a:r>
          </a:p>
          <a:p>
            <a:pPr>
              <a:buNone/>
            </a:pPr>
            <a:r>
              <a:rPr lang="en-US" sz="2400" dirty="0" smtClean="0"/>
              <a:t>	</a:t>
            </a:r>
            <a:r>
              <a:rPr lang="en-US" sz="2400" dirty="0" smtClean="0"/>
              <a:t>3</a:t>
            </a:r>
            <a:r>
              <a:rPr lang="en-US" sz="2400" dirty="0" smtClean="0"/>
              <a:t>. Handling multi request email with primary intent detection: The solution should be able to support complex cases where single email can contain multiple request types ensuring each is identified based on sender's ask. Also determine the primary request which represent sender's main intent even when the email discuss multiple topics.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Purpose/ Opportunity Statement</a:t>
            </a:r>
            <a:endParaRPr lang="en-US" dirty="0">
              <a:solidFill>
                <a:srgbClr val="C00000"/>
              </a:solidFill>
            </a:endParaRPr>
          </a:p>
        </p:txBody>
      </p:sp>
      <p:sp>
        <p:nvSpPr>
          <p:cNvPr id="3" name="Content Placeholder 2"/>
          <p:cNvSpPr>
            <a:spLocks noGrp="1"/>
          </p:cNvSpPr>
          <p:nvPr>
            <p:ph idx="1"/>
          </p:nvPr>
        </p:nvSpPr>
        <p:spPr>
          <a:xfrm>
            <a:off x="457200" y="1600200"/>
            <a:ext cx="8229600" cy="4614882"/>
          </a:xfrm>
        </p:spPr>
        <p:txBody>
          <a:bodyPr>
            <a:normAutofit/>
          </a:bodyPr>
          <a:lstStyle/>
          <a:p>
            <a:pPr>
              <a:buNone/>
            </a:pPr>
            <a:r>
              <a:rPr lang="en-US" sz="2400" b="1" dirty="0" smtClean="0"/>
              <a:t>Introducing Email Intel</a:t>
            </a:r>
          </a:p>
          <a:p>
            <a:pPr>
              <a:buNone/>
            </a:pPr>
            <a:r>
              <a:rPr lang="en-US" sz="2400" dirty="0" smtClean="0"/>
              <a:t>   - An AI-powered tool that monitors shared inbox for applications' functional and technical issues from within past emails.</a:t>
            </a:r>
          </a:p>
          <a:p>
            <a:pPr>
              <a:buNone/>
            </a:pPr>
            <a:r>
              <a:rPr lang="en-US" sz="2400" dirty="0" smtClean="0"/>
              <a:t> - Automatically reads and analyzes emails to identify the problem/issue being reported. - Cross-references a dynamic knowledge graph to find existing solutions.</a:t>
            </a:r>
          </a:p>
          <a:p>
            <a:pPr>
              <a:buNone/>
            </a:pPr>
            <a:r>
              <a:rPr lang="en-US" sz="2400" dirty="0" smtClean="0"/>
              <a:t> - Provides automated resolution steps if available or alerts specific team members for manual intervention. - Continuously updates the knowledge graph with new solutions for future reference.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Solution / Desired State</a:t>
            </a:r>
            <a:endParaRPr lang="en-US" dirty="0">
              <a:solidFill>
                <a:srgbClr val="C00000"/>
              </a:solidFill>
            </a:endParaRPr>
          </a:p>
        </p:txBody>
      </p:sp>
      <p:sp>
        <p:nvSpPr>
          <p:cNvPr id="3" name="Content Placeholder 2"/>
          <p:cNvSpPr>
            <a:spLocks noGrp="1"/>
          </p:cNvSpPr>
          <p:nvPr>
            <p:ph idx="1"/>
          </p:nvPr>
        </p:nvSpPr>
        <p:spPr>
          <a:xfrm>
            <a:off x="457200" y="1600200"/>
            <a:ext cx="8229600" cy="5114948"/>
          </a:xfrm>
        </p:spPr>
        <p:txBody>
          <a:bodyPr>
            <a:normAutofit fontScale="25000" lnSpcReduction="20000"/>
          </a:bodyPr>
          <a:lstStyle/>
          <a:p>
            <a:r>
              <a:rPr lang="en-US" sz="6800" dirty="0" smtClean="0"/>
              <a:t> Email </a:t>
            </a:r>
            <a:r>
              <a:rPr lang="en-US" sz="6800" dirty="0"/>
              <a:t>Intel is an innovative tool designed to streamline the management of functional and technical issues within an application team. By monitoring a shared inbox for incoming queries</a:t>
            </a:r>
            <a:r>
              <a:rPr lang="en-US" sz="6800" dirty="0" smtClean="0"/>
              <a:t>.</a:t>
            </a:r>
          </a:p>
          <a:p>
            <a:pPr>
              <a:buNone/>
            </a:pPr>
            <a:endParaRPr lang="en-US" sz="6800" dirty="0" smtClean="0"/>
          </a:p>
          <a:p>
            <a:r>
              <a:rPr lang="en-US" sz="6800" dirty="0" smtClean="0"/>
              <a:t> Email </a:t>
            </a:r>
            <a:r>
              <a:rPr lang="en-US" sz="6800" dirty="0"/>
              <a:t>Intel leverages advanced Natural Language Processing (NLP) to identify and categorize issues. It then references a comprehensive Knowledge Graph Database to find solutions based on historical data. If a solution to the reported issue is not readily available, the tool alerts specific team members to provide a resolution</a:t>
            </a:r>
            <a:r>
              <a:rPr lang="en-US" sz="6800" dirty="0" smtClean="0"/>
              <a:t>.</a:t>
            </a:r>
          </a:p>
          <a:p>
            <a:pPr>
              <a:buNone/>
            </a:pPr>
            <a:endParaRPr lang="en-US" sz="6800" dirty="0" smtClean="0"/>
          </a:p>
          <a:p>
            <a:r>
              <a:rPr lang="en-US" sz="6800" dirty="0" smtClean="0"/>
              <a:t>Over </a:t>
            </a:r>
            <a:r>
              <a:rPr lang="en-US" sz="6800" dirty="0"/>
              <a:t>time, the Continuous Learning Module ensures that the system evolves by learning from new issues and resolutions, enhancing the Knowledge Graph Database. This integrated approach not only improves response times but also ensures that the application team continuously optimizes its problem-solving capabilities. </a:t>
            </a:r>
            <a:endParaRPr lang="en-US" sz="6800" dirty="0" smtClean="0"/>
          </a:p>
          <a:p>
            <a:pPr>
              <a:buNone/>
            </a:pPr>
            <a:endParaRPr lang="en-US" sz="6800" dirty="0" smtClean="0"/>
          </a:p>
          <a:p>
            <a:r>
              <a:rPr lang="en-US" sz="6800" dirty="0" smtClean="0"/>
              <a:t>Key </a:t>
            </a:r>
            <a:r>
              <a:rPr lang="en-US" sz="6800" dirty="0"/>
              <a:t>Features: - </a:t>
            </a:r>
            <a:endParaRPr lang="en-US" sz="6800" dirty="0" smtClean="0"/>
          </a:p>
          <a:p>
            <a:pPr>
              <a:buNone/>
            </a:pPr>
            <a:r>
              <a:rPr lang="en-US" sz="6800" dirty="0"/>
              <a:t>	</a:t>
            </a:r>
            <a:r>
              <a:rPr lang="en-US" sz="6800" dirty="0" smtClean="0"/>
              <a:t>-Email </a:t>
            </a:r>
            <a:r>
              <a:rPr lang="en-US" sz="6800" dirty="0"/>
              <a:t>Monitoring: Real-time scanning of shared </a:t>
            </a:r>
            <a:r>
              <a:rPr lang="en-US" sz="6800" dirty="0" smtClean="0"/>
              <a:t>inboxes</a:t>
            </a:r>
          </a:p>
          <a:p>
            <a:pPr>
              <a:buNone/>
            </a:pPr>
            <a:r>
              <a:rPr lang="en-US" sz="6800" dirty="0" smtClean="0"/>
              <a:t>. </a:t>
            </a:r>
            <a:r>
              <a:rPr lang="en-US" sz="6800" dirty="0"/>
              <a:t>	</a:t>
            </a:r>
            <a:r>
              <a:rPr lang="en-US" sz="6800" dirty="0" smtClean="0"/>
              <a:t>-AI </a:t>
            </a:r>
            <a:r>
              <a:rPr lang="en-US" sz="6800" dirty="0"/>
              <a:t>Analysis: Natural Language Processing (NLP) to understand and categorize issues. </a:t>
            </a:r>
            <a:endParaRPr lang="en-US" sz="6800" dirty="0" smtClean="0"/>
          </a:p>
          <a:p>
            <a:pPr>
              <a:buNone/>
            </a:pPr>
            <a:r>
              <a:rPr lang="en-US" sz="6800" dirty="0"/>
              <a:t> </a:t>
            </a:r>
            <a:r>
              <a:rPr lang="en-US" sz="6800" dirty="0" smtClean="0"/>
              <a:t>    	- </a:t>
            </a:r>
            <a:r>
              <a:rPr lang="en-US" sz="6800" dirty="0"/>
              <a:t>Knowledge Graph Integration: A growing database of solutions for quick reference</a:t>
            </a:r>
            <a:r>
              <a:rPr lang="en-US" sz="6800" dirty="0" smtClean="0"/>
              <a:t>.</a:t>
            </a:r>
          </a:p>
          <a:p>
            <a:pPr>
              <a:buNone/>
            </a:pPr>
            <a:r>
              <a:rPr lang="en-US" sz="6800" dirty="0"/>
              <a:t>	</a:t>
            </a:r>
            <a:r>
              <a:rPr lang="en-US" sz="6800" dirty="0" smtClean="0"/>
              <a:t>- </a:t>
            </a:r>
            <a:r>
              <a:rPr lang="en-US" sz="6800" dirty="0"/>
              <a:t>Automated Responses: Immediate resolution steps for known issues</a:t>
            </a:r>
            <a:r>
              <a:rPr lang="en-US" sz="6800" dirty="0" smtClean="0"/>
              <a:t>.</a:t>
            </a:r>
          </a:p>
          <a:p>
            <a:pPr>
              <a:buNone/>
            </a:pPr>
            <a:r>
              <a:rPr lang="en-US" sz="6800" dirty="0"/>
              <a:t>	</a:t>
            </a:r>
            <a:r>
              <a:rPr lang="en-US" sz="6800" dirty="0" smtClean="0"/>
              <a:t>- </a:t>
            </a:r>
            <a:r>
              <a:rPr lang="en-US" sz="6800" dirty="0"/>
              <a:t>Alert System: Notification to team members for unresolved or critical issues. </a:t>
            </a:r>
            <a:endParaRPr lang="en-US" sz="6800" dirty="0" smtClean="0"/>
          </a:p>
          <a:p>
            <a:pPr>
              <a:buNone/>
            </a:pPr>
            <a:r>
              <a:rPr lang="en-US" sz="6800" dirty="0"/>
              <a:t>	</a:t>
            </a:r>
            <a:r>
              <a:rPr lang="en-US" sz="6800" dirty="0" smtClean="0"/>
              <a:t>- </a:t>
            </a:r>
            <a:r>
              <a:rPr lang="en-US" sz="6800" dirty="0"/>
              <a:t>Continuous Learning: Updates the knowledge graph with new solutions and feedback. </a:t>
            </a:r>
            <a:endParaRPr lang="en-US" sz="6800" dirty="0" smtClean="0"/>
          </a:p>
          <a:p>
            <a:pPr>
              <a:buNone/>
            </a:pPr>
            <a:r>
              <a:rPr lang="en-US" sz="1800" dirty="0" smtClean="0"/>
              <a:t/>
            </a:r>
            <a:br>
              <a:rPr lang="en-US" sz="1800" dirty="0" smtClean="0"/>
            </a:b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Use Case: </a:t>
            </a:r>
            <a:r>
              <a:rPr lang="en-IN" sz="2800" dirty="0" smtClean="0">
                <a:solidFill>
                  <a:srgbClr val="C00000"/>
                </a:solidFill>
              </a:rPr>
              <a:t>Let’s meet </a:t>
            </a:r>
            <a:r>
              <a:rPr lang="en-IN" sz="2800" dirty="0" err="1">
                <a:solidFill>
                  <a:srgbClr val="C00000"/>
                </a:solidFill>
              </a:rPr>
              <a:t>M</a:t>
            </a:r>
            <a:r>
              <a:rPr lang="en-IN" sz="2800" dirty="0" err="1" smtClean="0">
                <a:solidFill>
                  <a:srgbClr val="C00000"/>
                </a:solidFill>
              </a:rPr>
              <a:t>aina</a:t>
            </a:r>
            <a:endParaRPr lang="en-US" sz="2800" dirty="0">
              <a:solidFill>
                <a:srgbClr val="C00000"/>
              </a:solidFill>
            </a:endParaRPr>
          </a:p>
        </p:txBody>
      </p:sp>
      <p:pic>
        <p:nvPicPr>
          <p:cNvPr id="4" name="Content Placeholder 3" descr="Screenshot 2025-03-26 170530.png"/>
          <p:cNvPicPr>
            <a:picLocks noGrp="1" noChangeAspect="1"/>
          </p:cNvPicPr>
          <p:nvPr>
            <p:ph idx="1"/>
          </p:nvPr>
        </p:nvPicPr>
        <p:blipFill>
          <a:blip r:embed="rId2"/>
          <a:stretch>
            <a:fillRect/>
          </a:stretch>
        </p:blipFill>
        <p:spPr>
          <a:xfrm>
            <a:off x="571472" y="1643050"/>
            <a:ext cx="8143932" cy="457203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C00000"/>
                </a:solidFill>
              </a:rPr>
              <a:t>Technical Architecture / Workflows</a:t>
            </a:r>
            <a:endParaRPr lang="en-US" dirty="0">
              <a:solidFill>
                <a:srgbClr val="C00000"/>
              </a:solidFill>
            </a:endParaRPr>
          </a:p>
        </p:txBody>
      </p:sp>
      <p:pic>
        <p:nvPicPr>
          <p:cNvPr id="4" name="Content Placeholder 3" descr="WhatsApp Image 2025-03-26 at 4.36.28 PM.jpeg"/>
          <p:cNvPicPr>
            <a:picLocks noGrp="1" noChangeAspect="1"/>
          </p:cNvPicPr>
          <p:nvPr>
            <p:ph idx="1"/>
          </p:nvPr>
        </p:nvPicPr>
        <p:blipFill>
          <a:blip r:embed="rId2"/>
          <a:stretch>
            <a:fillRect/>
          </a:stretch>
        </p:blipFill>
        <p:spPr>
          <a:xfrm>
            <a:off x="0" y="1285860"/>
            <a:ext cx="3928266" cy="5072098"/>
          </a:xfrm>
        </p:spPr>
      </p:pic>
      <p:pic>
        <p:nvPicPr>
          <p:cNvPr id="5" name="Picture 4" descr="WhatsApp Image 2025-03-26 at 5.21.27 PM.jpeg"/>
          <p:cNvPicPr>
            <a:picLocks noChangeAspect="1"/>
          </p:cNvPicPr>
          <p:nvPr/>
        </p:nvPicPr>
        <p:blipFill>
          <a:blip r:embed="rId3"/>
          <a:stretch>
            <a:fillRect/>
          </a:stretch>
        </p:blipFill>
        <p:spPr>
          <a:xfrm>
            <a:off x="4071934" y="1428736"/>
            <a:ext cx="4929222" cy="47149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Appendix</a:t>
            </a:r>
            <a:endParaRPr lang="en-US" dirty="0">
              <a:solidFill>
                <a:srgbClr val="C00000"/>
              </a:solidFill>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Thank you</a:t>
            </a:r>
            <a:endParaRPr lang="en-US" dirty="0">
              <a:solidFill>
                <a:srgbClr val="C00000"/>
              </a:solidFill>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99</TotalTime>
  <Words>285</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AI MAVERICKS - EMAIL INTEL  "Turning issues into insights!”</vt:lpstr>
      <vt:lpstr>Team Introduction  -HARSHITHA MARUPAKA  -SPALLYA OMAR  -SRINIVAS DINGARI  -RANA ANVESH REDDY YERAMAREDDY -SHIVAKISHORE CHERUPALLY   </vt:lpstr>
      <vt:lpstr>Problem Statement / Current State</vt:lpstr>
      <vt:lpstr>Purpose/ Opportunity Statement</vt:lpstr>
      <vt:lpstr>Solution / Desired State</vt:lpstr>
      <vt:lpstr>Use Case: Let’s meet Maina</vt:lpstr>
      <vt:lpstr>Technical Architecture / Workflows</vt:lpstr>
      <vt:lpstr>Appendix</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fdfdfdfdfdfdfdfdfdfdfdfd</dc:title>
  <dc:creator>RANA</dc:creator>
  <cp:lastModifiedBy>RANA</cp:lastModifiedBy>
  <cp:revision>14</cp:revision>
  <dcterms:created xsi:type="dcterms:W3CDTF">2025-03-26T10:35:22Z</dcterms:created>
  <dcterms:modified xsi:type="dcterms:W3CDTF">2025-03-26T12:15:34Z</dcterms:modified>
</cp:coreProperties>
</file>