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5" r:id="rId7"/>
    <p:sldId id="267" r:id="rId8"/>
    <p:sldId id="268" r:id="rId9"/>
    <p:sldId id="270" r:id="rId10"/>
    <p:sldId id="269"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702EF4-9C7A-4E0C-ACF3-0DB8EDFFEFF1}">
          <p14:sldIdLst>
            <p14:sldId id="257"/>
            <p14:sldId id="259"/>
            <p14:sldId id="265"/>
            <p14:sldId id="267"/>
            <p14:sldId id="268"/>
            <p14:sldId id="270"/>
            <p14:sldId id="269"/>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4440B-E60E-4920-8193-C32D16D0B219}" v="16" dt="2025-03-25T10:34:28.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3/25/2025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3/25/2025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t>Email Classification &amp; Data Extraction</a:t>
            </a:r>
            <a:endParaRPr lang="en-US" sz="5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25000" lnSpcReduction="20000"/>
          </a:bodyPr>
          <a:lstStyle/>
          <a:p>
            <a:r>
              <a:rPr lang="en-US" sz="8600" dirty="0" err="1">
                <a:solidFill>
                  <a:schemeClr val="tx1">
                    <a:lumMod val="85000"/>
                    <a:lumOff val="15000"/>
                  </a:schemeClr>
                </a:solidFill>
              </a:rPr>
              <a:t>AI_Novice</a:t>
            </a:r>
            <a:r>
              <a:rPr lang="en-US" sz="8600" dirty="0">
                <a:solidFill>
                  <a:schemeClr val="tx1">
                    <a:lumMod val="85000"/>
                    <a:lumOff val="15000"/>
                  </a:schemeClr>
                </a:solidFill>
              </a:rPr>
              <a:t> </a:t>
            </a:r>
          </a:p>
          <a:p>
            <a:pPr algn="r"/>
            <a:r>
              <a:rPr lang="en-US" dirty="0">
                <a:solidFill>
                  <a:schemeClr val="tx1">
                    <a:lumMod val="85000"/>
                    <a:lumOff val="15000"/>
                  </a:schemeClr>
                </a:solidFill>
              </a:rPr>
              <a:t>		</a:t>
            </a:r>
            <a:r>
              <a:rPr lang="en-US" sz="9600" dirty="0">
                <a:solidFill>
                  <a:schemeClr val="tx1">
                    <a:lumMod val="85000"/>
                    <a:lumOff val="15000"/>
                  </a:schemeClr>
                </a:solidFill>
              </a:rPr>
              <a:t>Bharath</a:t>
            </a:r>
          </a:p>
          <a:p>
            <a:pPr algn="r"/>
            <a:r>
              <a:rPr lang="en-US" sz="9600" dirty="0">
                <a:solidFill>
                  <a:schemeClr val="tx1">
                    <a:lumMod val="85000"/>
                    <a:lumOff val="15000"/>
                  </a:schemeClr>
                </a:solidFill>
              </a:rPr>
              <a:t>		Soma</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FE64-50DF-8238-14AD-3CEDF27358B0}"/>
              </a:ext>
            </a:extLst>
          </p:cNvPr>
          <p:cNvSpPr>
            <a:spLocks noGrp="1"/>
          </p:cNvSpPr>
          <p:nvPr>
            <p:ph type="title"/>
          </p:nvPr>
        </p:nvSpPr>
        <p:spPr/>
        <p:txBody>
          <a:bodyPr/>
          <a:lstStyle/>
          <a:p>
            <a:r>
              <a:rPr lang="en-US" dirty="0"/>
              <a:t>Solution screen shots</a:t>
            </a:r>
          </a:p>
        </p:txBody>
      </p:sp>
      <p:sp>
        <p:nvSpPr>
          <p:cNvPr id="3" name="Content Placeholder 2">
            <a:extLst>
              <a:ext uri="{FF2B5EF4-FFF2-40B4-BE49-F238E27FC236}">
                <a16:creationId xmlns:a16="http://schemas.microsoft.com/office/drawing/2014/main" id="{49A4A5F3-AC81-12F0-E0AF-3D101803244D}"/>
              </a:ext>
            </a:extLst>
          </p:cNvPr>
          <p:cNvSpPr>
            <a:spLocks noGrp="1"/>
          </p:cNvSpPr>
          <p:nvPr>
            <p:ph idx="1"/>
          </p:nvPr>
        </p:nvSpPr>
        <p:spPr>
          <a:xfrm>
            <a:off x="480291" y="2108201"/>
            <a:ext cx="11508509" cy="4366490"/>
          </a:xfrm>
        </p:spPr>
        <p:txBody>
          <a:bodyPr/>
          <a:lstStyle/>
          <a:p>
            <a:r>
              <a:rPr lang="en-US" b="1" dirty="0"/>
              <a:t>Output report with timestamp:</a:t>
            </a:r>
          </a:p>
          <a:p>
            <a:endParaRPr lang="en-US" dirty="0"/>
          </a:p>
          <a:p>
            <a:endParaRPr lang="en-US" dirty="0"/>
          </a:p>
          <a:p>
            <a:endParaRPr lang="en-US" dirty="0"/>
          </a:p>
          <a:p>
            <a:r>
              <a:rPr lang="en-US" b="1" dirty="0"/>
              <a:t>Output report </a:t>
            </a:r>
            <a:r>
              <a:rPr lang="en-US" dirty="0"/>
              <a:t>detailing multiple emails and their respective category, subcategory, intent and confidence.</a:t>
            </a:r>
          </a:p>
        </p:txBody>
      </p:sp>
      <p:pic>
        <p:nvPicPr>
          <p:cNvPr id="7" name="Picture 6">
            <a:extLst>
              <a:ext uri="{FF2B5EF4-FFF2-40B4-BE49-F238E27FC236}">
                <a16:creationId xmlns:a16="http://schemas.microsoft.com/office/drawing/2014/main" id="{F0EC1576-FE31-78C5-16EE-99E3DDAE958D}"/>
              </a:ext>
            </a:extLst>
          </p:cNvPr>
          <p:cNvPicPr>
            <a:picLocks noChangeAspect="1"/>
          </p:cNvPicPr>
          <p:nvPr/>
        </p:nvPicPr>
        <p:blipFill>
          <a:blip r:embed="rId2"/>
          <a:stretch>
            <a:fillRect/>
          </a:stretch>
        </p:blipFill>
        <p:spPr>
          <a:xfrm>
            <a:off x="1097280" y="2521238"/>
            <a:ext cx="8077200" cy="1390650"/>
          </a:xfrm>
          <a:prstGeom prst="rect">
            <a:avLst/>
          </a:prstGeom>
        </p:spPr>
      </p:pic>
      <p:pic>
        <p:nvPicPr>
          <p:cNvPr id="9" name="Picture 8">
            <a:extLst>
              <a:ext uri="{FF2B5EF4-FFF2-40B4-BE49-F238E27FC236}">
                <a16:creationId xmlns:a16="http://schemas.microsoft.com/office/drawing/2014/main" id="{ED192388-4700-A0D0-5B2D-3B59362D042E}"/>
              </a:ext>
            </a:extLst>
          </p:cNvPr>
          <p:cNvPicPr>
            <a:picLocks noChangeAspect="1"/>
          </p:cNvPicPr>
          <p:nvPr/>
        </p:nvPicPr>
        <p:blipFill>
          <a:blip r:embed="rId3"/>
          <a:stretch>
            <a:fillRect/>
          </a:stretch>
        </p:blipFill>
        <p:spPr>
          <a:xfrm>
            <a:off x="1097280" y="4711269"/>
            <a:ext cx="10744200" cy="1019175"/>
          </a:xfrm>
          <a:prstGeom prst="rect">
            <a:avLst/>
          </a:prstGeom>
        </p:spPr>
      </p:pic>
    </p:spTree>
    <p:extLst>
      <p:ext uri="{BB962C8B-B14F-4D97-AF65-F5344CB8AC3E}">
        <p14:creationId xmlns:p14="http://schemas.microsoft.com/office/powerpoint/2010/main" val="67937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962F-FF9C-D452-DC65-FCA99635ED3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7F63939-AB6E-7DE0-02A8-E296DC62D785}"/>
              </a:ext>
            </a:extLst>
          </p:cNvPr>
          <p:cNvSpPr>
            <a:spLocks noGrp="1"/>
          </p:cNvSpPr>
          <p:nvPr>
            <p:ph idx="1"/>
          </p:nvPr>
        </p:nvSpPr>
        <p:spPr/>
        <p:txBody>
          <a:bodyPr>
            <a:normAutofit/>
          </a:bodyPr>
          <a:lstStyle/>
          <a:p>
            <a:r>
              <a:rPr lang="en-IN" dirty="0"/>
              <a:t>Commercial Bank Lending service teams receive a significant volume of servicing requests through emails. These emails contain diverse requests, often with attachments and will be ingested to the loan servicing platform and create service requests which will go through the workflow processing. Incoming service requests via email require a manual triage where a “Gatekeeper” who:</a:t>
            </a:r>
          </a:p>
          <a:p>
            <a:pPr lvl="1">
              <a:buFont typeface="Arial" panose="020B0604020202020204" pitchFamily="34" charset="0"/>
              <a:buChar char="•"/>
            </a:pPr>
            <a:r>
              <a:rPr lang="en-IN" dirty="0"/>
              <a:t>Reads and interprets the emails content and attachments</a:t>
            </a:r>
          </a:p>
          <a:p>
            <a:pPr lvl="1">
              <a:buFont typeface="Arial" panose="020B0604020202020204" pitchFamily="34" charset="0"/>
              <a:buChar char="•"/>
            </a:pPr>
            <a:r>
              <a:rPr lang="en-IN" dirty="0"/>
              <a:t>Identify the intent of the email and classify the Request Type and Sub Request Type</a:t>
            </a:r>
          </a:p>
          <a:p>
            <a:pPr lvl="1">
              <a:buFont typeface="Arial" panose="020B0604020202020204" pitchFamily="34" charset="0"/>
              <a:buChar char="•"/>
            </a:pPr>
            <a:r>
              <a:rPr lang="en-IN" dirty="0"/>
              <a:t>Extract key attributes for populating in service requests</a:t>
            </a:r>
          </a:p>
          <a:p>
            <a:pPr lvl="1">
              <a:buFont typeface="Arial" panose="020B0604020202020204" pitchFamily="34" charset="0"/>
              <a:buChar char="•"/>
            </a:pPr>
            <a:r>
              <a:rPr lang="en-IN" dirty="0"/>
              <a:t>Assigns the request to the appropriate team or individual based on roles and skills</a:t>
            </a:r>
          </a:p>
        </p:txBody>
      </p:sp>
    </p:spTree>
    <p:extLst>
      <p:ext uri="{BB962C8B-B14F-4D97-AF65-F5344CB8AC3E}">
        <p14:creationId xmlns:p14="http://schemas.microsoft.com/office/powerpoint/2010/main" val="55309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3E67-0354-01F1-300C-A921293EAEA3}"/>
              </a:ext>
            </a:extLst>
          </p:cNvPr>
          <p:cNvSpPr>
            <a:spLocks noGrp="1"/>
          </p:cNvSpPr>
          <p:nvPr>
            <p:ph type="title"/>
          </p:nvPr>
        </p:nvSpPr>
        <p:spPr/>
        <p:txBody>
          <a:bodyPr/>
          <a:lstStyle/>
          <a:p>
            <a:r>
              <a:rPr lang="en-IN" dirty="0"/>
              <a:t>High level Design - POC</a:t>
            </a:r>
          </a:p>
        </p:txBody>
      </p:sp>
      <p:pic>
        <p:nvPicPr>
          <p:cNvPr id="4" name="Graphic 3" descr="Users with solid fill">
            <a:extLst>
              <a:ext uri="{FF2B5EF4-FFF2-40B4-BE49-F238E27FC236}">
                <a16:creationId xmlns:a16="http://schemas.microsoft.com/office/drawing/2014/main" id="{A090395E-77CE-0810-BDB5-7CFBC336BA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08" y="3220278"/>
            <a:ext cx="667472" cy="757847"/>
          </a:xfrm>
          <a:prstGeom prst="rect">
            <a:avLst/>
          </a:prstGeom>
        </p:spPr>
      </p:pic>
      <p:sp>
        <p:nvSpPr>
          <p:cNvPr id="6" name="TextBox 5">
            <a:extLst>
              <a:ext uri="{FF2B5EF4-FFF2-40B4-BE49-F238E27FC236}">
                <a16:creationId xmlns:a16="http://schemas.microsoft.com/office/drawing/2014/main" id="{ACDB19F8-4A49-E4BB-1F64-6DBE8A7C0CFA}"/>
              </a:ext>
            </a:extLst>
          </p:cNvPr>
          <p:cNvSpPr txBox="1"/>
          <p:nvPr/>
        </p:nvSpPr>
        <p:spPr>
          <a:xfrm>
            <a:off x="292293" y="4477483"/>
            <a:ext cx="2366891" cy="1261884"/>
          </a:xfrm>
          <a:prstGeom prst="rect">
            <a:avLst/>
          </a:prstGeom>
          <a:noFill/>
        </p:spPr>
        <p:txBody>
          <a:bodyPr wrap="square" rtlCol="0">
            <a:spAutoFit/>
          </a:bodyPr>
          <a:lstStyle/>
          <a:p>
            <a:r>
              <a:rPr kumimoji="0" lang="en-US" sz="1600" b="0"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Step 1 : </a:t>
            </a:r>
            <a:r>
              <a:rPr kumimoji="0" lang="en-US" sz="1600" b="1"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Trigger email </a:t>
            </a:r>
            <a:r>
              <a:rPr kumimoji="0" lang="en-US" sz="1600" b="0"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Classification solution</a:t>
            </a:r>
            <a:endParaRPr kumimoji="0" lang="en-US" sz="1600" b="1"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endParaRPr>
          </a:p>
          <a:p>
            <a:r>
              <a:rPr lang="en-US"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User triggers after having the .</a:t>
            </a:r>
            <a:r>
              <a:rPr lang="en-US" sz="1200" spc="40" dirty="0" err="1">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eml</a:t>
            </a:r>
            <a:r>
              <a:rPr lang="en-US"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 file placed in the source</a:t>
            </a:r>
            <a:r>
              <a:rPr lang="en-IN" sz="800" b="0" i="1" dirty="0">
                <a:solidFill>
                  <a:srgbClr val="DCDCDC"/>
                </a:solidFill>
                <a:effectLst/>
                <a:latin typeface="IBMPlexMono,  Courier New"/>
              </a:rPr>
              <a:t>{</a:t>
            </a:r>
            <a:r>
              <a:rPr lang="en-IN"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location</a:t>
            </a:r>
          </a:p>
          <a:p>
            <a:endParaRPr lang="en-IN" sz="800" i="1" dirty="0"/>
          </a:p>
        </p:txBody>
      </p:sp>
      <p:cxnSp>
        <p:nvCxnSpPr>
          <p:cNvPr id="1044" name="Straight Arrow Connector 1043">
            <a:extLst>
              <a:ext uri="{FF2B5EF4-FFF2-40B4-BE49-F238E27FC236}">
                <a16:creationId xmlns:a16="http://schemas.microsoft.com/office/drawing/2014/main" id="{8FF6B6D8-777A-30B5-C0D8-8B1DCCDF05CE}"/>
              </a:ext>
            </a:extLst>
          </p:cNvPr>
          <p:cNvCxnSpPr>
            <a:cxnSpLocks/>
            <a:stCxn id="4" idx="3"/>
            <a:endCxn id="13" idx="1"/>
          </p:cNvCxnSpPr>
          <p:nvPr/>
        </p:nvCxnSpPr>
        <p:spPr>
          <a:xfrm flipV="1">
            <a:off x="1347480" y="3597924"/>
            <a:ext cx="867885" cy="1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470A271-5F76-9193-360B-B38165005B5C}"/>
              </a:ext>
            </a:extLst>
          </p:cNvPr>
          <p:cNvSpPr txBox="1"/>
          <p:nvPr/>
        </p:nvSpPr>
        <p:spPr>
          <a:xfrm>
            <a:off x="2742291" y="4392521"/>
            <a:ext cx="1865441" cy="1508105"/>
          </a:xfrm>
          <a:prstGeom prst="rect">
            <a:avLst/>
          </a:prstGeom>
          <a:noFill/>
        </p:spPr>
        <p:txBody>
          <a:bodyPr wrap="square" rtlCol="0">
            <a:spAutoFit/>
          </a:bodyPr>
          <a:lstStyle/>
          <a:p>
            <a:r>
              <a:rPr kumimoji="0" lang="en-US" sz="1600" b="0"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Step 2 : </a:t>
            </a:r>
            <a:r>
              <a:rPr kumimoji="0" lang="en-US" sz="1600" b="1"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Data Extraction</a:t>
            </a:r>
          </a:p>
          <a:p>
            <a:r>
              <a:rPr lang="en-US"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Internal code is invoked to extract email indent and its attachments and its content</a:t>
            </a:r>
            <a:endParaRPr lang="en-IN"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DF95C837-ABAD-8C40-6961-CAE56AE25975}"/>
              </a:ext>
            </a:extLst>
          </p:cNvPr>
          <p:cNvSpPr txBox="1"/>
          <p:nvPr/>
        </p:nvSpPr>
        <p:spPr>
          <a:xfrm>
            <a:off x="6589642" y="4388606"/>
            <a:ext cx="2395435" cy="1323439"/>
          </a:xfrm>
          <a:prstGeom prst="rect">
            <a:avLst/>
          </a:prstGeom>
          <a:noFill/>
        </p:spPr>
        <p:txBody>
          <a:bodyPr wrap="square" rtlCol="0">
            <a:spAutoFit/>
          </a:bodyPr>
          <a:lstStyle/>
          <a:p>
            <a:r>
              <a:rPr kumimoji="0" lang="en-US" sz="1600" b="0"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Step 4 : Gemini AI services</a:t>
            </a:r>
          </a:p>
          <a:p>
            <a:r>
              <a:rPr lang="en-US"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Internally the AI classification service is utilized to classify the email into request and sub request</a:t>
            </a:r>
            <a:endParaRPr lang="en-IN"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F79489C9-26BF-1807-4714-6CE951C826C7}"/>
              </a:ext>
            </a:extLst>
          </p:cNvPr>
          <p:cNvSpPr txBox="1"/>
          <p:nvPr/>
        </p:nvSpPr>
        <p:spPr>
          <a:xfrm>
            <a:off x="8957452" y="4391570"/>
            <a:ext cx="2942255" cy="1200329"/>
          </a:xfrm>
          <a:prstGeom prst="rect">
            <a:avLst/>
          </a:prstGeom>
          <a:noFill/>
        </p:spPr>
        <p:txBody>
          <a:bodyPr wrap="square" rtlCol="0">
            <a:spAutoFit/>
          </a:bodyPr>
          <a:lstStyle/>
          <a:p>
            <a:r>
              <a:rPr kumimoji="0" lang="en-US" sz="1600" b="0"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Step 5 : API Response </a:t>
            </a:r>
            <a:endParaRPr kumimoji="0" lang="en-US" sz="1600" b="1" i="0" u="none" strike="noStrike" kern="1200" cap="none" spc="4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ea typeface="+mn-ea"/>
              <a:cs typeface="Segoe UI Semibold" panose="020B0702040204020203" pitchFamily="34" charset="0"/>
            </a:endParaRPr>
          </a:p>
          <a:p>
            <a:r>
              <a:rPr lang="en-US" sz="1200" spc="40" dirty="0">
                <a:gradFill>
                  <a:gsLst>
                    <a:gs pos="1250">
                      <a:srgbClr val="1A1A1A"/>
                    </a:gs>
                    <a:gs pos="100000">
                      <a:srgbClr val="1A1A1A"/>
                    </a:gs>
                  </a:gsLst>
                  <a:lin ang="5400000" scaled="0"/>
                </a:gradFill>
                <a:latin typeface="Segoe UI Semibold" panose="020B0702040204020203" pitchFamily="34" charset="0"/>
                <a:cs typeface="Segoe UI Semibold" panose="020B0702040204020203" pitchFamily="34" charset="0"/>
              </a:rPr>
              <a:t>User  receives API response in the below format</a:t>
            </a:r>
          </a:p>
          <a:p>
            <a:r>
              <a:rPr lang="en-IN" sz="1200" dirty="0">
                <a:solidFill>
                  <a:srgbClr val="FF0000"/>
                </a:solidFill>
                <a:effectLst/>
                <a:latin typeface="Segoe UI" panose="020B0502040204020203" pitchFamily="34" charset="0"/>
              </a:rPr>
              <a:t>[{'category': 'invoice', 'confidence': 0.95, 'subcategory': 'bill'}]</a:t>
            </a:r>
            <a:endParaRPr lang="en-IN" sz="1200" spc="40" dirty="0">
              <a:solidFill>
                <a:srgbClr val="FF0000"/>
              </a:solidFill>
              <a:latin typeface="Segoe UI Semibold" panose="020B0702040204020203" pitchFamily="34" charset="0"/>
              <a:cs typeface="Segoe UI Semibold" panose="020B0702040204020203" pitchFamily="34" charset="0"/>
            </a:endParaRPr>
          </a:p>
          <a:p>
            <a:endParaRPr lang="en-IN" sz="800" i="1" dirty="0"/>
          </a:p>
        </p:txBody>
      </p:sp>
      <p:sp>
        <p:nvSpPr>
          <p:cNvPr id="13" name="Rectangle: Rounded Corners 12">
            <a:extLst>
              <a:ext uri="{FF2B5EF4-FFF2-40B4-BE49-F238E27FC236}">
                <a16:creationId xmlns:a16="http://schemas.microsoft.com/office/drawing/2014/main" id="{BD332CF4-0831-8D68-98A8-E51B9795015F}"/>
              </a:ext>
            </a:extLst>
          </p:cNvPr>
          <p:cNvSpPr/>
          <p:nvPr/>
        </p:nvSpPr>
        <p:spPr>
          <a:xfrm>
            <a:off x="2215365" y="3317044"/>
            <a:ext cx="1658409" cy="561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Email content Extraction</a:t>
            </a:r>
          </a:p>
        </p:txBody>
      </p:sp>
      <p:sp>
        <p:nvSpPr>
          <p:cNvPr id="14" name="Rectangle: Rounded Corners 13">
            <a:extLst>
              <a:ext uri="{FF2B5EF4-FFF2-40B4-BE49-F238E27FC236}">
                <a16:creationId xmlns:a16="http://schemas.microsoft.com/office/drawing/2014/main" id="{A4AEEAC0-4400-C220-A6D1-5F749F34BA18}"/>
              </a:ext>
            </a:extLst>
          </p:cNvPr>
          <p:cNvSpPr/>
          <p:nvPr/>
        </p:nvSpPr>
        <p:spPr>
          <a:xfrm>
            <a:off x="7134201" y="3317045"/>
            <a:ext cx="1457744" cy="55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Classify Email</a:t>
            </a:r>
          </a:p>
        </p:txBody>
      </p:sp>
      <p:sp>
        <p:nvSpPr>
          <p:cNvPr id="16" name="Rectangle: Rounded Corners 15">
            <a:extLst>
              <a:ext uri="{FF2B5EF4-FFF2-40B4-BE49-F238E27FC236}">
                <a16:creationId xmlns:a16="http://schemas.microsoft.com/office/drawing/2014/main" id="{F5920DF1-9725-7DE6-DD34-B0C54CC65452}"/>
              </a:ext>
            </a:extLst>
          </p:cNvPr>
          <p:cNvSpPr/>
          <p:nvPr/>
        </p:nvSpPr>
        <p:spPr>
          <a:xfrm>
            <a:off x="9459830" y="3320008"/>
            <a:ext cx="1457744" cy="55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Print the output</a:t>
            </a:r>
          </a:p>
        </p:txBody>
      </p:sp>
      <p:cxnSp>
        <p:nvCxnSpPr>
          <p:cNvPr id="19" name="Straight Arrow Connector 18">
            <a:extLst>
              <a:ext uri="{FF2B5EF4-FFF2-40B4-BE49-F238E27FC236}">
                <a16:creationId xmlns:a16="http://schemas.microsoft.com/office/drawing/2014/main" id="{470774C6-FC31-57B9-470B-90D39CF2EB5D}"/>
              </a:ext>
            </a:extLst>
          </p:cNvPr>
          <p:cNvCxnSpPr>
            <a:cxnSpLocks/>
            <a:stCxn id="37" idx="3"/>
            <a:endCxn id="14" idx="1"/>
          </p:cNvCxnSpPr>
          <p:nvPr/>
        </p:nvCxnSpPr>
        <p:spPr>
          <a:xfrm>
            <a:off x="6148796" y="3594803"/>
            <a:ext cx="98540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3195D-22A7-6CE4-CB20-2C68AF5F47F5}"/>
              </a:ext>
            </a:extLst>
          </p:cNvPr>
          <p:cNvCxnSpPr>
            <a:cxnSpLocks/>
            <a:stCxn id="14" idx="3"/>
            <a:endCxn id="16" idx="1"/>
          </p:cNvCxnSpPr>
          <p:nvPr/>
        </p:nvCxnSpPr>
        <p:spPr>
          <a:xfrm>
            <a:off x="8591945" y="3594804"/>
            <a:ext cx="867885" cy="2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78963F9F-6968-ACC7-321D-FAA65D77DC89}"/>
              </a:ext>
            </a:extLst>
          </p:cNvPr>
          <p:cNvSpPr/>
          <p:nvPr/>
        </p:nvSpPr>
        <p:spPr>
          <a:xfrm>
            <a:off x="4691052" y="3317044"/>
            <a:ext cx="1457744" cy="55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Identify Intent</a:t>
            </a:r>
          </a:p>
        </p:txBody>
      </p:sp>
      <p:cxnSp>
        <p:nvCxnSpPr>
          <p:cNvPr id="45" name="Straight Arrow Connector 44">
            <a:extLst>
              <a:ext uri="{FF2B5EF4-FFF2-40B4-BE49-F238E27FC236}">
                <a16:creationId xmlns:a16="http://schemas.microsoft.com/office/drawing/2014/main" id="{D1DEF978-F3FE-E31C-CE5E-0DCF72A2F3D6}"/>
              </a:ext>
            </a:extLst>
          </p:cNvPr>
          <p:cNvCxnSpPr>
            <a:cxnSpLocks/>
            <a:endCxn id="37" idx="1"/>
          </p:cNvCxnSpPr>
          <p:nvPr/>
        </p:nvCxnSpPr>
        <p:spPr>
          <a:xfrm>
            <a:off x="3873774" y="3594801"/>
            <a:ext cx="817278"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C5D1ED6-3533-B82E-6CD1-F78C406CDE02}"/>
              </a:ext>
            </a:extLst>
          </p:cNvPr>
          <p:cNvSpPr txBox="1"/>
          <p:nvPr/>
        </p:nvSpPr>
        <p:spPr>
          <a:xfrm>
            <a:off x="4702205" y="4388606"/>
            <a:ext cx="1550722" cy="1200329"/>
          </a:xfrm>
          <a:prstGeom prst="rect">
            <a:avLst/>
          </a:prstGeom>
          <a:noFill/>
        </p:spPr>
        <p:txBody>
          <a:bodyPr wrap="square" rtlCol="0">
            <a:spAutoFit/>
          </a:bodyPr>
          <a:lstStyle/>
          <a:p>
            <a:r>
              <a:rPr lang="en-IN" dirty="0"/>
              <a:t>Step 3: Intent identification</a:t>
            </a:r>
          </a:p>
          <a:p>
            <a:r>
              <a:rPr lang="en-IN" sz="1200" dirty="0">
                <a:latin typeface="Segoe UI Semibold" panose="020B0702040204020203" pitchFamily="34" charset="0"/>
                <a:cs typeface="Segoe UI Semibold" panose="020B0702040204020203" pitchFamily="34" charset="0"/>
              </a:rPr>
              <a:t>Identify the indent from the email content</a:t>
            </a:r>
          </a:p>
        </p:txBody>
      </p:sp>
    </p:spTree>
    <p:extLst>
      <p:ext uri="{BB962C8B-B14F-4D97-AF65-F5344CB8AC3E}">
        <p14:creationId xmlns:p14="http://schemas.microsoft.com/office/powerpoint/2010/main" val="154202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Description</a:t>
            </a:r>
          </a:p>
        </p:txBody>
      </p:sp>
      <p:sp>
        <p:nvSpPr>
          <p:cNvPr id="3" name="Content Placeholder 2"/>
          <p:cNvSpPr>
            <a:spLocks noGrp="1"/>
          </p:cNvSpPr>
          <p:nvPr>
            <p:ph idx="1"/>
          </p:nvPr>
        </p:nvSpPr>
        <p:spPr>
          <a:xfrm>
            <a:off x="320902" y="1952935"/>
            <a:ext cx="11445527" cy="3760891"/>
          </a:xfrm>
        </p:spPr>
        <p:txBody>
          <a:bodyPr>
            <a:normAutofit fontScale="92500" lnSpcReduction="10000"/>
          </a:bodyPr>
          <a:lstStyle/>
          <a:p>
            <a:r>
              <a:rPr lang="en-US" sz="2400" dirty="0">
                <a:effectLst/>
                <a:latin typeface="Segoe UI" panose="020B0502040204020203" pitchFamily="34" charset="0"/>
              </a:rPr>
              <a:t>Our solution is built using Google </a:t>
            </a:r>
            <a:r>
              <a:rPr lang="en-US" sz="2400" dirty="0">
                <a:latin typeface="Segoe UI" panose="020B0502040204020203" pitchFamily="34" charset="0"/>
              </a:rPr>
              <a:t>Gemini LLM model, and also </a:t>
            </a:r>
            <a:r>
              <a:rPr lang="en-US" sz="2400" dirty="0" err="1">
                <a:effectLst/>
                <a:latin typeface="Segoe UI" panose="020B0502040204020203" pitchFamily="34" charset="0"/>
              </a:rPr>
              <a:t>PaddleOCR</a:t>
            </a:r>
            <a:r>
              <a:rPr lang="en-US" sz="2400" dirty="0">
                <a:effectLst/>
                <a:latin typeface="Segoe UI" panose="020B0502040204020203" pitchFamily="34" charset="0"/>
              </a:rPr>
              <a:t> is used to extract the text from mail attachments i.e., PDF documents. We </a:t>
            </a:r>
            <a:r>
              <a:rPr lang="en-US" sz="2400" dirty="0">
                <a:latin typeface="Segoe UI" panose="020B0502040204020203" pitchFamily="34" charset="0"/>
              </a:rPr>
              <a:t>have </a:t>
            </a:r>
            <a:r>
              <a:rPr lang="en-US" sz="2400" dirty="0">
                <a:effectLst/>
                <a:latin typeface="Segoe UI" panose="020B0502040204020203" pitchFamily="34" charset="0"/>
              </a:rPr>
              <a:t>used in-built mechanism to identify the main intent of the mail and classify them to spam or genuine use case. </a:t>
            </a:r>
            <a:r>
              <a:rPr lang="en-US" sz="2400" dirty="0">
                <a:latin typeface="Segoe UI" panose="020B0502040204020203" pitchFamily="34" charset="0"/>
              </a:rPr>
              <a:t>Solution is tested with multiple type of mail documents to deliver </a:t>
            </a:r>
            <a:r>
              <a:rPr lang="en-US" sz="2400" dirty="0">
                <a:effectLst/>
                <a:latin typeface="Segoe UI" panose="020B0502040204020203" pitchFamily="34" charset="0"/>
              </a:rPr>
              <a:t>high accuracy, and it is designed for highly scalability and robustness.</a:t>
            </a:r>
            <a:endParaRPr lang="en-US" sz="2400" b="1" dirty="0"/>
          </a:p>
          <a:p>
            <a:endParaRPr lang="en-US" sz="1200" b="1" dirty="0">
              <a:solidFill>
                <a:srgbClr val="FF0000"/>
              </a:solidFill>
              <a:latin typeface="Segoe UI Semibold" panose="020B0702040204020203" pitchFamily="34" charset="0"/>
              <a:cs typeface="Segoe UI Semibold" panose="020B0702040204020203" pitchFamily="34" charset="0"/>
            </a:endParaRPr>
          </a:p>
          <a:p>
            <a:r>
              <a:rPr lang="en-US" sz="1400" b="1" dirty="0">
                <a:solidFill>
                  <a:srgbClr val="FF0000"/>
                </a:solidFill>
                <a:latin typeface="Segoe UI Semibold" panose="020B0702040204020203" pitchFamily="34" charset="0"/>
                <a:cs typeface="Segoe UI Semibold" panose="020B0702040204020203" pitchFamily="34" charset="0"/>
              </a:rPr>
              <a:t>** </a:t>
            </a:r>
            <a:r>
              <a:rPr lang="en-US" sz="1400" b="1" dirty="0">
                <a:latin typeface="Segoe UI Semibold" panose="020B0702040204020203" pitchFamily="34" charset="0"/>
                <a:cs typeface="Segoe UI Semibold" panose="020B0702040204020203" pitchFamily="34" charset="0"/>
              </a:rPr>
              <a:t>Performance is based on the training data provided in the hackathon. </a:t>
            </a:r>
          </a:p>
          <a:p>
            <a:r>
              <a:rPr lang="en-US" sz="1400" b="1" dirty="0">
                <a:solidFill>
                  <a:srgbClr val="FF0000"/>
                </a:solidFill>
                <a:latin typeface="Segoe UI Semibold" panose="020B0702040204020203" pitchFamily="34" charset="0"/>
                <a:cs typeface="Segoe UI Semibold" panose="020B0702040204020203" pitchFamily="34" charset="0"/>
              </a:rPr>
              <a:t>**</a:t>
            </a:r>
            <a:r>
              <a:rPr lang="en-US" sz="1400" b="1" dirty="0">
                <a:latin typeface="Segoe UI Semibold" panose="020B0702040204020203" pitchFamily="34" charset="0"/>
                <a:cs typeface="Segoe UI Semibold" panose="020B0702040204020203" pitchFamily="34" charset="0"/>
              </a:rPr>
              <a:t> Solution is tested only with 10+ requests and sub requests, due to the limited time of the event.</a:t>
            </a:r>
          </a:p>
          <a:p>
            <a:pPr marL="0" indent="0">
              <a:buNone/>
            </a:pPr>
            <a:br>
              <a:rPr lang="en-US" dirty="0">
                <a:effectLst/>
                <a:latin typeface="Segoe UI" panose="020B0502040204020203" pitchFamily="34" charset="0"/>
              </a:rPr>
            </a:b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47400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2E9DA-D660-C0E0-8159-87BF77F76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146EF-0EF7-37B4-B883-099CA83CBFB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102B16B-391A-BC08-2B29-E8E9E86F0614}"/>
              </a:ext>
            </a:extLst>
          </p:cNvPr>
          <p:cNvSpPr>
            <a:spLocks noGrp="1"/>
          </p:cNvSpPr>
          <p:nvPr>
            <p:ph idx="1"/>
          </p:nvPr>
        </p:nvSpPr>
        <p:spPr>
          <a:xfrm>
            <a:off x="320902" y="1952935"/>
            <a:ext cx="11445527" cy="3760891"/>
          </a:xfrm>
        </p:spPr>
        <p:txBody>
          <a:bodyPr>
            <a:normAutofit/>
          </a:bodyPr>
          <a:lstStyle/>
          <a:p>
            <a:pPr marL="749808" lvl="1" indent="-457200">
              <a:buFont typeface="+mj-lt"/>
              <a:buAutoNum type="arabicParenR"/>
            </a:pPr>
            <a:r>
              <a:rPr lang="en-US" sz="2400" dirty="0">
                <a:latin typeface="Segoe UI" panose="020B0502040204020203" pitchFamily="34" charset="0"/>
              </a:rPr>
              <a:t>High Accuracy is achieved using Google LLM</a:t>
            </a:r>
          </a:p>
          <a:p>
            <a:pPr marL="749808" lvl="1" indent="-457200">
              <a:buFont typeface="+mj-lt"/>
              <a:buAutoNum type="arabicParenR"/>
            </a:pPr>
            <a:r>
              <a:rPr lang="en-US" sz="2400" dirty="0">
                <a:latin typeface="Segoe UI" panose="020B0502040204020203" pitchFamily="34" charset="0"/>
              </a:rPr>
              <a:t>Processing speed is much faster comparing to the other models(Hugging face) that we have tried</a:t>
            </a:r>
          </a:p>
          <a:p>
            <a:pPr marL="749808" lvl="1" indent="-457200">
              <a:buFont typeface="+mj-lt"/>
              <a:buAutoNum type="arabicParenR"/>
            </a:pPr>
            <a:r>
              <a:rPr lang="en-US" sz="2400" dirty="0">
                <a:latin typeface="Segoe UI" panose="020B0502040204020203" pitchFamily="34" charset="0"/>
              </a:rPr>
              <a:t>Easy to train large datasets</a:t>
            </a:r>
          </a:p>
          <a:p>
            <a:pPr marL="749808" lvl="1" indent="-457200">
              <a:buFont typeface="+mj-lt"/>
              <a:buAutoNum type="arabicParenR"/>
            </a:pPr>
            <a:r>
              <a:rPr lang="en-US" sz="2400" dirty="0">
                <a:latin typeface="Segoe UI" panose="020B0502040204020203" pitchFamily="34" charset="0"/>
              </a:rPr>
              <a:t>Prompt engineering is used to train &amp; classify</a:t>
            </a:r>
          </a:p>
          <a:p>
            <a:pPr marL="749808" lvl="1" indent="-457200">
              <a:buFont typeface="+mj-lt"/>
              <a:buAutoNum type="arabicParenR"/>
            </a:pPr>
            <a:r>
              <a:rPr lang="en-US" sz="2400" dirty="0">
                <a:latin typeface="Segoe UI" panose="020B0502040204020203" pitchFamily="34" charset="0"/>
              </a:rPr>
              <a:t>High Productivity can be achieved due to the use of prompt engineering in LLM model</a:t>
            </a:r>
          </a:p>
          <a:p>
            <a:pPr marL="749808" lvl="1" indent="-457200">
              <a:buFont typeface="+mj-lt"/>
              <a:buAutoNum type="arabicParenR"/>
            </a:pPr>
            <a:r>
              <a:rPr lang="en-US" sz="2400" dirty="0">
                <a:latin typeface="Segoe UI" panose="020B0502040204020203" pitchFamily="34" charset="0"/>
              </a:rPr>
              <a:t>Paddle OCR used is an open source with good accuracy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54410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5EFC6-6C87-E502-E74A-98B30D13C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BF42D-48B2-B81B-2676-37A04119E2B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3A306C-5893-972F-899B-DA968DBDB4BA}"/>
              </a:ext>
            </a:extLst>
          </p:cNvPr>
          <p:cNvSpPr>
            <a:spLocks noGrp="1"/>
          </p:cNvSpPr>
          <p:nvPr>
            <p:ph idx="1"/>
          </p:nvPr>
        </p:nvSpPr>
        <p:spPr>
          <a:xfrm>
            <a:off x="320902" y="1952935"/>
            <a:ext cx="11445527" cy="3760891"/>
          </a:xfrm>
        </p:spPr>
        <p:txBody>
          <a:bodyPr>
            <a:normAutofit/>
          </a:bodyPr>
          <a:lstStyle/>
          <a:p>
            <a:pPr marL="749808" lvl="1" indent="-457200">
              <a:buFont typeface="+mj-lt"/>
              <a:buAutoNum type="arabicParenR"/>
            </a:pPr>
            <a:r>
              <a:rPr lang="en-US" sz="2400" dirty="0">
                <a:latin typeface="Segoe UI" panose="020B0502040204020203" pitchFamily="34" charset="0"/>
              </a:rPr>
              <a:t>Gemini LLM Model is a paid model based on the consumption</a:t>
            </a:r>
          </a:p>
          <a:p>
            <a:pPr marL="749808" lvl="1" indent="-457200">
              <a:buFont typeface="+mj-lt"/>
              <a:buAutoNum type="arabicParenR"/>
            </a:pPr>
            <a:r>
              <a:rPr lang="en-US" sz="2400" dirty="0">
                <a:effectLst/>
                <a:latin typeface="Segoe UI" panose="020B0502040204020203" pitchFamily="34" charset="0"/>
              </a:rPr>
              <a:t>Processing time of the </a:t>
            </a:r>
            <a:r>
              <a:rPr lang="en-US" sz="2400" dirty="0" err="1">
                <a:effectLst/>
                <a:latin typeface="Segoe UI" panose="020B0502040204020203" pitchFamily="34" charset="0"/>
              </a:rPr>
              <a:t>PaddleOCR</a:t>
            </a:r>
            <a:r>
              <a:rPr lang="en-US" sz="2400" dirty="0">
                <a:effectLst/>
                <a:latin typeface="Segoe UI" panose="020B0502040204020203" pitchFamily="34" charset="0"/>
              </a:rPr>
              <a:t> is slightly more than the paid OCR solutions available on th</a:t>
            </a:r>
            <a:r>
              <a:rPr lang="en-US" sz="2400" dirty="0">
                <a:latin typeface="Segoe UI" panose="020B0502040204020203" pitchFamily="34" charset="0"/>
              </a:rPr>
              <a:t>e market</a:t>
            </a:r>
            <a:br>
              <a:rPr lang="en-US" dirty="0">
                <a:effectLst/>
                <a:latin typeface="Segoe UI" panose="020B0502040204020203" pitchFamily="34" charset="0"/>
              </a:rPr>
            </a:b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194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47255-498C-764E-427F-45DA0196C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A7062-D986-26B6-9CF4-FAE308669BC2}"/>
              </a:ext>
            </a:extLst>
          </p:cNvPr>
          <p:cNvSpPr>
            <a:spLocks noGrp="1"/>
          </p:cNvSpPr>
          <p:nvPr>
            <p:ph type="title"/>
          </p:nvPr>
        </p:nvSpPr>
        <p:spPr/>
        <p:txBody>
          <a:bodyPr/>
          <a:lstStyle/>
          <a:p>
            <a:r>
              <a:rPr lang="en-US" dirty="0"/>
              <a:t>Enhancements</a:t>
            </a:r>
          </a:p>
        </p:txBody>
      </p:sp>
      <p:sp>
        <p:nvSpPr>
          <p:cNvPr id="3" name="Content Placeholder 2">
            <a:extLst>
              <a:ext uri="{FF2B5EF4-FFF2-40B4-BE49-F238E27FC236}">
                <a16:creationId xmlns:a16="http://schemas.microsoft.com/office/drawing/2014/main" id="{0927729B-EE94-6856-FA26-A3F77ACFB9D4}"/>
              </a:ext>
            </a:extLst>
          </p:cNvPr>
          <p:cNvSpPr>
            <a:spLocks noGrp="1"/>
          </p:cNvSpPr>
          <p:nvPr>
            <p:ph idx="1"/>
          </p:nvPr>
        </p:nvSpPr>
        <p:spPr>
          <a:xfrm>
            <a:off x="320902" y="1952935"/>
            <a:ext cx="11445527" cy="3760891"/>
          </a:xfrm>
        </p:spPr>
        <p:txBody>
          <a:bodyPr>
            <a:normAutofit/>
          </a:bodyPr>
          <a:lstStyle/>
          <a:p>
            <a:pPr lvl="1">
              <a:lnSpc>
                <a:spcPct val="150000"/>
              </a:lnSpc>
              <a:buFont typeface="Wingdings" panose="05000000000000000000" pitchFamily="2" charset="2"/>
              <a:buChar char="Ø"/>
            </a:pPr>
            <a:r>
              <a:rPr lang="en-US" sz="2400" dirty="0">
                <a:effectLst/>
                <a:latin typeface="Segoe UI" panose="020B0502040204020203" pitchFamily="34" charset="0"/>
              </a:rPr>
              <a:t>This solution can be enhanced to connect to mailbox to read/trigger the solution</a:t>
            </a:r>
          </a:p>
          <a:p>
            <a:pPr lvl="1">
              <a:lnSpc>
                <a:spcPct val="150000"/>
              </a:lnSpc>
              <a:buFont typeface="Wingdings" panose="05000000000000000000" pitchFamily="2" charset="2"/>
              <a:buChar char="Ø"/>
            </a:pPr>
            <a:r>
              <a:rPr lang="en-US" sz="2400" dirty="0">
                <a:latin typeface="Segoe UI" panose="020B0502040204020203" pitchFamily="34" charset="0"/>
              </a:rPr>
              <a:t>This can be enhanced to identify duplicate emails</a:t>
            </a:r>
          </a:p>
          <a:p>
            <a:pPr lvl="1">
              <a:lnSpc>
                <a:spcPct val="150000"/>
              </a:lnSpc>
              <a:buFont typeface="Wingdings" panose="05000000000000000000" pitchFamily="2" charset="2"/>
              <a:buChar char="Ø"/>
            </a:pPr>
            <a:r>
              <a:rPr lang="en-US" sz="2400" dirty="0">
                <a:latin typeface="Segoe UI" panose="020B0502040204020203" pitchFamily="34" charset="0"/>
              </a:rPr>
              <a:t>AWS/Azure/Google</a:t>
            </a:r>
            <a:r>
              <a:rPr lang="en-US" sz="2400" dirty="0">
                <a:effectLst/>
                <a:latin typeface="Segoe UI" panose="020B0502040204020203" pitchFamily="34" charset="0"/>
              </a:rPr>
              <a:t> OCRs can be </a:t>
            </a:r>
            <a:r>
              <a:rPr lang="en-US" sz="2400" dirty="0">
                <a:latin typeface="Segoe UI" panose="020B0502040204020203" pitchFamily="34" charset="0"/>
              </a:rPr>
              <a:t>used in place of </a:t>
            </a:r>
            <a:r>
              <a:rPr lang="en-US" sz="2400" dirty="0" err="1">
                <a:latin typeface="Segoe UI" panose="020B0502040204020203" pitchFamily="34" charset="0"/>
              </a:rPr>
              <a:t>PaddleOCR</a:t>
            </a:r>
            <a:r>
              <a:rPr lang="en-US" sz="2400" dirty="0">
                <a:latin typeface="Segoe UI" panose="020B0502040204020203" pitchFamily="34" charset="0"/>
              </a:rPr>
              <a:t> for better accuracy &amp; performance</a:t>
            </a:r>
          </a:p>
          <a:p>
            <a:pPr lvl="1">
              <a:lnSpc>
                <a:spcPct val="150000"/>
              </a:lnSpc>
              <a:buFont typeface="Wingdings" panose="05000000000000000000" pitchFamily="2" charset="2"/>
              <a:buChar char="Ø"/>
            </a:pPr>
            <a:r>
              <a:rPr lang="en-US" sz="2400" dirty="0">
                <a:effectLst/>
                <a:latin typeface="Segoe UI" panose="020B0502040204020203" pitchFamily="34" charset="0"/>
              </a:rPr>
              <a:t>Request creation can also be automated</a:t>
            </a:r>
          </a:p>
          <a:p>
            <a:pPr lvl="1">
              <a:lnSpc>
                <a:spcPct val="150000"/>
              </a:lnSpc>
              <a:buFont typeface="Wingdings" panose="05000000000000000000" pitchFamily="2" charset="2"/>
              <a:buChar char="Ø"/>
            </a:pPr>
            <a:r>
              <a:rPr lang="en-US" sz="2400" dirty="0">
                <a:latin typeface="Segoe UI" panose="020B0502040204020203" pitchFamily="34" charset="0"/>
              </a:rPr>
              <a:t>Mail can also be routed to a specific folder based on the classification results</a:t>
            </a:r>
            <a:endParaRPr lang="en-US" sz="2400" dirty="0">
              <a:effectLst/>
              <a:latin typeface="Segoe UI" panose="020B0502040204020203" pitchFamily="34" charset="0"/>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4166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12F-9A6C-E35C-B4A1-A2653666374B}"/>
              </a:ext>
            </a:extLst>
          </p:cNvPr>
          <p:cNvSpPr>
            <a:spLocks noGrp="1"/>
          </p:cNvSpPr>
          <p:nvPr>
            <p:ph type="title"/>
          </p:nvPr>
        </p:nvSpPr>
        <p:spPr/>
        <p:txBody>
          <a:bodyPr/>
          <a:lstStyle/>
          <a:p>
            <a:r>
              <a:rPr lang="en-US" dirty="0"/>
              <a:t>Solution screen shots</a:t>
            </a:r>
          </a:p>
        </p:txBody>
      </p:sp>
      <p:sp>
        <p:nvSpPr>
          <p:cNvPr id="3" name="Content Placeholder 2">
            <a:extLst>
              <a:ext uri="{FF2B5EF4-FFF2-40B4-BE49-F238E27FC236}">
                <a16:creationId xmlns:a16="http://schemas.microsoft.com/office/drawing/2014/main" id="{AEA77ED5-9336-044C-988D-94ED71DA16E9}"/>
              </a:ext>
            </a:extLst>
          </p:cNvPr>
          <p:cNvSpPr>
            <a:spLocks noGrp="1"/>
          </p:cNvSpPr>
          <p:nvPr>
            <p:ph idx="1"/>
          </p:nvPr>
        </p:nvSpPr>
        <p:spPr/>
        <p:txBody>
          <a:bodyPr/>
          <a:lstStyle/>
          <a:p>
            <a:r>
              <a:rPr lang="en-US" b="1" dirty="0"/>
              <a:t>Input:</a:t>
            </a:r>
          </a:p>
          <a:p>
            <a:r>
              <a:rPr lang="en-US" dirty="0"/>
              <a:t>1 or more .</a:t>
            </a:r>
            <a:r>
              <a:rPr lang="en-US" dirty="0" err="1"/>
              <a:t>eml</a:t>
            </a:r>
            <a:r>
              <a:rPr lang="en-US" dirty="0"/>
              <a:t> file placed in folder. Can be a real case scenarios or spam mails.</a:t>
            </a:r>
          </a:p>
          <a:p>
            <a:endParaRPr lang="en-US" dirty="0"/>
          </a:p>
        </p:txBody>
      </p:sp>
      <p:pic>
        <p:nvPicPr>
          <p:cNvPr id="5" name="Picture 4">
            <a:extLst>
              <a:ext uri="{FF2B5EF4-FFF2-40B4-BE49-F238E27FC236}">
                <a16:creationId xmlns:a16="http://schemas.microsoft.com/office/drawing/2014/main" id="{3CFC1EAA-3F3D-09DE-093A-436D766C1880}"/>
              </a:ext>
            </a:extLst>
          </p:cNvPr>
          <p:cNvPicPr>
            <a:picLocks noChangeAspect="1"/>
          </p:cNvPicPr>
          <p:nvPr/>
        </p:nvPicPr>
        <p:blipFill>
          <a:blip r:embed="rId2"/>
          <a:stretch>
            <a:fillRect/>
          </a:stretch>
        </p:blipFill>
        <p:spPr>
          <a:xfrm>
            <a:off x="1176914" y="3046846"/>
            <a:ext cx="6753225" cy="3276600"/>
          </a:xfrm>
          <a:prstGeom prst="rect">
            <a:avLst/>
          </a:prstGeom>
        </p:spPr>
      </p:pic>
    </p:spTree>
    <p:extLst>
      <p:ext uri="{BB962C8B-B14F-4D97-AF65-F5344CB8AC3E}">
        <p14:creationId xmlns:p14="http://schemas.microsoft.com/office/powerpoint/2010/main" val="278190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8963-1AB8-646F-F7AF-929FB4F2552D}"/>
              </a:ext>
            </a:extLst>
          </p:cNvPr>
          <p:cNvSpPr>
            <a:spLocks noGrp="1"/>
          </p:cNvSpPr>
          <p:nvPr>
            <p:ph type="title"/>
          </p:nvPr>
        </p:nvSpPr>
        <p:spPr/>
        <p:txBody>
          <a:bodyPr/>
          <a:lstStyle/>
          <a:p>
            <a:r>
              <a:rPr lang="en-US" dirty="0"/>
              <a:t>Solution screen shots</a:t>
            </a:r>
          </a:p>
        </p:txBody>
      </p:sp>
      <p:sp>
        <p:nvSpPr>
          <p:cNvPr id="3" name="Content Placeholder 2">
            <a:extLst>
              <a:ext uri="{FF2B5EF4-FFF2-40B4-BE49-F238E27FC236}">
                <a16:creationId xmlns:a16="http://schemas.microsoft.com/office/drawing/2014/main" id="{933E2063-7296-2DAD-D87C-9874FC7C1C66}"/>
              </a:ext>
            </a:extLst>
          </p:cNvPr>
          <p:cNvSpPr>
            <a:spLocks noGrp="1"/>
          </p:cNvSpPr>
          <p:nvPr>
            <p:ph idx="1"/>
          </p:nvPr>
        </p:nvSpPr>
        <p:spPr/>
        <p:txBody>
          <a:bodyPr/>
          <a:lstStyle/>
          <a:p>
            <a:r>
              <a:rPr lang="en-US" b="1" dirty="0"/>
              <a:t>Attachment downloaded and extraction using OCR :</a:t>
            </a:r>
          </a:p>
          <a:p>
            <a:endParaRPr lang="en-US" dirty="0"/>
          </a:p>
        </p:txBody>
      </p:sp>
      <p:pic>
        <p:nvPicPr>
          <p:cNvPr id="5" name="Picture 4">
            <a:extLst>
              <a:ext uri="{FF2B5EF4-FFF2-40B4-BE49-F238E27FC236}">
                <a16:creationId xmlns:a16="http://schemas.microsoft.com/office/drawing/2014/main" id="{D5AC80B6-C11F-95F3-FBD7-3FA282B9CCD6}"/>
              </a:ext>
            </a:extLst>
          </p:cNvPr>
          <p:cNvPicPr>
            <a:picLocks noChangeAspect="1"/>
          </p:cNvPicPr>
          <p:nvPr/>
        </p:nvPicPr>
        <p:blipFill>
          <a:blip r:embed="rId2"/>
          <a:stretch>
            <a:fillRect/>
          </a:stretch>
        </p:blipFill>
        <p:spPr>
          <a:xfrm>
            <a:off x="1163349" y="2525568"/>
            <a:ext cx="8258175" cy="3543300"/>
          </a:xfrm>
          <a:prstGeom prst="rect">
            <a:avLst/>
          </a:prstGeom>
        </p:spPr>
      </p:pic>
    </p:spTree>
    <p:extLst>
      <p:ext uri="{BB962C8B-B14F-4D97-AF65-F5344CB8AC3E}">
        <p14:creationId xmlns:p14="http://schemas.microsoft.com/office/powerpoint/2010/main" val="317503801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{4E70B1B1-552E-4365-B8DD-0AC2ED63A95E}tf56160789_win32</Template>
  <TotalTime>1057</TotalTime>
  <Words>566</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Bookman Old Style</vt:lpstr>
      <vt:lpstr>Calibri</vt:lpstr>
      <vt:lpstr>Franklin Gothic Book</vt:lpstr>
      <vt:lpstr>IBMPlexMono,  Courier New</vt:lpstr>
      <vt:lpstr>Segoe UI</vt:lpstr>
      <vt:lpstr>Segoe UI Semibold</vt:lpstr>
      <vt:lpstr>Wingdings</vt:lpstr>
      <vt:lpstr>Custom</vt:lpstr>
      <vt:lpstr>Email Classification &amp; Data Extraction</vt:lpstr>
      <vt:lpstr>Problem Statement</vt:lpstr>
      <vt:lpstr>High level Design - POC</vt:lpstr>
      <vt:lpstr>Solution Description</vt:lpstr>
      <vt:lpstr>Benefits</vt:lpstr>
      <vt:lpstr>Challenges</vt:lpstr>
      <vt:lpstr>Enhancements</vt:lpstr>
      <vt:lpstr>Solution screen shots</vt:lpstr>
      <vt:lpstr>Solution screen shots</vt:lpstr>
      <vt:lpstr>Solution screen 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Best Match</dc:title>
  <dc:creator>Amit Kohad</dc:creator>
  <cp:lastModifiedBy>Bharath Muralidharan</cp:lastModifiedBy>
  <cp:revision>28</cp:revision>
  <dcterms:created xsi:type="dcterms:W3CDTF">2024-03-14T14:43:38Z</dcterms:created>
  <dcterms:modified xsi:type="dcterms:W3CDTF">2025-03-25T13:25:02Z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