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AI-Powered </a:t>
            </a:r>
            <a:r>
              <a:rPr lang="en-IN" dirty="0"/>
              <a:t>Orchestrator for </a:t>
            </a:r>
            <a:r>
              <a:rPr dirty="0"/>
              <a:t>Email Classification &amp; </a:t>
            </a:r>
            <a:r>
              <a:rPr lang="en-IN" dirty="0"/>
              <a:t>Triage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Automating email classification</a:t>
            </a:r>
            <a:r>
              <a:rPr lang="en-IN" dirty="0"/>
              <a:t> for Service Request </a:t>
            </a:r>
            <a:r>
              <a:rPr dirty="0"/>
              <a:t>in commercial bank</a:t>
            </a:r>
            <a:r>
              <a:rPr lang="en-IN" dirty="0"/>
              <a:t> </a:t>
            </a:r>
            <a:r>
              <a:rPr lang="en-IN"/>
              <a:t>lending service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In commercial banking, loan servicing teams receive thousands of email requests daily. These emails often contain attachments and require manual triage by a gatekeeping team that classifies them, extracts key data, and assigns them to the right teams.</a:t>
            </a:r>
          </a:p>
          <a:p>
            <a:endParaRPr sz="2000" dirty="0"/>
          </a:p>
          <a:p>
            <a:r>
              <a:rPr sz="2000" dirty="0"/>
              <a:t>Challenges:</a:t>
            </a:r>
          </a:p>
          <a:p>
            <a:r>
              <a:rPr sz="2000" dirty="0"/>
              <a:t>- ❌ Time-consuming</a:t>
            </a:r>
          </a:p>
          <a:p>
            <a:r>
              <a:rPr sz="2000" dirty="0"/>
              <a:t>- ❌ Error-prone</a:t>
            </a:r>
          </a:p>
          <a:p>
            <a:r>
              <a:rPr sz="2000" dirty="0"/>
              <a:t>- ❌ Operationally expensive</a:t>
            </a:r>
          </a:p>
          <a:p>
            <a:endParaRPr sz="2000" dirty="0"/>
          </a:p>
          <a:p>
            <a:r>
              <a:rPr sz="2000" dirty="0"/>
              <a:t>Our AI-powered solution automates this process using LLMs, embeddings, and OCR.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Manual email processing in banking is inefficient, leading to high operational costs and errors.</a:t>
            </a:r>
          </a:p>
          <a:p>
            <a:r>
              <a:rPr sz="2000" dirty="0"/>
              <a:t>- Generative AI models (LLMs) can understand unstructured text, making them ideal for automating classification.</a:t>
            </a:r>
          </a:p>
          <a:p>
            <a:r>
              <a:rPr sz="2000" dirty="0"/>
              <a:t>- OCR &amp; Embeddings enable processing PDFs, images, and detecting duplicate emails effectively.</a:t>
            </a:r>
          </a:p>
          <a:p>
            <a:r>
              <a:rPr sz="2000" dirty="0"/>
              <a:t>- AI-driven automation in financial services inspired us to build a scalable, explainable, and efficient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Design &amp; Architecture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A22AE75-66EE-C37A-3F85-892D174F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043" y="313858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A6754-C4A0-9983-A0DA-EEEFE4101CAF}"/>
              </a:ext>
            </a:extLst>
          </p:cNvPr>
          <p:cNvSpPr txBox="1"/>
          <p:nvPr/>
        </p:nvSpPr>
        <p:spPr>
          <a:xfrm>
            <a:off x="939328" y="3863078"/>
            <a:ext cx="89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UI (</a:t>
            </a:r>
            <a:r>
              <a:rPr lang="en-IN" sz="1200" dirty="0" err="1"/>
              <a:t>Gradio</a:t>
            </a:r>
            <a:r>
              <a:rPr lang="en-IN" sz="12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09162-7B62-5807-0B94-8BC624B1523B}"/>
              </a:ext>
            </a:extLst>
          </p:cNvPr>
          <p:cNvSpPr/>
          <p:nvPr/>
        </p:nvSpPr>
        <p:spPr>
          <a:xfrm>
            <a:off x="3654249" y="1325592"/>
            <a:ext cx="4911781" cy="48624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Drama with solid fill">
            <a:extLst>
              <a:ext uri="{FF2B5EF4-FFF2-40B4-BE49-F238E27FC236}">
                <a16:creationId xmlns:a16="http://schemas.microsoft.com/office/drawing/2014/main" id="{C5F5DFF0-68E7-FB44-3004-33D108D7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834" y="2713023"/>
            <a:ext cx="914400" cy="914400"/>
          </a:xfrm>
          <a:prstGeom prst="rect">
            <a:avLst/>
          </a:prstGeom>
        </p:spPr>
      </p:pic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CC66C350-8709-8253-C149-6D0561ECB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0619" y="2851030"/>
            <a:ext cx="914400" cy="914400"/>
          </a:xfrm>
          <a:prstGeom prst="rect">
            <a:avLst/>
          </a:prstGeom>
        </p:spPr>
      </p:pic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2DBF0BF7-39A0-32A3-8585-1B6A0AC6B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0619" y="4455544"/>
            <a:ext cx="914400" cy="914400"/>
          </a:xfrm>
          <a:prstGeom prst="rect">
            <a:avLst/>
          </a:prstGeom>
        </p:spPr>
      </p:pic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60100063-89ED-5476-19F6-9C7F59463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3834" y="1434860"/>
            <a:ext cx="914400" cy="9144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E4F39DC2-CE7C-C6D5-1917-85BA7531D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83834" y="3929839"/>
            <a:ext cx="914400" cy="914400"/>
          </a:xfrm>
          <a:prstGeom prst="rect">
            <a:avLst/>
          </a:prstGeom>
        </p:spPr>
      </p:pic>
      <p:pic>
        <p:nvPicPr>
          <p:cNvPr id="10" name="Graphic 9" descr="Employee badge with solid fill">
            <a:extLst>
              <a:ext uri="{FF2B5EF4-FFF2-40B4-BE49-F238E27FC236}">
                <a16:creationId xmlns:a16="http://schemas.microsoft.com/office/drawing/2014/main" id="{EE684999-4F22-DEB2-7203-38BEBAF23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83834" y="496594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9FB475-6851-D531-BFE1-CC7262AC1778}"/>
              </a:ext>
            </a:extLst>
          </p:cNvPr>
          <p:cNvSpPr txBox="1"/>
          <p:nvPr/>
        </p:nvSpPr>
        <p:spPr>
          <a:xfrm>
            <a:off x="4997094" y="2317167"/>
            <a:ext cx="117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E-mail Extractor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29373-CFF1-F647-45BA-58A140E9CDF3}"/>
              </a:ext>
            </a:extLst>
          </p:cNvPr>
          <p:cNvSpPr txBox="1"/>
          <p:nvPr/>
        </p:nvSpPr>
        <p:spPr>
          <a:xfrm>
            <a:off x="4997094" y="3529448"/>
            <a:ext cx="131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Duplicate e-mail 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F7FD1-0425-0DD0-80B2-5874964C8A77}"/>
              </a:ext>
            </a:extLst>
          </p:cNvPr>
          <p:cNvSpPr txBox="1"/>
          <p:nvPr/>
        </p:nvSpPr>
        <p:spPr>
          <a:xfrm>
            <a:off x="4997093" y="4628090"/>
            <a:ext cx="1449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E-mail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1375F-729A-47A3-6FCD-343FA1FC03BA}"/>
              </a:ext>
            </a:extLst>
          </p:cNvPr>
          <p:cNvSpPr txBox="1"/>
          <p:nvPr/>
        </p:nvSpPr>
        <p:spPr>
          <a:xfrm>
            <a:off x="5002844" y="5738985"/>
            <a:ext cx="13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Metadata Extractor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55B267-907F-48C8-7126-3299D468AEE5}"/>
              </a:ext>
            </a:extLst>
          </p:cNvPr>
          <p:cNvCxnSpPr>
            <a:cxnSpLocks/>
          </p:cNvCxnSpPr>
          <p:nvPr/>
        </p:nvCxnSpPr>
        <p:spPr>
          <a:xfrm>
            <a:off x="1952443" y="3429000"/>
            <a:ext cx="170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51BB10-EADF-22E2-344F-B7C63309BBE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952443" y="3756802"/>
            <a:ext cx="1701806" cy="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9AA382-A974-CC44-1266-97564C9450A3}"/>
              </a:ext>
            </a:extLst>
          </p:cNvPr>
          <p:cNvSpPr txBox="1"/>
          <p:nvPr/>
        </p:nvSpPr>
        <p:spPr>
          <a:xfrm>
            <a:off x="2062673" y="3143881"/>
            <a:ext cx="142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Classify e-mails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4BEBA-2E7D-C892-54FC-DAF2C0981B6F}"/>
              </a:ext>
            </a:extLst>
          </p:cNvPr>
          <p:cNvSpPr txBox="1"/>
          <p:nvPr/>
        </p:nvSpPr>
        <p:spPr>
          <a:xfrm>
            <a:off x="2051158" y="3724578"/>
            <a:ext cx="146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Classification Details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A7E96-7B9F-A8EE-836F-119C232DDFB9}"/>
              </a:ext>
            </a:extLst>
          </p:cNvPr>
          <p:cNvCxnSpPr>
            <a:cxnSpLocks/>
          </p:cNvCxnSpPr>
          <p:nvPr/>
        </p:nvCxnSpPr>
        <p:spPr>
          <a:xfrm flipV="1">
            <a:off x="3654249" y="2093343"/>
            <a:ext cx="1498596" cy="1327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2DB9E8-0DAF-6E28-CAB3-385779FA16F8}"/>
              </a:ext>
            </a:extLst>
          </p:cNvPr>
          <p:cNvCxnSpPr>
            <a:cxnSpLocks/>
          </p:cNvCxnSpPr>
          <p:nvPr/>
        </p:nvCxnSpPr>
        <p:spPr>
          <a:xfrm>
            <a:off x="3654249" y="3428999"/>
            <a:ext cx="1498596" cy="855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760265-85F3-64F0-09D4-257530F57B1F}"/>
              </a:ext>
            </a:extLst>
          </p:cNvPr>
          <p:cNvCxnSpPr>
            <a:cxnSpLocks/>
          </p:cNvCxnSpPr>
          <p:nvPr/>
        </p:nvCxnSpPr>
        <p:spPr>
          <a:xfrm flipV="1">
            <a:off x="3668864" y="3352800"/>
            <a:ext cx="1483981" cy="84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2C970D-2EE9-E438-76CF-6D8A034B534C}"/>
              </a:ext>
            </a:extLst>
          </p:cNvPr>
          <p:cNvCxnSpPr>
            <a:cxnSpLocks/>
          </p:cNvCxnSpPr>
          <p:nvPr/>
        </p:nvCxnSpPr>
        <p:spPr>
          <a:xfrm>
            <a:off x="3654249" y="3437121"/>
            <a:ext cx="1495243" cy="20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8941B7-E73A-8433-CC75-FBA6B0EB0B40}"/>
              </a:ext>
            </a:extLst>
          </p:cNvPr>
          <p:cNvSpPr txBox="1"/>
          <p:nvPr/>
        </p:nvSpPr>
        <p:spPr>
          <a:xfrm>
            <a:off x="4401870" y="2216922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68740-BEED-189B-4CEC-7EA5DB5436F9}"/>
              </a:ext>
            </a:extLst>
          </p:cNvPr>
          <p:cNvSpPr txBox="1"/>
          <p:nvPr/>
        </p:nvSpPr>
        <p:spPr>
          <a:xfrm>
            <a:off x="4463208" y="3032005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8ECB9C-8A92-ED18-A3B7-33E0FF745AB7}"/>
              </a:ext>
            </a:extLst>
          </p:cNvPr>
          <p:cNvSpPr txBox="1"/>
          <p:nvPr/>
        </p:nvSpPr>
        <p:spPr>
          <a:xfrm>
            <a:off x="4483097" y="3597675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CAFBF8-F6BE-07C0-0829-03DEF9A24249}"/>
              </a:ext>
            </a:extLst>
          </p:cNvPr>
          <p:cNvSpPr txBox="1"/>
          <p:nvPr/>
        </p:nvSpPr>
        <p:spPr>
          <a:xfrm>
            <a:off x="4454819" y="4292572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4F8D29-C14C-5447-339C-C77F8069354D}"/>
              </a:ext>
            </a:extLst>
          </p:cNvPr>
          <p:cNvCxnSpPr>
            <a:cxnSpLocks/>
          </p:cNvCxnSpPr>
          <p:nvPr/>
        </p:nvCxnSpPr>
        <p:spPr>
          <a:xfrm flipV="1">
            <a:off x="5627298" y="3340973"/>
            <a:ext cx="1529989" cy="1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CFA8907-0474-04DA-3568-7A0CF1DEF55F}"/>
              </a:ext>
            </a:extLst>
          </p:cNvPr>
          <p:cNvCxnSpPr>
            <a:cxnSpLocks/>
          </p:cNvCxnSpPr>
          <p:nvPr/>
        </p:nvCxnSpPr>
        <p:spPr>
          <a:xfrm flipV="1">
            <a:off x="5930779" y="5058491"/>
            <a:ext cx="1177387" cy="473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FC322C9-FB8A-1E75-9C56-7AF90A9CC7B4}"/>
              </a:ext>
            </a:extLst>
          </p:cNvPr>
          <p:cNvCxnSpPr>
            <a:cxnSpLocks/>
          </p:cNvCxnSpPr>
          <p:nvPr/>
        </p:nvCxnSpPr>
        <p:spPr>
          <a:xfrm>
            <a:off x="5929461" y="4316766"/>
            <a:ext cx="1144199" cy="4498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5109D5-AFA2-1425-D777-CD8C245EBECF}"/>
              </a:ext>
            </a:extLst>
          </p:cNvPr>
          <p:cNvSpPr txBox="1"/>
          <p:nvPr/>
        </p:nvSpPr>
        <p:spPr>
          <a:xfrm>
            <a:off x="6976846" y="523103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GPT LLM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3D52D-1233-5FF8-03AC-24CFEF07E21D}"/>
              </a:ext>
            </a:extLst>
          </p:cNvPr>
          <p:cNvSpPr txBox="1"/>
          <p:nvPr/>
        </p:nvSpPr>
        <p:spPr>
          <a:xfrm>
            <a:off x="7031004" y="370424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Chroma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052C5-BD50-373E-5D8E-B9BD4676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9549-1582-F2E4-043F-8AA3DF8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B923-5DB1-2FE4-201D-64A03C53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*(Placeholder: Add architecture diagram here)*</a:t>
            </a:r>
          </a:p>
          <a:p>
            <a:endParaRPr sz="2000" dirty="0"/>
          </a:p>
          <a:p>
            <a:r>
              <a:rPr sz="2000" dirty="0"/>
              <a:t>**Workflow:**</a:t>
            </a:r>
          </a:p>
          <a:p>
            <a:r>
              <a:rPr sz="2000" dirty="0"/>
              <a:t>1️⃣ Email Ingestion: Parses `.</a:t>
            </a:r>
            <a:r>
              <a:rPr sz="2000" dirty="0" err="1"/>
              <a:t>eml</a:t>
            </a:r>
            <a:r>
              <a:rPr sz="2000" dirty="0"/>
              <a:t>` files, extracts content, and identifies attachments.</a:t>
            </a:r>
          </a:p>
          <a:p>
            <a:r>
              <a:rPr sz="2000" dirty="0"/>
              <a:t>2️⃣ AI Classification: GPT-4-turbo assigns request type &amp; sub-request type.</a:t>
            </a:r>
          </a:p>
          <a:p>
            <a:r>
              <a:rPr sz="2000" dirty="0"/>
              <a:t>3️⃣ Metadata Extraction: Key fields are extracted from email body &amp; attachments.</a:t>
            </a:r>
          </a:p>
          <a:p>
            <a:r>
              <a:rPr sz="2000" dirty="0"/>
              <a:t>4️⃣ Duplicate Detection: Embeddings stored in </a:t>
            </a:r>
            <a:r>
              <a:rPr sz="2000" dirty="0" err="1"/>
              <a:t>ChromaDB</a:t>
            </a:r>
            <a:r>
              <a:rPr sz="2000" dirty="0"/>
              <a:t> help find duplicate emails.</a:t>
            </a:r>
          </a:p>
          <a:p>
            <a:r>
              <a:rPr sz="2000" dirty="0"/>
              <a:t>5️⃣ Results Displayed: </a:t>
            </a:r>
            <a:r>
              <a:rPr sz="2000" dirty="0" err="1"/>
              <a:t>Gradio</a:t>
            </a:r>
            <a:r>
              <a:rPr sz="2000" dirty="0"/>
              <a:t> UI presents classification results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18925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We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🔴 Handling Nested Emails: Gmail `.eml` files required a fix for `message/rfc822` parsing.</a:t>
            </a:r>
          </a:p>
          <a:p>
            <a:r>
              <a:t>🔴 Extracting Key Metadata Dynamically: Fields vary by request type, so we split classification &amp; metadata extraction.</a:t>
            </a:r>
          </a:p>
          <a:p>
            <a:r>
              <a:t>🔴 OCR Accuracy on Images: Switched from `pytesseract` to `easyocr` for improved results.</a:t>
            </a:r>
          </a:p>
          <a:p>
            <a:r>
              <a:t>🔴 Duplicate Detection Tuning: Optimized similarity threshold to 0.90 to reduce false positives.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**Frontend &amp; UI:** Gradio</a:t>
            </a:r>
          </a:p>
          <a:p>
            <a:r>
              <a:t>✅ **AI &amp; NLP:** GPT-4-turbo, Function Calling API</a:t>
            </a:r>
          </a:p>
          <a:p>
            <a:r>
              <a:t>✅ **Document Processing:** pdfplumber, python-docx, easyocr</a:t>
            </a:r>
          </a:p>
          <a:p>
            <a:r>
              <a:t>✅ **Vector Search &amp; Duplicate Detection:** sentence-transformers, ChromaDB</a:t>
            </a:r>
          </a:p>
          <a:p>
            <a:r>
              <a:t>✅ **Backend &amp; Parsing:** email, BeautifulSoup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AI-Powered Orchestrator for Email Classification &amp; Triage</vt:lpstr>
      <vt:lpstr>Problem Statement</vt:lpstr>
      <vt:lpstr>Inspiration</vt:lpstr>
      <vt:lpstr>Design &amp; Architecture</vt:lpstr>
      <vt:lpstr>Design &amp; Architecture</vt:lpstr>
      <vt:lpstr>Challenges We Faced</vt:lpstr>
      <vt:lpstr>Tech Stack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Liya Davis</cp:lastModifiedBy>
  <cp:revision>9</cp:revision>
  <dcterms:created xsi:type="dcterms:W3CDTF">2013-01-27T09:14:16Z</dcterms:created>
  <dcterms:modified xsi:type="dcterms:W3CDTF">2025-03-26T09:49:27Z</dcterms:modified>
  <cp:category/>
</cp:coreProperties>
</file>