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3" r:id="rId5"/>
    <p:sldId id="264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>
                <a:solidFill>
                  <a:schemeClr val="accent4"/>
                </a:solidFill>
                <a:effectLst/>
              </a:rPr>
              <a:t>Gen AI Based Email Triageand OCR</a:t>
            </a:r>
            <a:endParaRPr lang="en-GB">
              <a:solidFill>
                <a:schemeClr val="accent4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9485" y="3886200"/>
            <a:ext cx="7289165" cy="688340"/>
          </a:xfrm>
        </p:spPr>
        <p:txBody>
          <a:bodyPr>
            <a:normAutofit/>
          </a:bodyPr>
          <a:lstStyle/>
          <a:p>
            <a:r>
              <a:rPr lang="en-GB" sz="2000"/>
              <a:t>by Binary Brains Team</a:t>
            </a:r>
            <a:endParaRPr lang="en-GB" sz="2000"/>
          </a:p>
          <a:p>
            <a:endParaRPr lang="en-GB" sz="2000"/>
          </a:p>
        </p:txBody>
      </p:sp>
      <p:sp>
        <p:nvSpPr>
          <p:cNvPr id="4" name="Text Box 3"/>
          <p:cNvSpPr txBox="1"/>
          <p:nvPr/>
        </p:nvSpPr>
        <p:spPr>
          <a:xfrm>
            <a:off x="6026150" y="43160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(A.Divyakala &amp; P.Yamini)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>
                <a:solidFill>
                  <a:schemeClr val="accent4"/>
                </a:solidFill>
                <a:effectLst/>
              </a:rPr>
              <a:t>I</a:t>
            </a:r>
            <a:r>
              <a:rPr>
                <a:solidFill>
                  <a:schemeClr val="accent4"/>
                </a:solidFill>
                <a:effectLst/>
              </a:rPr>
              <a:t>ntroduction</a:t>
            </a:r>
            <a:endParaRPr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i="1" u="sng"/>
              <a:t>Problem statement:</a:t>
            </a:r>
            <a:endParaRPr lang="en-GB" sz="2000" i="1" u="sng"/>
          </a:p>
          <a:p>
            <a:pPr marL="0" indent="0">
              <a:buNone/>
            </a:pPr>
            <a:endParaRPr sz="2000"/>
          </a:p>
          <a:p>
            <a:r>
              <a:rPr sz="2000"/>
              <a:t>This system automates service ticket creation by extracting text from emails and attachments, analyzing content using AI, and generating tickets based on confidence scores.</a:t>
            </a:r>
            <a:endParaRPr sz="2000"/>
          </a:p>
          <a:p>
            <a:endParaRPr sz="2000"/>
          </a:p>
          <a:p>
            <a:pPr marL="0" indent="0">
              <a:buNone/>
            </a:pPr>
            <a:r>
              <a:rPr lang="en-GB" sz="2000" i="1" u="sng"/>
              <a:t>Importance of having Gen AI based Email Triage:</a:t>
            </a:r>
            <a:endParaRPr lang="en-GB" sz="2000" i="1" u="sng"/>
          </a:p>
          <a:p>
            <a:r>
              <a:rPr lang="en-GB" altLang="en-US" sz="2000"/>
              <a:t>It </a:t>
            </a:r>
            <a:r>
              <a:rPr lang="en-US" altLang="en-GB" sz="2000"/>
              <a:t>tackle the challenges of email overload and enhances their productivity</a:t>
            </a:r>
            <a:endParaRPr lang="en-US" altLang="en-GB" sz="2000"/>
          </a:p>
          <a:p>
            <a:r>
              <a:rPr lang="en-GB" altLang="en-US" sz="2000"/>
              <a:t>It </a:t>
            </a:r>
            <a:r>
              <a:rPr lang="en-US" altLang="en-GB" sz="2000"/>
              <a:t>enable organizations to deliver faster, more efficient, and personalized customer service by automating the classification</a:t>
            </a:r>
            <a:endParaRPr lang="en-US" altLang="en-GB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GB" altLang="en-US">
                <a:solidFill>
                  <a:schemeClr val="accent4"/>
                </a:solidFill>
                <a:effectLst/>
              </a:rPr>
              <a:t>Tech stack</a:t>
            </a:r>
            <a:endParaRPr lang="en-GB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uvicorn</a:t>
            </a:r>
            <a:r>
              <a:rPr lang="en-GB" altLang="en-US"/>
              <a:t>: Server to host</a:t>
            </a:r>
            <a:endParaRPr lang="en-GB" altLang="en-US"/>
          </a:p>
          <a:p>
            <a:r>
              <a:rPr lang="en-US" altLang="en-GB">
                <a:sym typeface="+mn-ea"/>
              </a:rPr>
              <a:t>Llama-3.3-70B-Instruct-Turbo</a:t>
            </a:r>
            <a:r>
              <a:rPr lang="en-GB" altLang="en-US">
                <a:sym typeface="+mn-ea"/>
              </a:rPr>
              <a:t>: Model</a:t>
            </a:r>
            <a:endParaRPr lang="en-GB" altLang="en-US"/>
          </a:p>
          <a:p>
            <a:r>
              <a:rPr lang="en-US" altLang="en-GB">
                <a:sym typeface="+mn-ea"/>
              </a:rPr>
              <a:t>FastAPI</a:t>
            </a:r>
            <a:r>
              <a:rPr lang="en-GB" altLang="en-US">
                <a:sym typeface="+mn-ea"/>
              </a:rPr>
              <a:t>: Framework to connect to Model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NLTK: Lammetiser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Python: programing language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IDE: VSCODE</a:t>
            </a:r>
            <a:endParaRPr lang="en-GB" altLang="en-US">
              <a:sym typeface="+mn-ea"/>
            </a:endParaRP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4"/>
                </a:solidFill>
                <a:effectLst/>
              </a:rPr>
              <a:t>Architectural Flow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Rectangles 3"/>
          <p:cNvSpPr/>
          <p:nvPr/>
        </p:nvSpPr>
        <p:spPr>
          <a:xfrm>
            <a:off x="1274445" y="2188210"/>
            <a:ext cx="1304925" cy="1086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GB" altLang="en-US"/>
              <a:t>Email processing Layer</a:t>
            </a:r>
            <a:endParaRPr lang="en-GB" altLang="en-US"/>
          </a:p>
        </p:txBody>
      </p:sp>
      <p:sp>
        <p:nvSpPr>
          <p:cNvPr id="5" name="Right Arrow 4"/>
          <p:cNvSpPr/>
          <p:nvPr/>
        </p:nvSpPr>
        <p:spPr>
          <a:xfrm>
            <a:off x="3032760" y="2628265"/>
            <a:ext cx="717550" cy="271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GB" altLang="en-US"/>
          </a:p>
        </p:txBody>
      </p:sp>
      <p:sp>
        <p:nvSpPr>
          <p:cNvPr id="7" name="Rectangles 6"/>
          <p:cNvSpPr/>
          <p:nvPr/>
        </p:nvSpPr>
        <p:spPr>
          <a:xfrm>
            <a:off x="3963035" y="2220595"/>
            <a:ext cx="1339850" cy="1086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 altLang="en-GB">
              <a:sym typeface="+mn-ea"/>
            </a:endParaRPr>
          </a:p>
          <a:p>
            <a:r>
              <a:rPr lang="en-US" altLang="en-GB">
                <a:sym typeface="+mn-ea"/>
              </a:rPr>
              <a:t>Llama</a:t>
            </a:r>
            <a:r>
              <a:rPr lang="en-GB" altLang="en-US">
                <a:sym typeface="+mn-ea"/>
              </a:rPr>
              <a:t>            Model</a:t>
            </a:r>
            <a:endParaRPr lang="en-GB" altLang="en-US">
              <a:sym typeface="+mn-ea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515610" y="2628265"/>
            <a:ext cx="717550" cy="271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6445885" y="2220595"/>
            <a:ext cx="1304925" cy="1086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GB" altLang="en-US"/>
              <a:t> </a:t>
            </a:r>
            <a:endParaRPr lang="en-GB" altLang="en-US"/>
          </a:p>
          <a:p>
            <a:r>
              <a:rPr lang="en-GB" altLang="en-US"/>
              <a:t>JSON output </a:t>
            </a:r>
            <a:endParaRPr lang="en-GB" altLang="en-US"/>
          </a:p>
        </p:txBody>
      </p:sp>
      <p:pic>
        <p:nvPicPr>
          <p:cNvPr id="11" name="Picture 10" descr="An_architectural_flow_diagram_illustrating_an_auto_convert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0" y="3712210"/>
            <a:ext cx="2251075" cy="2200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buClrTx/>
              <a:buSzTx/>
              <a:buFontTx/>
            </a:pPr>
            <a:r>
              <a:rPr lang="en-GB" altLang="en-US">
                <a:solidFill>
                  <a:schemeClr val="accent4"/>
                </a:solidFill>
                <a:effectLst/>
              </a:rPr>
              <a:t>Current Implementation &amp; Limitations</a:t>
            </a:r>
            <a:endParaRPr lang="en-GB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lstStyle/>
          <a:p>
            <a:pPr marL="0" indent="0">
              <a:buNone/>
            </a:pPr>
            <a:r>
              <a:rPr lang="en-US" altLang="en-GB" b="1" u="sng"/>
              <a:t>Acheived:</a:t>
            </a:r>
            <a:endParaRPr lang="en-US" altLang="en-GB" b="1" u="sng"/>
          </a:p>
          <a:p>
            <a:pPr marL="0" indent="0">
              <a:buNone/>
            </a:pPr>
            <a:r>
              <a:rPr lang="en-US" altLang="en-GB"/>
              <a:t> </a:t>
            </a:r>
            <a:r>
              <a:rPr lang="en-GB" altLang="en-US"/>
              <a:t>1.W</a:t>
            </a:r>
            <a:r>
              <a:rPr lang="en-US" altLang="en-GB"/>
              <a:t>e have come up with an </a:t>
            </a:r>
            <a:r>
              <a:rPr lang="en-GB" altLang="en-US"/>
              <a:t>“</a:t>
            </a:r>
            <a:r>
              <a:rPr lang="en-US" altLang="en-GB" b="1" u="sng"/>
              <a:t>API</a:t>
            </a:r>
            <a:r>
              <a:rPr lang="en-GB" altLang="en-US" b="1" u="sng"/>
              <a:t>”</a:t>
            </a:r>
            <a:r>
              <a:rPr lang="en-US" altLang="en-GB" b="1" u="sng"/>
              <a:t> </a:t>
            </a:r>
            <a:r>
              <a:rPr lang="en-US" altLang="en-GB"/>
              <a:t>wc</a:t>
            </a:r>
            <a:r>
              <a:rPr lang="en-GB" altLang="en-US"/>
              <a:t>hich</a:t>
            </a:r>
            <a:r>
              <a:rPr lang="en-US" altLang="en-GB"/>
              <a:t> Accepts email in different formats (.pdf/.doc/.eml) along with attachments (.pdf/.doc</a:t>
            </a:r>
            <a:r>
              <a:rPr lang="en-GB" altLang="en-US"/>
              <a:t>/.txt</a:t>
            </a:r>
            <a:r>
              <a:rPr lang="en-US" altLang="en-GB"/>
              <a:t>) as  an input and returns "JSON" having classification details such as </a:t>
            </a:r>
            <a:endParaRPr lang="en-US" altLang="en-GB"/>
          </a:p>
          <a:p>
            <a:pPr lvl="1">
              <a:buFont typeface="Wingdings" panose="05000000000000000000" charset="0"/>
              <a:buChar char="Ø"/>
            </a:pPr>
            <a:r>
              <a:rPr lang="en-US" altLang="en-GB"/>
              <a:t>   request type</a:t>
            </a:r>
            <a:endParaRPr lang="en-US" altLang="en-GB"/>
          </a:p>
          <a:p>
            <a:pPr lvl="1">
              <a:buFont typeface="Wingdings" panose="05000000000000000000" charset="0"/>
              <a:buChar char="Ø"/>
            </a:pPr>
            <a:r>
              <a:rPr lang="en-US" altLang="en-GB"/>
              <a:t>   sub request type</a:t>
            </a:r>
            <a:endParaRPr lang="en-US" altLang="en-GB"/>
          </a:p>
          <a:p>
            <a:pPr lvl="1">
              <a:buFont typeface="Wingdings" panose="05000000000000000000" charset="0"/>
              <a:buChar char="Ø"/>
            </a:pPr>
            <a:r>
              <a:rPr lang="en-US" altLang="en-GB"/>
              <a:t>   confidence score</a:t>
            </a:r>
            <a:endParaRPr lang="en-US" altLang="en-GB"/>
          </a:p>
          <a:p>
            <a:pPr lvl="1">
              <a:buFont typeface="Wingdings" panose="05000000000000000000" charset="0"/>
              <a:buChar char="Ø"/>
            </a:pPr>
            <a:r>
              <a:rPr lang="en-US" altLang="en-GB"/>
              <a:t>   urgency</a:t>
            </a:r>
            <a:endParaRPr lang="en-US" altLang="en-GB"/>
          </a:p>
          <a:p>
            <a:pPr lvl="1">
              <a:buFont typeface="Wingdings" panose="05000000000000000000" charset="0"/>
              <a:buChar char="Ø"/>
            </a:pPr>
            <a:r>
              <a:rPr lang="en-US" altLang="en-GB"/>
              <a:t>   keyPhrases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details  as attributes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r>
              <a:rPr lang="en-US" altLang="en-GB"/>
              <a:t> with the results we can determine 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 improtance of email using "urgency" attribute 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classify email based on "request type" and "sub request type" </a:t>
            </a:r>
            <a:endParaRPr lang="en-US" altLang="en-GB"/>
          </a:p>
          <a:p>
            <a:pPr>
              <a:buFont typeface="Wingdings" panose="05000000000000000000" charset="0"/>
              <a:buChar char="Ø"/>
            </a:pPr>
            <a:r>
              <a:rPr lang="en-US" altLang="en-GB"/>
              <a:t>can create "service reqeust" ticket based on "confidence score"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r>
              <a:rPr lang="en-GB" altLang="en-US"/>
              <a:t>2.</a:t>
            </a:r>
            <a:r>
              <a:rPr lang="en-US" altLang="en-GB"/>
              <a:t>we can enhance requesttype and sub request type in future through configuration provided.</a:t>
            </a:r>
            <a:endParaRPr lang="en-US" altLang="en-GB"/>
          </a:p>
          <a:p>
            <a:pPr marL="0" indent="0">
              <a:buNone/>
            </a:pPr>
            <a:r>
              <a:rPr lang="en-US" altLang="en-GB" b="1" u="sng"/>
              <a:t>Limitations:</a:t>
            </a:r>
            <a:endParaRPr lang="en-US" altLang="en-GB" b="1" u="sng"/>
          </a:p>
          <a:p>
            <a:pPr marL="0" indent="0">
              <a:buNone/>
            </a:pPr>
            <a:endParaRPr lang="en-US" altLang="en-GB" b="1" u="sng"/>
          </a:p>
          <a:p>
            <a:pPr>
              <a:buAutoNum type="arabicPeriod"/>
            </a:pPr>
            <a:r>
              <a:rPr lang="en-GB" altLang="en-US"/>
              <a:t> can scale it to process images in attachment and html content in email boady</a:t>
            </a:r>
            <a:endParaRPr lang="en-GB" altLang="en-US"/>
          </a:p>
          <a:p>
            <a:pPr>
              <a:buAutoNum type="arabicPeriod"/>
            </a:pPr>
            <a:r>
              <a:rPr lang="en-GB" altLang="en-US"/>
              <a:t>Need to finetune it for spam detection</a:t>
            </a:r>
            <a:endParaRPr lang="en-GB" altLang="en-US"/>
          </a:p>
          <a:p>
            <a:pPr>
              <a:buAutoNum type="arabicPeriod"/>
            </a:pPr>
            <a:r>
              <a:rPr lang="en-GB" altLang="en-US"/>
              <a:t>S</a:t>
            </a:r>
            <a:r>
              <a:rPr lang="en-US" altLang="en-GB"/>
              <a:t>cope for scaling it to "service reqeuest generation tool" ingegration to create tickets.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altLang="en-GB">
                <a:solidFill>
                  <a:schemeClr val="accent4"/>
                </a:solidFill>
                <a:effectLst/>
              </a:rPr>
              <a:t>How We Built It</a:t>
            </a:r>
            <a:endParaRPr lang="en-US" altLang="en-GB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altLang="en-GB" i="1" u="sng"/>
              <a:t>step 1</a:t>
            </a:r>
            <a:r>
              <a:rPr lang="en-US" altLang="en-GB"/>
              <a:t>: API will take the input file ( .docx/.pdf/.txt/.eml) ( email_Doc_triage.py)</a:t>
            </a:r>
            <a:endParaRPr lang="en-US" altLang="en-GB"/>
          </a:p>
          <a:p>
            <a:r>
              <a:rPr lang="en-US" altLang="en-GB" i="1" u="sng"/>
              <a:t>step 2</a:t>
            </a:r>
            <a:r>
              <a:rPr lang="en-US" altLang="en-GB"/>
              <a:t>: Data preprocessing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     -Cleans and preprocesses email text for better model performance 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    -part of performing  data preprocessing we are doing cleaning of text ( predictor.py) and lemmetization(preproocess.py) using nltk</a:t>
            </a:r>
            <a:endParaRPr lang="en-US" altLang="en-GB"/>
          </a:p>
          <a:p>
            <a:r>
              <a:rPr lang="en-US" altLang="en-GB" i="1" u="sng"/>
              <a:t>step 3</a:t>
            </a:r>
            <a:r>
              <a:rPr lang="en-US" altLang="en-GB"/>
              <a:t>: connect to LLAMA3  api using together API platform and perform email classification by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    -reading content from uploaded file (.eml/.pdf/.docx/.txt)          -along with attachment (.pdf/.docx/.txt) 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4"/>
                </a:solidFill>
                <a:effectLst/>
              </a:rPr>
              <a:t>Tests covered</a:t>
            </a:r>
            <a:endParaRPr lang="en-GB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altLang="en-GB"/>
              <a:t>executed following test cases with the api we have developed.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r>
              <a:rPr lang="en-US" altLang="en-GB"/>
              <a:t>-upload plain text file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use uploads/sample.txt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-upload docx file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use uploads/documentsumbmissionforLoanApproval.docx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-upload pdf file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use uploads/emailattachment.pdf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-upload .eml file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use uploads/loan_application.eml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-upload .eml with attachment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use uploads/loan_application_with_attachments.eml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r>
              <a:rPr lang="en-US" altLang="en-GB"/>
              <a:t>    ## attached test results code\test\BinaryBrain _TestResultsscreenshots.docx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WPS Presentation</Application>
  <PresentationFormat>On-screen Show 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Wingdings</vt:lpstr>
      <vt:lpstr>Office Theme</vt:lpstr>
      <vt:lpstr>Gen AI Based Email Triageand OCR</vt:lpstr>
      <vt:lpstr>Introduction</vt:lpstr>
      <vt:lpstr>Tech stack</vt:lpstr>
      <vt:lpstr>Architectural Flow</vt:lpstr>
      <vt:lpstr>Email Processing Layer</vt:lpstr>
      <vt:lpstr>Text Aggregation &amp; Preprocessing</vt:lpstr>
      <vt:lpstr>AI Model Processing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saipraveen</cp:lastModifiedBy>
  <cp:revision>15</cp:revision>
  <dcterms:created xsi:type="dcterms:W3CDTF">2013-01-27T09:14:00Z</dcterms:created>
  <dcterms:modified xsi:type="dcterms:W3CDTF">2025-03-26T15:28:50Z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6A9CC705F16D49D9A3AE5D2E6A1682B7_13</vt:lpwstr>
  </property>
  <property fmtid="{D5CDD505-2E9C-101B-9397-08002B2CF9AE}" pid="3" name="KSOProductBuildVer">
    <vt:lpwstr>2057-12.2.0.20326</vt:lpwstr>
  </property>
</Properties>
</file>