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  <p:sldMasterId id="214748366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143500" cx="9144000"/>
  <p:notesSz cx="6858000" cy="9144000"/>
  <p:embeddedFontLst>
    <p:embeddedFont>
      <p:font typeface="Prompt"/>
      <p:bold r:id="rId15"/>
      <p:boldItalic r:id="rId16"/>
    </p:embeddedFont>
    <p:embeddedFont>
      <p:font typeface="Open Sans"/>
      <p:bold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font" Target="fonts/Prompt-bold.fntdata"/><Relationship Id="rId14" Type="http://schemas.openxmlformats.org/officeDocument/2006/relationships/slide" Target="slides/slide8.xml"/><Relationship Id="rId17" Type="http://schemas.openxmlformats.org/officeDocument/2006/relationships/font" Target="fonts/OpenSans-bold.fntdata"/><Relationship Id="rId16" Type="http://schemas.openxmlformats.org/officeDocument/2006/relationships/font" Target="fonts/Prompt-bold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18" Type="http://schemas.openxmlformats.org/officeDocument/2006/relationships/font" Target="fonts/OpenSans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343b04f43fb_2_2:notes"/>
          <p:cNvSpPr/>
          <p:nvPr>
            <p:ph idx="2" type="sldImg"/>
          </p:nvPr>
        </p:nvSpPr>
        <p:spPr>
          <a:xfrm>
            <a:off x="914400" y="1143000"/>
            <a:ext cx="73152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" name="Google Shape;54;g343b04f43fb_2_2:notes"/>
          <p:cNvSpPr txBox="1"/>
          <p:nvPr>
            <p:ph idx="1" type="body"/>
          </p:nvPr>
        </p:nvSpPr>
        <p:spPr>
          <a:xfrm>
            <a:off x="914400" y="4400550"/>
            <a:ext cx="73152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g343b04f43fb_2_2:notes"/>
          <p:cNvSpPr txBox="1"/>
          <p:nvPr>
            <p:ph idx="12" type="sldNum"/>
          </p:nvPr>
        </p:nvSpPr>
        <p:spPr>
          <a:xfrm>
            <a:off x="5179484" y="8685213"/>
            <a:ext cx="39624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43b04f43fb_0_0:notes"/>
          <p:cNvSpPr/>
          <p:nvPr>
            <p:ph idx="2" type="sldImg"/>
          </p:nvPr>
        </p:nvSpPr>
        <p:spPr>
          <a:xfrm>
            <a:off x="914400" y="1143000"/>
            <a:ext cx="73152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" name="Google Shape;66;g343b04f43fb_0_0:notes"/>
          <p:cNvSpPr txBox="1"/>
          <p:nvPr>
            <p:ph idx="1" type="body"/>
          </p:nvPr>
        </p:nvSpPr>
        <p:spPr>
          <a:xfrm>
            <a:off x="914400" y="4400550"/>
            <a:ext cx="73152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g343b04f43fb_0_0:notes"/>
          <p:cNvSpPr txBox="1"/>
          <p:nvPr>
            <p:ph idx="12" type="sldNum"/>
          </p:nvPr>
        </p:nvSpPr>
        <p:spPr>
          <a:xfrm>
            <a:off x="5179484" y="8685213"/>
            <a:ext cx="39624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43b04f43fb_2_14:notes"/>
          <p:cNvSpPr/>
          <p:nvPr>
            <p:ph idx="2" type="sldImg"/>
          </p:nvPr>
        </p:nvSpPr>
        <p:spPr>
          <a:xfrm>
            <a:off x="914400" y="1143000"/>
            <a:ext cx="73152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" name="Google Shape;77;g343b04f43fb_2_14:notes"/>
          <p:cNvSpPr txBox="1"/>
          <p:nvPr>
            <p:ph idx="1" type="body"/>
          </p:nvPr>
        </p:nvSpPr>
        <p:spPr>
          <a:xfrm>
            <a:off x="914400" y="4400550"/>
            <a:ext cx="73152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g343b04f43fb_2_14:notes"/>
          <p:cNvSpPr txBox="1"/>
          <p:nvPr>
            <p:ph idx="12" type="sldNum"/>
          </p:nvPr>
        </p:nvSpPr>
        <p:spPr>
          <a:xfrm>
            <a:off x="5179484" y="8685213"/>
            <a:ext cx="39624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43b04f43fb_2_36:notes"/>
          <p:cNvSpPr/>
          <p:nvPr>
            <p:ph idx="2" type="sldImg"/>
          </p:nvPr>
        </p:nvSpPr>
        <p:spPr>
          <a:xfrm>
            <a:off x="914400" y="1143000"/>
            <a:ext cx="73152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g343b04f43fb_2_36:notes"/>
          <p:cNvSpPr txBox="1"/>
          <p:nvPr>
            <p:ph idx="1" type="body"/>
          </p:nvPr>
        </p:nvSpPr>
        <p:spPr>
          <a:xfrm>
            <a:off x="914400" y="4400550"/>
            <a:ext cx="73152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g343b04f43fb_2_36:notes"/>
          <p:cNvSpPr txBox="1"/>
          <p:nvPr>
            <p:ph idx="12" type="sldNum"/>
          </p:nvPr>
        </p:nvSpPr>
        <p:spPr>
          <a:xfrm>
            <a:off x="5179484" y="8685213"/>
            <a:ext cx="39624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43b04f43fb_2_50:notes"/>
          <p:cNvSpPr/>
          <p:nvPr>
            <p:ph idx="2" type="sldImg"/>
          </p:nvPr>
        </p:nvSpPr>
        <p:spPr>
          <a:xfrm>
            <a:off x="914400" y="1143000"/>
            <a:ext cx="73152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" name="Google Shape;115;g343b04f43fb_2_50:notes"/>
          <p:cNvSpPr txBox="1"/>
          <p:nvPr>
            <p:ph idx="1" type="body"/>
          </p:nvPr>
        </p:nvSpPr>
        <p:spPr>
          <a:xfrm>
            <a:off x="914400" y="4400550"/>
            <a:ext cx="73152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g343b04f43fb_2_50:notes"/>
          <p:cNvSpPr txBox="1"/>
          <p:nvPr>
            <p:ph idx="12" type="sldNum"/>
          </p:nvPr>
        </p:nvSpPr>
        <p:spPr>
          <a:xfrm>
            <a:off x="5179484" y="8685213"/>
            <a:ext cx="39624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43b04f43fb_2_64:notes"/>
          <p:cNvSpPr txBox="1"/>
          <p:nvPr>
            <p:ph idx="1" type="body"/>
          </p:nvPr>
        </p:nvSpPr>
        <p:spPr>
          <a:xfrm>
            <a:off x="914400" y="4400550"/>
            <a:ext cx="73152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g343b04f43fb_2_64:notes"/>
          <p:cNvSpPr/>
          <p:nvPr>
            <p:ph idx="2" type="sldImg"/>
          </p:nvPr>
        </p:nvSpPr>
        <p:spPr>
          <a:xfrm>
            <a:off x="914400" y="1143000"/>
            <a:ext cx="73152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43b04f43fb_2_71:notes"/>
          <p:cNvSpPr txBox="1"/>
          <p:nvPr>
            <p:ph idx="1" type="body"/>
          </p:nvPr>
        </p:nvSpPr>
        <p:spPr>
          <a:xfrm>
            <a:off x="914400" y="4400550"/>
            <a:ext cx="73152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g343b04f43fb_2_71:notes"/>
          <p:cNvSpPr/>
          <p:nvPr>
            <p:ph idx="2" type="sldImg"/>
          </p:nvPr>
        </p:nvSpPr>
        <p:spPr>
          <a:xfrm>
            <a:off x="914400" y="1143000"/>
            <a:ext cx="73152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43b04f43fb_2_78:notes"/>
          <p:cNvSpPr txBox="1"/>
          <p:nvPr>
            <p:ph idx="1" type="body"/>
          </p:nvPr>
        </p:nvSpPr>
        <p:spPr>
          <a:xfrm>
            <a:off x="914400" y="4400550"/>
            <a:ext cx="73152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g343b04f43fb_2_78:notes"/>
          <p:cNvSpPr/>
          <p:nvPr>
            <p:ph idx="2" type="sldImg"/>
          </p:nvPr>
        </p:nvSpPr>
        <p:spPr>
          <a:xfrm>
            <a:off x="914400" y="1143000"/>
            <a:ext cx="73152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FAULT">
  <p:cSld name="DEFAULT">
    <p:bg>
      <p:bgPr>
        <a:solidFill>
          <a:schemeClr val="lt1"/>
        </a:soli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/>
          <p:nvPr/>
        </p:nvSpPr>
        <p:spPr>
          <a:xfrm>
            <a:off x="2056019" y="-1222724"/>
            <a:ext cx="5032058" cy="5032058"/>
          </a:xfrm>
          <a:prstGeom prst="ellipse">
            <a:avLst/>
          </a:prstGeom>
          <a:solidFill>
            <a:srgbClr val="000000">
              <a:alpha val="588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5"/>
          <p:cNvSpPr/>
          <p:nvPr/>
        </p:nvSpPr>
        <p:spPr>
          <a:xfrm>
            <a:off x="758381" y="2122408"/>
            <a:ext cx="7620000" cy="8987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35"/>
              <a:buFont typeface="Open Sans"/>
              <a:buNone/>
            </a:pPr>
            <a:r>
              <a:rPr b="1" i="0" lang="en-GB" sz="3135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Gen AI-Based Email Classification and OC</a:t>
            </a:r>
            <a:r>
              <a:rPr b="1" lang="en-GB" sz="3135">
                <a:latin typeface="Open Sans"/>
                <a:ea typeface="Open Sans"/>
                <a:cs typeface="Open Sans"/>
                <a:sym typeface="Open Sans"/>
              </a:rPr>
              <a:t>R</a:t>
            </a:r>
            <a:endParaRPr b="0" i="0" sz="313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p15"/>
          <p:cNvSpPr/>
          <p:nvPr/>
        </p:nvSpPr>
        <p:spPr>
          <a:xfrm>
            <a:off x="7190137" y="3357658"/>
            <a:ext cx="2394585" cy="2394585"/>
          </a:xfrm>
          <a:prstGeom prst="ellipse">
            <a:avLst/>
          </a:prstGeom>
          <a:solidFill>
            <a:srgbClr val="000000">
              <a:alpha val="0"/>
            </a:srgbClr>
          </a:solidFill>
          <a:ln cap="flat" cmpd="sng" w="423325">
            <a:solidFill>
              <a:srgbClr val="FF98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5"/>
          <p:cNvSpPr/>
          <p:nvPr/>
        </p:nvSpPr>
        <p:spPr>
          <a:xfrm>
            <a:off x="-957929" y="-1222724"/>
            <a:ext cx="1991678" cy="1991677"/>
          </a:xfrm>
          <a:prstGeom prst="ellipse">
            <a:avLst/>
          </a:prstGeom>
          <a:solidFill>
            <a:srgbClr val="000000">
              <a:alpha val="0"/>
            </a:srgbClr>
          </a:solidFill>
          <a:ln cap="flat" cmpd="sng" w="423325">
            <a:solidFill>
              <a:srgbClr val="FF98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5"/>
          <p:cNvSpPr/>
          <p:nvPr/>
        </p:nvSpPr>
        <p:spPr>
          <a:xfrm>
            <a:off x="303609" y="4340114"/>
            <a:ext cx="571500" cy="5715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5"/>
          <p:cNvSpPr/>
          <p:nvPr/>
        </p:nvSpPr>
        <p:spPr>
          <a:xfrm>
            <a:off x="939165" y="4348163"/>
            <a:ext cx="571500" cy="5715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5"/>
          <p:cNvSpPr/>
          <p:nvPr/>
        </p:nvSpPr>
        <p:spPr>
          <a:xfrm>
            <a:off x="620268" y="4338923"/>
            <a:ext cx="571500" cy="571500"/>
          </a:xfrm>
          <a:prstGeom prst="ellipse">
            <a:avLst/>
          </a:prstGeom>
          <a:solidFill>
            <a:srgbClr val="FF98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/>
          <p:nvPr/>
        </p:nvSpPr>
        <p:spPr>
          <a:xfrm>
            <a:off x="7190137" y="3357658"/>
            <a:ext cx="2394600" cy="2394600"/>
          </a:xfrm>
          <a:prstGeom prst="ellipse">
            <a:avLst/>
          </a:prstGeom>
          <a:solidFill>
            <a:srgbClr val="000000">
              <a:alpha val="0"/>
            </a:srgbClr>
          </a:solidFill>
          <a:ln cap="flat" cmpd="sng" w="423325">
            <a:solidFill>
              <a:srgbClr val="FF98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6"/>
          <p:cNvSpPr/>
          <p:nvPr/>
        </p:nvSpPr>
        <p:spPr>
          <a:xfrm>
            <a:off x="-957929" y="-1222724"/>
            <a:ext cx="1991700" cy="1991700"/>
          </a:xfrm>
          <a:prstGeom prst="ellipse">
            <a:avLst/>
          </a:prstGeom>
          <a:solidFill>
            <a:srgbClr val="000000">
              <a:alpha val="0"/>
            </a:srgbClr>
          </a:solidFill>
          <a:ln cap="flat" cmpd="sng" w="423325">
            <a:solidFill>
              <a:srgbClr val="FF98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6"/>
          <p:cNvSpPr/>
          <p:nvPr/>
        </p:nvSpPr>
        <p:spPr>
          <a:xfrm>
            <a:off x="303609" y="4340114"/>
            <a:ext cx="571500" cy="5715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6"/>
          <p:cNvSpPr/>
          <p:nvPr/>
        </p:nvSpPr>
        <p:spPr>
          <a:xfrm>
            <a:off x="939165" y="4348163"/>
            <a:ext cx="571500" cy="5715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6"/>
          <p:cNvSpPr/>
          <p:nvPr/>
        </p:nvSpPr>
        <p:spPr>
          <a:xfrm>
            <a:off x="620268" y="4338923"/>
            <a:ext cx="571500" cy="571500"/>
          </a:xfrm>
          <a:prstGeom prst="ellipse">
            <a:avLst/>
          </a:prstGeom>
          <a:solidFill>
            <a:srgbClr val="FF98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6"/>
          <p:cNvSpPr txBox="1"/>
          <p:nvPr/>
        </p:nvSpPr>
        <p:spPr>
          <a:xfrm>
            <a:off x="904275" y="969400"/>
            <a:ext cx="4774500" cy="26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/>
              <a:t>Team Members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Fahadh Kasala - K096002 - DTI</a:t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Thirumagal Dhivya - U840726 - DTI</a:t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Durairaj Jaishankar - U790580 - TCOO</a:t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Karthikeyan M - K039576 - TCOO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/>
          <p:nvPr/>
        </p:nvSpPr>
        <p:spPr>
          <a:xfrm>
            <a:off x="3852767" y="169640"/>
            <a:ext cx="3157538" cy="3157538"/>
          </a:xfrm>
          <a:prstGeom prst="ellipse">
            <a:avLst/>
          </a:prstGeom>
          <a:solidFill>
            <a:srgbClr val="000000">
              <a:alpha val="392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7"/>
          <p:cNvSpPr/>
          <p:nvPr/>
        </p:nvSpPr>
        <p:spPr>
          <a:xfrm>
            <a:off x="3906869" y="-1913049"/>
            <a:ext cx="2428875" cy="2428875"/>
          </a:xfrm>
          <a:prstGeom prst="ellipse">
            <a:avLst/>
          </a:prstGeom>
          <a:solidFill>
            <a:srgbClr val="000000">
              <a:alpha val="0"/>
            </a:srgbClr>
          </a:solidFill>
          <a:ln cap="flat" cmpd="sng" w="423325">
            <a:solidFill>
              <a:srgbClr val="FF98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7"/>
          <p:cNvSpPr/>
          <p:nvPr/>
        </p:nvSpPr>
        <p:spPr>
          <a:xfrm>
            <a:off x="4304062" y="1697879"/>
            <a:ext cx="2302794" cy="27769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Font typeface="Arial Rounded"/>
              <a:buNone/>
            </a:pPr>
            <a:r>
              <a:rPr b="1" i="0" lang="en-GB" sz="2800" u="none" cap="none" strike="noStrike">
                <a:solidFill>
                  <a:srgbClr val="333333"/>
                </a:solidFill>
                <a:latin typeface="Arial Rounded"/>
                <a:ea typeface="Arial Rounded"/>
                <a:cs typeface="Arial Rounded"/>
                <a:sym typeface="Arial Rounded"/>
              </a:rPr>
              <a:t>Challenge Overview</a:t>
            </a:r>
            <a:endParaRPr b="1" i="0" sz="2800" u="none" cap="none" strike="noStrike">
              <a:solidFill>
                <a:srgbClr val="333333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sp>
        <p:nvSpPr>
          <p:cNvPr id="83" name="Google Shape;83;p17"/>
          <p:cNvSpPr/>
          <p:nvPr/>
        </p:nvSpPr>
        <p:spPr>
          <a:xfrm>
            <a:off x="347662" y="857250"/>
            <a:ext cx="474345" cy="474345"/>
          </a:xfrm>
          <a:prstGeom prst="ellipse">
            <a:avLst/>
          </a:prstGeom>
          <a:solidFill>
            <a:srgbClr val="FF98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7"/>
          <p:cNvSpPr/>
          <p:nvPr/>
        </p:nvSpPr>
        <p:spPr>
          <a:xfrm>
            <a:off x="879634" y="966788"/>
            <a:ext cx="475726" cy="24107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95"/>
              <a:buFont typeface="Prompt"/>
              <a:buNone/>
            </a:pPr>
            <a:r>
              <a:rPr b="1" i="0" lang="en-GB" sz="1495" u="none" cap="none" strike="noStrike">
                <a:solidFill>
                  <a:srgbClr val="333333"/>
                </a:solidFill>
                <a:latin typeface="Prompt"/>
                <a:ea typeface="Prompt"/>
                <a:cs typeface="Prompt"/>
                <a:sym typeface="Prompt"/>
              </a:rPr>
              <a:t>01</a:t>
            </a:r>
            <a:endParaRPr b="0" i="0" sz="149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7"/>
          <p:cNvSpPr/>
          <p:nvPr/>
        </p:nvSpPr>
        <p:spPr>
          <a:xfrm>
            <a:off x="1388221" y="966788"/>
            <a:ext cx="2525268" cy="24970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20"/>
              <a:buFont typeface="Open Sans"/>
              <a:buNone/>
            </a:pPr>
            <a:r>
              <a:rPr b="0" i="0" lang="en-GB" sz="1020" u="none" cap="none" strike="noStrike">
                <a:solidFill>
                  <a:srgbClr val="333333"/>
                </a:solidFill>
                <a:latin typeface="Open Sans"/>
                <a:ea typeface="Open Sans"/>
                <a:cs typeface="Open Sans"/>
                <a:sym typeface="Open Sans"/>
              </a:rPr>
              <a:t>High volume of servicing requests through emails with attachments</a:t>
            </a:r>
            <a:endParaRPr b="0" i="0" sz="102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7"/>
          <p:cNvSpPr/>
          <p:nvPr/>
        </p:nvSpPr>
        <p:spPr>
          <a:xfrm>
            <a:off x="347662" y="1619250"/>
            <a:ext cx="474345" cy="474345"/>
          </a:xfrm>
          <a:prstGeom prst="ellipse">
            <a:avLst/>
          </a:prstGeom>
          <a:solidFill>
            <a:srgbClr val="FF98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7"/>
          <p:cNvSpPr/>
          <p:nvPr/>
        </p:nvSpPr>
        <p:spPr>
          <a:xfrm>
            <a:off x="879634" y="1728788"/>
            <a:ext cx="475726" cy="24107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95"/>
              <a:buFont typeface="Prompt"/>
              <a:buNone/>
            </a:pPr>
            <a:r>
              <a:rPr b="1" i="0" lang="en-GB" sz="1495" u="none" cap="none" strike="noStrike">
                <a:solidFill>
                  <a:srgbClr val="333333"/>
                </a:solidFill>
                <a:latin typeface="Prompt"/>
                <a:ea typeface="Prompt"/>
                <a:cs typeface="Prompt"/>
                <a:sym typeface="Prompt"/>
              </a:rPr>
              <a:t>02</a:t>
            </a:r>
            <a:endParaRPr b="0" i="0" sz="149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7"/>
          <p:cNvSpPr/>
          <p:nvPr/>
        </p:nvSpPr>
        <p:spPr>
          <a:xfrm>
            <a:off x="1388221" y="1728788"/>
            <a:ext cx="2525268" cy="24970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20"/>
              <a:buFont typeface="Open Sans"/>
              <a:buNone/>
            </a:pPr>
            <a:r>
              <a:rPr b="0" i="0" lang="en-GB" sz="1020" u="none" cap="none" strike="noStrike">
                <a:solidFill>
                  <a:srgbClr val="333333"/>
                </a:solidFill>
                <a:latin typeface="Open Sans"/>
                <a:ea typeface="Open Sans"/>
                <a:cs typeface="Open Sans"/>
                <a:sym typeface="Open Sans"/>
              </a:rPr>
              <a:t>Manual triage process is time-consuming and error-prone</a:t>
            </a:r>
            <a:endParaRPr b="0" i="0" sz="102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7"/>
          <p:cNvSpPr/>
          <p:nvPr/>
        </p:nvSpPr>
        <p:spPr>
          <a:xfrm>
            <a:off x="347662" y="2381250"/>
            <a:ext cx="474345" cy="474345"/>
          </a:xfrm>
          <a:prstGeom prst="ellipse">
            <a:avLst/>
          </a:prstGeom>
          <a:solidFill>
            <a:srgbClr val="FF98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7"/>
          <p:cNvSpPr/>
          <p:nvPr/>
        </p:nvSpPr>
        <p:spPr>
          <a:xfrm>
            <a:off x="879634" y="2490788"/>
            <a:ext cx="475726" cy="24107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95"/>
              <a:buFont typeface="Prompt"/>
              <a:buNone/>
            </a:pPr>
            <a:r>
              <a:rPr b="1" i="0" lang="en-GB" sz="1495" u="none" cap="none" strike="noStrike">
                <a:solidFill>
                  <a:srgbClr val="333333"/>
                </a:solidFill>
                <a:latin typeface="Prompt"/>
                <a:ea typeface="Prompt"/>
                <a:cs typeface="Prompt"/>
                <a:sym typeface="Prompt"/>
              </a:rPr>
              <a:t>03</a:t>
            </a:r>
            <a:endParaRPr b="0" i="0" sz="149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7"/>
          <p:cNvSpPr/>
          <p:nvPr/>
        </p:nvSpPr>
        <p:spPr>
          <a:xfrm>
            <a:off x="1388221" y="2490788"/>
            <a:ext cx="2525268" cy="24970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20"/>
              <a:buFont typeface="Open Sans"/>
              <a:buNone/>
            </a:pPr>
            <a:r>
              <a:rPr b="0" i="0" lang="en-GB" sz="1020" u="none" cap="none" strike="noStrike">
                <a:solidFill>
                  <a:srgbClr val="333333"/>
                </a:solidFill>
                <a:latin typeface="Open Sans"/>
                <a:ea typeface="Open Sans"/>
                <a:cs typeface="Open Sans"/>
                <a:sym typeface="Open Sans"/>
              </a:rPr>
              <a:t>Need for automated classification and data extraction</a:t>
            </a:r>
            <a:endParaRPr b="0" i="0" sz="102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7"/>
          <p:cNvSpPr/>
          <p:nvPr/>
        </p:nvSpPr>
        <p:spPr>
          <a:xfrm>
            <a:off x="347662" y="3143250"/>
            <a:ext cx="474345" cy="474345"/>
          </a:xfrm>
          <a:prstGeom prst="ellipse">
            <a:avLst/>
          </a:prstGeom>
          <a:solidFill>
            <a:srgbClr val="FF98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7"/>
          <p:cNvSpPr/>
          <p:nvPr/>
        </p:nvSpPr>
        <p:spPr>
          <a:xfrm>
            <a:off x="879634" y="3252788"/>
            <a:ext cx="475726" cy="24107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95"/>
              <a:buFont typeface="Prompt"/>
              <a:buNone/>
            </a:pPr>
            <a:r>
              <a:rPr b="1" i="0" lang="en-GB" sz="1495" u="none" cap="none" strike="noStrike">
                <a:solidFill>
                  <a:srgbClr val="333333"/>
                </a:solidFill>
                <a:latin typeface="Prompt"/>
                <a:ea typeface="Prompt"/>
                <a:cs typeface="Prompt"/>
                <a:sym typeface="Prompt"/>
              </a:rPr>
              <a:t>04</a:t>
            </a:r>
            <a:endParaRPr b="0" i="0" sz="149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7"/>
          <p:cNvSpPr/>
          <p:nvPr/>
        </p:nvSpPr>
        <p:spPr>
          <a:xfrm>
            <a:off x="1388221" y="3252788"/>
            <a:ext cx="2525268" cy="24970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20"/>
              <a:buFont typeface="Open Sans"/>
              <a:buNone/>
            </a:pPr>
            <a:r>
              <a:rPr b="0" i="0" lang="en-GB" sz="1020" u="none" cap="none" strike="noStrike">
                <a:solidFill>
                  <a:srgbClr val="333333"/>
                </a:solidFill>
                <a:latin typeface="Open Sans"/>
                <a:ea typeface="Open Sans"/>
                <a:cs typeface="Open Sans"/>
                <a:sym typeface="Open Sans"/>
              </a:rPr>
              <a:t>Context-based data extraction from email bodies and attachments</a:t>
            </a:r>
            <a:endParaRPr b="0" i="0" sz="102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7"/>
          <p:cNvSpPr/>
          <p:nvPr/>
        </p:nvSpPr>
        <p:spPr>
          <a:xfrm>
            <a:off x="347662" y="3905250"/>
            <a:ext cx="474345" cy="474345"/>
          </a:xfrm>
          <a:prstGeom prst="ellipse">
            <a:avLst/>
          </a:prstGeom>
          <a:solidFill>
            <a:srgbClr val="FF98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7"/>
          <p:cNvSpPr/>
          <p:nvPr/>
        </p:nvSpPr>
        <p:spPr>
          <a:xfrm>
            <a:off x="879634" y="4014788"/>
            <a:ext cx="475726" cy="24107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95"/>
              <a:buFont typeface="Prompt"/>
              <a:buNone/>
            </a:pPr>
            <a:r>
              <a:rPr b="1" i="0" lang="en-GB" sz="1495" u="none" cap="none" strike="noStrike">
                <a:solidFill>
                  <a:srgbClr val="333333"/>
                </a:solidFill>
                <a:latin typeface="Prompt"/>
                <a:ea typeface="Prompt"/>
                <a:cs typeface="Prompt"/>
                <a:sym typeface="Prompt"/>
              </a:rPr>
              <a:t>05</a:t>
            </a:r>
            <a:endParaRPr b="0" i="0" sz="149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7"/>
          <p:cNvSpPr/>
          <p:nvPr/>
        </p:nvSpPr>
        <p:spPr>
          <a:xfrm>
            <a:off x="1388221" y="4014788"/>
            <a:ext cx="2525268" cy="24970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20"/>
              <a:buFont typeface="Open Sans"/>
              <a:buNone/>
            </a:pPr>
            <a:r>
              <a:rPr b="0" i="0" lang="en-GB" sz="1020" u="none" cap="none" strike="noStrike">
                <a:solidFill>
                  <a:srgbClr val="333333"/>
                </a:solidFill>
                <a:latin typeface="Open Sans"/>
                <a:ea typeface="Open Sans"/>
                <a:cs typeface="Open Sans"/>
                <a:sym typeface="Open Sans"/>
              </a:rPr>
              <a:t>Detect and avoid duplicate email threads</a:t>
            </a:r>
            <a:endParaRPr b="0" i="0" sz="102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/>
          <p:nvPr/>
        </p:nvSpPr>
        <p:spPr>
          <a:xfrm>
            <a:off x="7143750" y="0"/>
            <a:ext cx="2000250" cy="5143500"/>
          </a:xfrm>
          <a:prstGeom prst="rect">
            <a:avLst/>
          </a:prstGeom>
          <a:solidFill>
            <a:srgbClr val="FF98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8"/>
          <p:cNvSpPr/>
          <p:nvPr/>
        </p:nvSpPr>
        <p:spPr>
          <a:xfrm>
            <a:off x="1190625" y="357188"/>
            <a:ext cx="57150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Font typeface="Arial Rounded"/>
              <a:buNone/>
            </a:pPr>
            <a:r>
              <a:rPr b="1" i="0" lang="en-GB" sz="2800" u="none" cap="none" strike="noStrike">
                <a:solidFill>
                  <a:srgbClr val="333333"/>
                </a:solidFill>
                <a:latin typeface="Arial Rounded"/>
                <a:ea typeface="Arial Rounded"/>
                <a:cs typeface="Arial Rounded"/>
                <a:sym typeface="Arial Rounded"/>
              </a:rPr>
              <a:t>Solution Overview</a:t>
            </a:r>
            <a:endParaRPr b="1" i="0" sz="2800" u="none" cap="none" strike="noStrike">
              <a:solidFill>
                <a:schemeClr val="dk1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sp>
        <p:nvSpPr>
          <p:cNvPr id="105" name="Google Shape;105;p18"/>
          <p:cNvSpPr/>
          <p:nvPr/>
        </p:nvSpPr>
        <p:spPr>
          <a:xfrm>
            <a:off x="714375" y="1190625"/>
            <a:ext cx="5238750" cy="14287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5"/>
              <a:buFont typeface="Open Sans"/>
              <a:buNone/>
            </a:pPr>
            <a:r>
              <a:rPr b="1" i="0" lang="en-GB" sz="1205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Automated Email Classification</a:t>
            </a:r>
            <a:endParaRPr b="0" i="0" sz="120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18"/>
          <p:cNvSpPr/>
          <p:nvPr/>
        </p:nvSpPr>
        <p:spPr>
          <a:xfrm>
            <a:off x="714375" y="1571625"/>
            <a:ext cx="5238750" cy="14287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65"/>
              <a:buFont typeface="Open Sans"/>
              <a:buNone/>
            </a:pPr>
            <a:r>
              <a:rPr b="0" i="0" lang="en-GB" sz="1365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Utilizes Generative AI models (LLMs) such as Llama 3 from Ollama for accurate email classification and data extraction.</a:t>
            </a:r>
            <a:endParaRPr b="0" i="0" sz="136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18"/>
          <p:cNvSpPr/>
          <p:nvPr/>
        </p:nvSpPr>
        <p:spPr>
          <a:xfrm>
            <a:off x="714375" y="2524125"/>
            <a:ext cx="5238750" cy="14287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5"/>
              <a:buFont typeface="Open Sans"/>
              <a:buNone/>
            </a:pPr>
            <a:r>
              <a:rPr b="1" i="0" lang="en-GB" sz="1205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OCR and Text Parsing</a:t>
            </a:r>
            <a:endParaRPr b="0" i="0" sz="120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18"/>
          <p:cNvSpPr/>
          <p:nvPr/>
        </p:nvSpPr>
        <p:spPr>
          <a:xfrm>
            <a:off x="714375" y="2905125"/>
            <a:ext cx="5238750" cy="14287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65"/>
              <a:buFont typeface="Open Sans"/>
              <a:buNone/>
            </a:pPr>
            <a:r>
              <a:rPr b="0" i="0" lang="en-GB" sz="1365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Leverages OCR to extract text from documents and perform text parsing to identify relevant fields.</a:t>
            </a:r>
            <a:endParaRPr b="0" i="0" sz="136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18"/>
          <p:cNvSpPr/>
          <p:nvPr/>
        </p:nvSpPr>
        <p:spPr>
          <a:xfrm>
            <a:off x="714375" y="3619500"/>
            <a:ext cx="5238750" cy="14287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5"/>
              <a:buFont typeface="Open Sans"/>
              <a:buNone/>
            </a:pPr>
            <a:r>
              <a:rPr b="1" i="0" lang="en-GB" sz="1205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Data Enrichment and Duplicate Detection</a:t>
            </a:r>
            <a:endParaRPr b="0" i="0" sz="120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18"/>
          <p:cNvSpPr/>
          <p:nvPr/>
        </p:nvSpPr>
        <p:spPr>
          <a:xfrm>
            <a:off x="714375" y="4000500"/>
            <a:ext cx="5238750" cy="14287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65"/>
              <a:buFont typeface="Open Sans"/>
              <a:buNone/>
            </a:pPr>
            <a:r>
              <a:rPr b="0" i="0" lang="en-GB" sz="1365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Incorporates data enrichment and duplicate email detection to enhance accuracy and reduce redundancy.</a:t>
            </a:r>
            <a:endParaRPr b="0" i="0" sz="136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8"/>
          <p:cNvSpPr/>
          <p:nvPr/>
        </p:nvSpPr>
        <p:spPr>
          <a:xfrm>
            <a:off x="-1023302" y="0"/>
            <a:ext cx="1737360" cy="1737360"/>
          </a:xfrm>
          <a:prstGeom prst="ellipse">
            <a:avLst/>
          </a:prstGeom>
          <a:solidFill>
            <a:srgbClr val="000000">
              <a:alpha val="0"/>
            </a:srgbClr>
          </a:solidFill>
          <a:ln cap="flat" cmpd="sng" w="211650">
            <a:solidFill>
              <a:srgbClr val="FF98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8f5ae3ae-0a1d-4bc6-a501-4dae191a29a4" id="112" name="Google Shape;112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00140" y="1571625"/>
            <a:ext cx="2245995" cy="22459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9"/>
          <p:cNvSpPr/>
          <p:nvPr/>
        </p:nvSpPr>
        <p:spPr>
          <a:xfrm>
            <a:off x="7143750" y="0"/>
            <a:ext cx="2000250" cy="5143500"/>
          </a:xfrm>
          <a:prstGeom prst="rect">
            <a:avLst/>
          </a:prstGeom>
          <a:solidFill>
            <a:srgbClr val="FF98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9"/>
          <p:cNvSpPr/>
          <p:nvPr/>
        </p:nvSpPr>
        <p:spPr>
          <a:xfrm>
            <a:off x="1190625" y="357188"/>
            <a:ext cx="57150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Font typeface="Arial Rounded"/>
              <a:buNone/>
            </a:pPr>
            <a:r>
              <a:rPr b="1" lang="en-GB" sz="2800">
                <a:solidFill>
                  <a:srgbClr val="333333"/>
                </a:solidFill>
                <a:latin typeface="Arial Rounded"/>
                <a:ea typeface="Arial Rounded"/>
                <a:cs typeface="Arial Rounded"/>
                <a:sym typeface="Arial Rounded"/>
              </a:rPr>
              <a:t>Tech Stack and Tools</a:t>
            </a:r>
            <a:endParaRPr b="1" sz="2800">
              <a:solidFill>
                <a:schemeClr val="dk1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sp>
        <p:nvSpPr>
          <p:cNvPr id="120" name="Google Shape;120;p19"/>
          <p:cNvSpPr/>
          <p:nvPr/>
        </p:nvSpPr>
        <p:spPr>
          <a:xfrm>
            <a:off x="714375" y="1190625"/>
            <a:ext cx="5238750" cy="14287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50"/>
              <a:buFont typeface="Open Sans"/>
              <a:buNone/>
            </a:pPr>
            <a:r>
              <a:rPr b="1" lang="en-GB" sz="125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Backend and Model Integration</a:t>
            </a:r>
            <a:endParaRPr sz="12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9"/>
          <p:cNvSpPr/>
          <p:nvPr/>
        </p:nvSpPr>
        <p:spPr>
          <a:xfrm>
            <a:off x="714375" y="1571625"/>
            <a:ext cx="5238750" cy="14287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65"/>
              <a:buFont typeface="Open Sans"/>
              <a:buNone/>
            </a:pPr>
            <a:r>
              <a:rPr lang="en-GB" sz="1365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Backend developed using Python with NLTK and Ollama API for Llama 3 integration.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19"/>
          <p:cNvSpPr/>
          <p:nvPr/>
        </p:nvSpPr>
        <p:spPr>
          <a:xfrm>
            <a:off x="714375" y="2524125"/>
            <a:ext cx="5238750" cy="14287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50"/>
              <a:buFont typeface="Open Sans"/>
              <a:buNone/>
            </a:pPr>
            <a:r>
              <a:rPr b="1" lang="en-GB" sz="125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Frontend and User Interface</a:t>
            </a:r>
            <a:endParaRPr sz="12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19"/>
          <p:cNvSpPr/>
          <p:nvPr/>
        </p:nvSpPr>
        <p:spPr>
          <a:xfrm>
            <a:off x="714375" y="2905125"/>
            <a:ext cx="5238750" cy="14287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65"/>
              <a:buFont typeface="Open Sans"/>
              <a:buNone/>
            </a:pPr>
            <a:r>
              <a:rPr lang="en-GB" sz="1365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Gradio UI enables interactive model execution and result visualization.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19"/>
          <p:cNvSpPr/>
          <p:nvPr/>
        </p:nvSpPr>
        <p:spPr>
          <a:xfrm>
            <a:off x="714375" y="3619500"/>
            <a:ext cx="5238750" cy="14287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50"/>
              <a:buFont typeface="Open Sans"/>
              <a:buNone/>
            </a:pPr>
            <a:r>
              <a:rPr b="1" lang="en-GB" sz="125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Database and Deployment</a:t>
            </a:r>
            <a:endParaRPr sz="12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19"/>
          <p:cNvSpPr/>
          <p:nvPr/>
        </p:nvSpPr>
        <p:spPr>
          <a:xfrm>
            <a:off x="714375" y="4000500"/>
            <a:ext cx="5238750" cy="14287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65"/>
              <a:buFont typeface="Open Sans"/>
              <a:buNone/>
            </a:pPr>
            <a:r>
              <a:rPr lang="en-GB" sz="1365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Supabase PostgreSQL for data storage and Docker for consistent deployment.</a:t>
            </a:r>
            <a:endParaRPr sz="1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eencoded.png" id="126" name="Google Shape;126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38875" y="1333500"/>
            <a:ext cx="2476500" cy="2476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9"/>
          <p:cNvSpPr/>
          <p:nvPr/>
        </p:nvSpPr>
        <p:spPr>
          <a:xfrm>
            <a:off x="-1309687" y="3810000"/>
            <a:ext cx="1737360" cy="1737360"/>
          </a:xfrm>
          <a:prstGeom prst="ellipse">
            <a:avLst/>
          </a:prstGeom>
          <a:solidFill>
            <a:srgbClr val="000000">
              <a:alpha val="0"/>
            </a:srgbClr>
          </a:solidFill>
          <a:ln cap="flat" cmpd="sng" w="211650">
            <a:solidFill>
              <a:srgbClr val="FF98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/>
          <p:nvPr/>
        </p:nvSpPr>
        <p:spPr>
          <a:xfrm>
            <a:off x="-1077912" y="-400685"/>
            <a:ext cx="1737360" cy="1737360"/>
          </a:xfrm>
          <a:prstGeom prst="ellipse">
            <a:avLst/>
          </a:prstGeom>
          <a:solidFill>
            <a:srgbClr val="000000">
              <a:alpha val="0"/>
            </a:srgbClr>
          </a:solidFill>
          <a:ln cap="flat" cmpd="sng" w="211650">
            <a:solidFill>
              <a:srgbClr val="FF98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20"/>
          <p:cNvSpPr txBox="1"/>
          <p:nvPr/>
        </p:nvSpPr>
        <p:spPr>
          <a:xfrm>
            <a:off x="1158875" y="459740"/>
            <a:ext cx="4937760" cy="5219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800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rPr>
              <a:t>Architecture Flow Diagram</a:t>
            </a:r>
            <a:endParaRPr b="1" sz="2800">
              <a:solidFill>
                <a:schemeClr val="dk1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pic>
        <p:nvPicPr>
          <p:cNvPr descr="hackathon_Architecture" id="134" name="Google Shape;134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3540" y="1548765"/>
            <a:ext cx="8377555" cy="184404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0"/>
          <p:cNvSpPr/>
          <p:nvPr/>
        </p:nvSpPr>
        <p:spPr>
          <a:xfrm>
            <a:off x="8391208" y="3806190"/>
            <a:ext cx="1737360" cy="1737360"/>
          </a:xfrm>
          <a:prstGeom prst="ellipse">
            <a:avLst/>
          </a:prstGeom>
          <a:solidFill>
            <a:srgbClr val="000000">
              <a:alpha val="0"/>
            </a:srgbClr>
          </a:solidFill>
          <a:ln cap="flat" cmpd="sng" w="211650">
            <a:solidFill>
              <a:srgbClr val="FF98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1"/>
          <p:cNvSpPr/>
          <p:nvPr/>
        </p:nvSpPr>
        <p:spPr>
          <a:xfrm>
            <a:off x="-1077912" y="-400685"/>
            <a:ext cx="1737360" cy="1737360"/>
          </a:xfrm>
          <a:prstGeom prst="ellipse">
            <a:avLst/>
          </a:prstGeom>
          <a:solidFill>
            <a:srgbClr val="000000">
              <a:alpha val="0"/>
            </a:srgbClr>
          </a:solidFill>
          <a:ln cap="flat" cmpd="sng" w="211650">
            <a:solidFill>
              <a:srgbClr val="FF98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21"/>
          <p:cNvSpPr txBox="1"/>
          <p:nvPr/>
        </p:nvSpPr>
        <p:spPr>
          <a:xfrm>
            <a:off x="1158875" y="459740"/>
            <a:ext cx="4937760" cy="5219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800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rPr>
              <a:t>Email Classification Results</a:t>
            </a:r>
            <a:endParaRPr b="1" sz="2800">
              <a:solidFill>
                <a:schemeClr val="dk1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sp>
        <p:nvSpPr>
          <p:cNvPr id="142" name="Google Shape;142;p21"/>
          <p:cNvSpPr/>
          <p:nvPr/>
        </p:nvSpPr>
        <p:spPr>
          <a:xfrm>
            <a:off x="8391208" y="3806190"/>
            <a:ext cx="1737360" cy="1737360"/>
          </a:xfrm>
          <a:prstGeom prst="ellipse">
            <a:avLst/>
          </a:prstGeom>
          <a:solidFill>
            <a:srgbClr val="000000">
              <a:alpha val="0"/>
            </a:srgbClr>
          </a:solidFill>
          <a:ln cap="flat" cmpd="sng" w="211650">
            <a:solidFill>
              <a:srgbClr val="FF98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email_classification_result" id="143" name="Google Shape;143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3440" y="1123950"/>
            <a:ext cx="7117715" cy="355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/>
          <p:nvPr/>
        </p:nvSpPr>
        <p:spPr>
          <a:xfrm>
            <a:off x="7143750" y="0"/>
            <a:ext cx="2000250" cy="5143500"/>
          </a:xfrm>
          <a:prstGeom prst="rect">
            <a:avLst/>
          </a:prstGeom>
          <a:solidFill>
            <a:srgbClr val="FF98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2"/>
          <p:cNvSpPr/>
          <p:nvPr/>
        </p:nvSpPr>
        <p:spPr>
          <a:xfrm>
            <a:off x="-1309687" y="3810000"/>
            <a:ext cx="1737360" cy="1737360"/>
          </a:xfrm>
          <a:prstGeom prst="ellipse">
            <a:avLst/>
          </a:prstGeom>
          <a:solidFill>
            <a:srgbClr val="000000">
              <a:alpha val="0"/>
            </a:srgbClr>
          </a:solidFill>
          <a:ln cap="flat" cmpd="sng" w="211650">
            <a:solidFill>
              <a:srgbClr val="FF98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2"/>
          <p:cNvSpPr txBox="1"/>
          <p:nvPr/>
        </p:nvSpPr>
        <p:spPr>
          <a:xfrm>
            <a:off x="427990" y="403225"/>
            <a:ext cx="3048000" cy="5219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800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rPr>
              <a:t>Future Scope:</a:t>
            </a:r>
            <a:endParaRPr b="1" sz="2800">
              <a:solidFill>
                <a:schemeClr val="dk1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sp>
        <p:nvSpPr>
          <p:cNvPr id="151" name="Google Shape;151;p22"/>
          <p:cNvSpPr txBox="1"/>
          <p:nvPr/>
        </p:nvSpPr>
        <p:spPr>
          <a:xfrm>
            <a:off x="669290" y="1169670"/>
            <a:ext cx="6174600" cy="31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Optimize the prediction accuracy by fine tuning the LLM model with loan servicing related data.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Enhance the duplication detection semantically.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Introduce the reinforcement learning to the models.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Work on Non Functional </a:t>
            </a: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Requirements</a:t>
            </a: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like caching the response in cache instead of DB , multi processing the emails.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