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1" r:id="rId2"/>
    <p:sldId id="302" r:id="rId3"/>
    <p:sldId id="303" r:id="rId4"/>
    <p:sldId id="304" r:id="rId5"/>
    <p:sldId id="307" r:id="rId6"/>
    <p:sldId id="308" r:id="rId7"/>
    <p:sldId id="305" r:id="rId8"/>
    <p:sldId id="311" r:id="rId9"/>
    <p:sldId id="306" r:id="rId10"/>
    <p:sldId id="309" r:id="rId11"/>
    <p:sldId id="310" r:id="rId12"/>
    <p:sldId id="29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4ED"/>
    <a:srgbClr val="CFCCCB"/>
    <a:srgbClr val="804C4C"/>
    <a:srgbClr val="935F37"/>
    <a:srgbClr val="FDC7A5"/>
    <a:srgbClr val="FFAF8B"/>
    <a:srgbClr val="FA9700"/>
    <a:srgbClr val="DD1D15"/>
    <a:srgbClr val="009FEA"/>
    <a:srgbClr val="1A8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24"/>
  </p:normalViewPr>
  <p:slideViewPr>
    <p:cSldViewPr>
      <p:cViewPr varScale="1">
        <p:scale>
          <a:sx n="66" d="100"/>
          <a:sy n="66" d="100"/>
        </p:scale>
        <p:origin x="-702" y="-10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3/26/2025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831" y="4227736"/>
            <a:ext cx="10360501" cy="1068937"/>
          </a:xfrm>
        </p:spPr>
        <p:txBody>
          <a:bodyPr anchor="b">
            <a:normAutofit/>
          </a:bodyPr>
          <a:lstStyle>
            <a:lvl1pPr algn="ctr">
              <a:defRPr lang="en-US" sz="6600" b="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896645" y="5319615"/>
            <a:ext cx="10386873" cy="764440"/>
          </a:xfrm>
        </p:spPr>
        <p:txBody>
          <a:bodyPr>
            <a:normAutofit/>
          </a:bodyPr>
          <a:lstStyle>
            <a:lvl1pPr marL="0" indent="0" algn="ctr">
              <a:buNone/>
              <a:defRPr lang="en-US" sz="24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68000">
              <a:schemeClr val="tx2">
                <a:lumMod val="37000"/>
                <a:lumOff val="63000"/>
              </a:schemeClr>
            </a:gs>
            <a:gs pos="100000">
              <a:srgbClr val="FFEBFA"/>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l">
              <a:defRPr sz="1400">
                <a:solidFill>
                  <a:schemeClr val="tx1">
                    <a:tint val="75000"/>
                  </a:schemeClr>
                </a:solidFill>
              </a:defRPr>
            </a:lvl1pPr>
          </a:lstStyle>
          <a:p>
            <a:fld id="{425404F2-BE9A-4460-8815-8F645183555F}" type="datetimeFigureOut">
              <a:rPr lang="en-US" smtClean="0"/>
              <a:pPr/>
              <a:t>3/26/2025</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r">
              <a:defRPr sz="14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26268" y="0"/>
            <a:ext cx="5302324" cy="6858000"/>
          </a:xfrm>
          <a:prstGeom prst="rect">
            <a:avLst/>
          </a:prstGeom>
        </p:spPr>
      </p:pic>
      <p:sp>
        <p:nvSpPr>
          <p:cNvPr id="6" name="Text 0"/>
          <p:cNvSpPr/>
          <p:nvPr/>
        </p:nvSpPr>
        <p:spPr>
          <a:xfrm>
            <a:off x="5446341" y="692696"/>
            <a:ext cx="6120680" cy="1584176"/>
          </a:xfrm>
          <a:prstGeom prst="rect">
            <a:avLst/>
          </a:prstGeom>
          <a:noFill/>
          <a:ln/>
        </p:spPr>
        <p:txBody>
          <a:bodyPr wrap="square" lIns="0" tIns="0" rIns="0" bIns="0" rtlCol="0" anchor="t"/>
          <a:lstStyle/>
          <a:p>
            <a:pPr marL="0" indent="0" algn="l">
              <a:lnSpc>
                <a:spcPts val="5550"/>
              </a:lnSpc>
              <a:buNone/>
            </a:pPr>
            <a:r>
              <a:rPr lang="en-US" sz="4000" dirty="0">
                <a:solidFill>
                  <a:srgbClr val="3257B8"/>
                </a:solidFill>
                <a:latin typeface="Roboto Slab" pitchFamily="34" charset="0"/>
                <a:ea typeface="Roboto Slab" pitchFamily="34" charset="-122"/>
                <a:cs typeface="Roboto Slab" pitchFamily="34" charset="-120"/>
              </a:rPr>
              <a:t>Gen AI Powered Email Classification and OCR Solution</a:t>
            </a:r>
            <a:endParaRPr lang="en-US" sz="4000" dirty="0"/>
          </a:p>
        </p:txBody>
      </p:sp>
      <p:sp>
        <p:nvSpPr>
          <p:cNvPr id="7" name="Text 1"/>
          <p:cNvSpPr/>
          <p:nvPr/>
        </p:nvSpPr>
        <p:spPr>
          <a:xfrm>
            <a:off x="5446341" y="3083408"/>
            <a:ext cx="6552728" cy="2837498"/>
          </a:xfrm>
          <a:prstGeom prst="rect">
            <a:avLst/>
          </a:prstGeom>
          <a:noFill/>
          <a:ln/>
        </p:spPr>
        <p:txBody>
          <a:bodyPr wrap="square" lIns="0" tIns="0" rIns="0" bIns="0" rtlCol="0" anchor="t"/>
          <a:lstStyle/>
          <a:p>
            <a:pPr marL="0" indent="0" algn="l">
              <a:lnSpc>
                <a:spcPts val="2850"/>
              </a:lnSpc>
              <a:buNone/>
            </a:pPr>
            <a:r>
              <a:rPr lang="en-US" sz="1750" dirty="0" smtClean="0">
                <a:solidFill>
                  <a:srgbClr val="15213F"/>
                </a:solidFill>
                <a:latin typeface="Roboto" pitchFamily="34" charset="0"/>
                <a:ea typeface="Roboto" pitchFamily="34" charset="-122"/>
                <a:cs typeface="Roboto" pitchFamily="34" charset="-120"/>
              </a:rPr>
              <a:t>Accurately </a:t>
            </a:r>
            <a:r>
              <a:rPr lang="en-US" sz="1750" dirty="0">
                <a:solidFill>
                  <a:srgbClr val="15213F"/>
                </a:solidFill>
                <a:latin typeface="Roboto" pitchFamily="34" charset="0"/>
                <a:ea typeface="Roboto" pitchFamily="34" charset="-122"/>
                <a:cs typeface="Roboto" pitchFamily="34" charset="-120"/>
              </a:rPr>
              <a:t>extract, interpret, and categorize emails. </a:t>
            </a:r>
            <a:endParaRPr lang="en-US" sz="1750" dirty="0" smtClean="0">
              <a:solidFill>
                <a:srgbClr val="15213F"/>
              </a:solidFill>
              <a:latin typeface="Roboto" pitchFamily="34" charset="0"/>
              <a:ea typeface="Roboto" pitchFamily="34" charset="-122"/>
              <a:cs typeface="Roboto" pitchFamily="34" charset="-120"/>
            </a:endParaRPr>
          </a:p>
          <a:p>
            <a:pPr marL="0" indent="0" algn="l">
              <a:lnSpc>
                <a:spcPts val="2850"/>
              </a:lnSpc>
              <a:buNone/>
            </a:pPr>
            <a:endParaRPr lang="en-US" sz="1750" b="1" dirty="0">
              <a:solidFill>
                <a:srgbClr val="15213F"/>
              </a:solidFill>
              <a:latin typeface="Roboto" pitchFamily="34" charset="0"/>
              <a:ea typeface="Roboto" pitchFamily="34" charset="-122"/>
              <a:cs typeface="Roboto" pitchFamily="34" charset="-120"/>
            </a:endParaRPr>
          </a:p>
          <a:p>
            <a:pPr marL="0" indent="0" algn="l">
              <a:lnSpc>
                <a:spcPts val="2850"/>
              </a:lnSpc>
              <a:buNone/>
            </a:pPr>
            <a:r>
              <a:rPr lang="en-US" sz="1750" b="1" dirty="0" smtClean="0">
                <a:solidFill>
                  <a:srgbClr val="15213F"/>
                </a:solidFill>
                <a:latin typeface="Roboto" pitchFamily="34" charset="0"/>
                <a:ea typeface="Roboto" pitchFamily="34" charset="-122"/>
                <a:cs typeface="Roboto" pitchFamily="34" charset="-120"/>
              </a:rPr>
              <a:t>Team : </a:t>
            </a:r>
            <a:r>
              <a:rPr lang="en-US" sz="1750" b="1" dirty="0" err="1" smtClean="0">
                <a:solidFill>
                  <a:srgbClr val="15213F"/>
                </a:solidFill>
                <a:latin typeface="Roboto" pitchFamily="34" charset="0"/>
                <a:ea typeface="Roboto" pitchFamily="34" charset="-122"/>
                <a:cs typeface="Roboto" pitchFamily="34" charset="-120"/>
              </a:rPr>
              <a:t>CORT_Gems</a:t>
            </a:r>
            <a:endParaRPr lang="en-US" sz="1750" b="1" dirty="0" smtClean="0">
              <a:solidFill>
                <a:srgbClr val="15213F"/>
              </a:solidFill>
              <a:latin typeface="Roboto" pitchFamily="34" charset="0"/>
              <a:ea typeface="Roboto" pitchFamily="34" charset="-122"/>
              <a:cs typeface="Roboto" pitchFamily="34" charset="-120"/>
            </a:endParaRPr>
          </a:p>
          <a:p>
            <a:r>
              <a:rPr lang="en-US" sz="1750" dirty="0" err="1" smtClean="0">
                <a:solidFill>
                  <a:srgbClr val="15213F"/>
                </a:solidFill>
                <a:latin typeface="Roboto" pitchFamily="34" charset="0"/>
                <a:ea typeface="Roboto" pitchFamily="34" charset="-122"/>
                <a:cs typeface="Roboto" pitchFamily="34" charset="-120"/>
              </a:rPr>
              <a:t>Arun</a:t>
            </a:r>
            <a:r>
              <a:rPr lang="en-US" sz="1750" dirty="0" smtClean="0">
                <a:solidFill>
                  <a:srgbClr val="15213F"/>
                </a:solidFill>
                <a:latin typeface="Roboto" pitchFamily="34" charset="0"/>
                <a:ea typeface="Roboto" pitchFamily="34" charset="-122"/>
                <a:cs typeface="Roboto" pitchFamily="34" charset="-120"/>
              </a:rPr>
              <a:t> P K</a:t>
            </a:r>
          </a:p>
          <a:p>
            <a:r>
              <a:rPr lang="en-US" sz="1750" dirty="0" err="1" smtClean="0">
                <a:solidFill>
                  <a:srgbClr val="15213F"/>
                </a:solidFill>
                <a:latin typeface="Roboto" pitchFamily="34" charset="0"/>
                <a:ea typeface="Roboto" pitchFamily="34" charset="-122"/>
                <a:cs typeface="Roboto" pitchFamily="34" charset="-120"/>
              </a:rPr>
              <a:t>Jithin</a:t>
            </a:r>
            <a:r>
              <a:rPr lang="en-US" sz="1750" dirty="0" smtClean="0">
                <a:solidFill>
                  <a:srgbClr val="15213F"/>
                </a:solidFill>
                <a:latin typeface="Roboto" pitchFamily="34" charset="0"/>
                <a:ea typeface="Roboto" pitchFamily="34" charset="-122"/>
                <a:cs typeface="Roboto" pitchFamily="34" charset="-120"/>
              </a:rPr>
              <a:t> M P</a:t>
            </a:r>
          </a:p>
          <a:p>
            <a:r>
              <a:rPr lang="en-US" sz="1750" dirty="0" err="1" smtClean="0">
                <a:solidFill>
                  <a:srgbClr val="15213F"/>
                </a:solidFill>
                <a:latin typeface="Roboto" pitchFamily="34" charset="0"/>
                <a:ea typeface="Roboto" pitchFamily="34" charset="-122"/>
                <a:cs typeface="Roboto" pitchFamily="34" charset="-120"/>
              </a:rPr>
              <a:t>Karthik</a:t>
            </a:r>
            <a:r>
              <a:rPr lang="en-US" sz="1750" dirty="0" smtClean="0">
                <a:solidFill>
                  <a:srgbClr val="15213F"/>
                </a:solidFill>
                <a:latin typeface="Roboto" pitchFamily="34" charset="0"/>
                <a:ea typeface="Roboto" pitchFamily="34" charset="-122"/>
                <a:cs typeface="Roboto" pitchFamily="34" charset="-120"/>
              </a:rPr>
              <a:t> V</a:t>
            </a:r>
          </a:p>
          <a:p>
            <a:r>
              <a:rPr lang="en-US" sz="1750" dirty="0" err="1" smtClean="0">
                <a:solidFill>
                  <a:srgbClr val="15213F"/>
                </a:solidFill>
                <a:latin typeface="Roboto" pitchFamily="34" charset="0"/>
                <a:ea typeface="Roboto" pitchFamily="34" charset="-122"/>
                <a:cs typeface="Roboto" pitchFamily="34" charset="-120"/>
              </a:rPr>
              <a:t>Sahaja</a:t>
            </a:r>
            <a:r>
              <a:rPr lang="en-US" sz="1750" dirty="0" smtClean="0">
                <a:solidFill>
                  <a:srgbClr val="15213F"/>
                </a:solidFill>
                <a:latin typeface="Roboto" pitchFamily="34" charset="0"/>
                <a:ea typeface="Roboto" pitchFamily="34" charset="-122"/>
                <a:cs typeface="Roboto" pitchFamily="34" charset="-120"/>
              </a:rPr>
              <a:t> </a:t>
            </a:r>
            <a:r>
              <a:rPr lang="en-US" sz="1750" dirty="0" err="1" smtClean="0">
                <a:solidFill>
                  <a:srgbClr val="15213F"/>
                </a:solidFill>
                <a:latin typeface="Roboto" pitchFamily="34" charset="0"/>
                <a:ea typeface="Roboto" pitchFamily="34" charset="-122"/>
                <a:cs typeface="Roboto" pitchFamily="34" charset="-120"/>
              </a:rPr>
              <a:t>Pulluru</a:t>
            </a:r>
            <a:endParaRPr lang="en-US" sz="1750" dirty="0" smtClean="0">
              <a:solidFill>
                <a:srgbClr val="15213F"/>
              </a:solidFill>
              <a:latin typeface="Roboto" pitchFamily="34" charset="0"/>
              <a:ea typeface="Roboto" pitchFamily="34" charset="-122"/>
              <a:cs typeface="Roboto" pitchFamily="34" charset="-120"/>
            </a:endParaRPr>
          </a:p>
          <a:p>
            <a:r>
              <a:rPr lang="en-US" sz="1750" dirty="0" err="1" smtClean="0">
                <a:solidFill>
                  <a:srgbClr val="15213F"/>
                </a:solidFill>
                <a:latin typeface="Roboto" pitchFamily="34" charset="0"/>
                <a:ea typeface="Roboto" pitchFamily="34" charset="-122"/>
                <a:cs typeface="Roboto" pitchFamily="34" charset="-120"/>
              </a:rPr>
              <a:t>Aneesh</a:t>
            </a:r>
            <a:r>
              <a:rPr lang="en-US" sz="1750" dirty="0" smtClean="0">
                <a:solidFill>
                  <a:srgbClr val="15213F"/>
                </a:solidFill>
                <a:latin typeface="Roboto" pitchFamily="34" charset="0"/>
                <a:ea typeface="Roboto" pitchFamily="34" charset="-122"/>
                <a:cs typeface="Roboto" pitchFamily="34" charset="-120"/>
              </a:rPr>
              <a:t> Kumar M</a:t>
            </a:r>
          </a:p>
          <a:p>
            <a:pPr marL="0" indent="0" algn="l">
              <a:lnSpc>
                <a:spcPts val="2850"/>
              </a:lnSpc>
              <a:buNone/>
            </a:pPr>
            <a:endParaRPr lang="en-US" sz="1750" dirty="0" smtClean="0">
              <a:solidFill>
                <a:srgbClr val="15213F"/>
              </a:solidFill>
              <a:latin typeface="Roboto" pitchFamily="34" charset="0"/>
              <a:ea typeface="Roboto" pitchFamily="34" charset="-122"/>
              <a:cs typeface="Roboto" pitchFamily="34" charset="-120"/>
            </a:endParaRPr>
          </a:p>
          <a:p>
            <a:pPr marL="0" indent="0" algn="l">
              <a:lnSpc>
                <a:spcPts val="2850"/>
              </a:lnSpc>
              <a:buNone/>
            </a:pPr>
            <a:endParaRPr lang="en-US" sz="1750" dirty="0"/>
          </a:p>
        </p:txBody>
      </p:sp>
      <p:sp>
        <p:nvSpPr>
          <p:cNvPr id="8" name="Shape 2"/>
          <p:cNvSpPr/>
          <p:nvPr/>
        </p:nvSpPr>
        <p:spPr>
          <a:xfrm>
            <a:off x="6280190" y="5838468"/>
            <a:ext cx="362903" cy="362903"/>
          </a:xfrm>
          <a:prstGeom prst="roundRect">
            <a:avLst>
              <a:gd name="adj" fmla="val 25194296"/>
            </a:avLst>
          </a:prstGeom>
          <a:noFill/>
          <a:ln w="7620">
            <a:solidFill>
              <a:srgbClr val="FFFFFF"/>
            </a:solidFill>
            <a:prstDash val="solid"/>
          </a:ln>
        </p:spPr>
      </p:sp>
    </p:spTree>
    <p:extLst>
      <p:ext uri="{BB962C8B-B14F-4D97-AF65-F5344CB8AC3E}">
        <p14:creationId xmlns:p14="http://schemas.microsoft.com/office/powerpoint/2010/main" val="3088815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32303" y="764704"/>
            <a:ext cx="6206609"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Benefits of the Solution</a:t>
            </a:r>
            <a:endParaRPr lang="en-US" sz="4450" dirty="0"/>
          </a:p>
        </p:txBody>
      </p:sp>
      <p:sp>
        <p:nvSpPr>
          <p:cNvPr id="5" name="Text 1"/>
          <p:cNvSpPr/>
          <p:nvPr/>
        </p:nvSpPr>
        <p:spPr>
          <a:xfrm>
            <a:off x="1852374" y="2649796"/>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15213F"/>
                </a:solidFill>
                <a:latin typeface="Roboto Slab" pitchFamily="34" charset="0"/>
                <a:ea typeface="Roboto Slab" pitchFamily="34" charset="-122"/>
                <a:cs typeface="Roboto Slab" pitchFamily="34" charset="-120"/>
              </a:rPr>
              <a:t>Increased Efficiency</a:t>
            </a:r>
            <a:endParaRPr lang="en-US" sz="2200" dirty="0"/>
          </a:p>
        </p:txBody>
      </p:sp>
      <p:pic>
        <p:nvPicPr>
          <p:cNvPr id="6" name="Image 0" descr="preencoded.png"/>
          <p:cNvPicPr>
            <a:picLocks noChangeAspect="1"/>
          </p:cNvPicPr>
          <p:nvPr/>
        </p:nvPicPr>
        <p:blipFill>
          <a:blip r:embed="rId2"/>
          <a:stretch>
            <a:fillRect/>
          </a:stretch>
        </p:blipFill>
        <p:spPr>
          <a:xfrm>
            <a:off x="5027771" y="1999119"/>
            <a:ext cx="3651885" cy="3651885"/>
          </a:xfrm>
          <a:prstGeom prst="rect">
            <a:avLst/>
          </a:prstGeom>
        </p:spPr>
      </p:pic>
      <p:sp>
        <p:nvSpPr>
          <p:cNvPr id="7" name="Shape 2"/>
          <p:cNvSpPr/>
          <p:nvPr/>
        </p:nvSpPr>
        <p:spPr>
          <a:xfrm>
            <a:off x="5327451" y="2298800"/>
            <a:ext cx="566976" cy="566976"/>
          </a:xfrm>
          <a:prstGeom prst="roundRect">
            <a:avLst>
              <a:gd name="adj" fmla="val 1611154"/>
            </a:avLst>
          </a:prstGeom>
          <a:solidFill>
            <a:srgbClr val="E9ECF2"/>
          </a:solidFill>
          <a:ln/>
        </p:spPr>
      </p:sp>
      <p:pic>
        <p:nvPicPr>
          <p:cNvPr id="8" name="Image 1" descr="preencoded.png"/>
          <p:cNvPicPr>
            <a:picLocks noChangeAspect="1"/>
          </p:cNvPicPr>
          <p:nvPr/>
        </p:nvPicPr>
        <p:blipFill>
          <a:blip r:embed="rId3"/>
          <a:stretch>
            <a:fillRect/>
          </a:stretch>
        </p:blipFill>
        <p:spPr>
          <a:xfrm>
            <a:off x="5483304" y="2422744"/>
            <a:ext cx="255151" cy="318968"/>
          </a:xfrm>
          <a:prstGeom prst="rect">
            <a:avLst/>
          </a:prstGeom>
        </p:spPr>
      </p:pic>
      <p:sp>
        <p:nvSpPr>
          <p:cNvPr id="9" name="Text 3"/>
          <p:cNvSpPr/>
          <p:nvPr/>
        </p:nvSpPr>
        <p:spPr>
          <a:xfrm>
            <a:off x="9019817" y="264979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Improved Accuracy</a:t>
            </a:r>
            <a:endParaRPr lang="en-US" sz="2200" dirty="0"/>
          </a:p>
        </p:txBody>
      </p:sp>
      <p:pic>
        <p:nvPicPr>
          <p:cNvPr id="10" name="Image 2" descr="preencoded.png"/>
          <p:cNvPicPr>
            <a:picLocks noChangeAspect="1"/>
          </p:cNvPicPr>
          <p:nvPr/>
        </p:nvPicPr>
        <p:blipFill>
          <a:blip r:embed="rId4"/>
          <a:stretch>
            <a:fillRect/>
          </a:stretch>
        </p:blipFill>
        <p:spPr>
          <a:xfrm>
            <a:off x="5027771" y="1999119"/>
            <a:ext cx="3651885" cy="3651885"/>
          </a:xfrm>
          <a:prstGeom prst="rect">
            <a:avLst/>
          </a:prstGeom>
        </p:spPr>
      </p:pic>
      <p:sp>
        <p:nvSpPr>
          <p:cNvPr id="11" name="Shape 4"/>
          <p:cNvSpPr/>
          <p:nvPr/>
        </p:nvSpPr>
        <p:spPr>
          <a:xfrm>
            <a:off x="7812881" y="2298800"/>
            <a:ext cx="566976" cy="566976"/>
          </a:xfrm>
          <a:prstGeom prst="roundRect">
            <a:avLst>
              <a:gd name="adj" fmla="val 1611154"/>
            </a:avLst>
          </a:prstGeom>
          <a:solidFill>
            <a:srgbClr val="E9ECF2"/>
          </a:solidFill>
          <a:ln/>
        </p:spPr>
      </p:sp>
      <p:pic>
        <p:nvPicPr>
          <p:cNvPr id="12" name="Image 3" descr="preencoded.png"/>
          <p:cNvPicPr>
            <a:picLocks noChangeAspect="1"/>
          </p:cNvPicPr>
          <p:nvPr/>
        </p:nvPicPr>
        <p:blipFill>
          <a:blip r:embed="rId5"/>
          <a:stretch>
            <a:fillRect/>
          </a:stretch>
        </p:blipFill>
        <p:spPr>
          <a:xfrm>
            <a:off x="7968733" y="2422744"/>
            <a:ext cx="255151" cy="318968"/>
          </a:xfrm>
          <a:prstGeom prst="rect">
            <a:avLst/>
          </a:prstGeom>
        </p:spPr>
      </p:pic>
      <p:sp>
        <p:nvSpPr>
          <p:cNvPr id="13" name="Text 5"/>
          <p:cNvSpPr/>
          <p:nvPr/>
        </p:nvSpPr>
        <p:spPr>
          <a:xfrm>
            <a:off x="9019817" y="46458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Cost Reduction</a:t>
            </a:r>
            <a:endParaRPr lang="en-US" sz="2200" dirty="0"/>
          </a:p>
        </p:txBody>
      </p:sp>
      <p:pic>
        <p:nvPicPr>
          <p:cNvPr id="14" name="Image 4" descr="preencoded.png"/>
          <p:cNvPicPr>
            <a:picLocks noChangeAspect="1"/>
          </p:cNvPicPr>
          <p:nvPr/>
        </p:nvPicPr>
        <p:blipFill>
          <a:blip r:embed="rId6"/>
          <a:stretch>
            <a:fillRect/>
          </a:stretch>
        </p:blipFill>
        <p:spPr>
          <a:xfrm>
            <a:off x="5027771" y="1999119"/>
            <a:ext cx="3651885" cy="3651885"/>
          </a:xfrm>
          <a:prstGeom prst="rect">
            <a:avLst/>
          </a:prstGeom>
        </p:spPr>
      </p:pic>
      <p:sp>
        <p:nvSpPr>
          <p:cNvPr id="15" name="Shape 6"/>
          <p:cNvSpPr/>
          <p:nvPr/>
        </p:nvSpPr>
        <p:spPr>
          <a:xfrm>
            <a:off x="7812881" y="4784229"/>
            <a:ext cx="566976" cy="566976"/>
          </a:xfrm>
          <a:prstGeom prst="roundRect">
            <a:avLst>
              <a:gd name="adj" fmla="val 1611154"/>
            </a:avLst>
          </a:prstGeom>
          <a:solidFill>
            <a:srgbClr val="E9ECF2"/>
          </a:solidFill>
          <a:ln/>
        </p:spPr>
      </p:sp>
      <p:pic>
        <p:nvPicPr>
          <p:cNvPr id="16" name="Image 5" descr="preencoded.png"/>
          <p:cNvPicPr>
            <a:picLocks noChangeAspect="1"/>
          </p:cNvPicPr>
          <p:nvPr/>
        </p:nvPicPr>
        <p:blipFill>
          <a:blip r:embed="rId7"/>
          <a:stretch>
            <a:fillRect/>
          </a:stretch>
        </p:blipFill>
        <p:spPr>
          <a:xfrm>
            <a:off x="7968733" y="4908173"/>
            <a:ext cx="255151" cy="318968"/>
          </a:xfrm>
          <a:prstGeom prst="rect">
            <a:avLst/>
          </a:prstGeom>
        </p:spPr>
      </p:pic>
      <p:sp>
        <p:nvSpPr>
          <p:cNvPr id="17" name="Text 7"/>
          <p:cNvSpPr/>
          <p:nvPr/>
        </p:nvSpPr>
        <p:spPr>
          <a:xfrm>
            <a:off x="1598056" y="4645879"/>
            <a:ext cx="3089553" cy="354330"/>
          </a:xfrm>
          <a:prstGeom prst="rect">
            <a:avLst/>
          </a:prstGeom>
          <a:noFill/>
          <a:ln/>
        </p:spPr>
        <p:txBody>
          <a:bodyPr wrap="none" lIns="0" tIns="0" rIns="0" bIns="0" rtlCol="0" anchor="t"/>
          <a:lstStyle/>
          <a:p>
            <a:pPr marL="0" indent="0" algn="r">
              <a:lnSpc>
                <a:spcPts val="2750"/>
              </a:lnSpc>
              <a:buNone/>
            </a:pPr>
            <a:r>
              <a:rPr lang="en-US" sz="2200" dirty="0">
                <a:solidFill>
                  <a:srgbClr val="15213F"/>
                </a:solidFill>
                <a:latin typeface="Roboto Slab" pitchFamily="34" charset="0"/>
                <a:ea typeface="Roboto Slab" pitchFamily="34" charset="-122"/>
                <a:cs typeface="Roboto Slab" pitchFamily="34" charset="-120"/>
              </a:rPr>
              <a:t>Enhanced Productivity</a:t>
            </a:r>
            <a:endParaRPr lang="en-US" sz="2200" dirty="0"/>
          </a:p>
        </p:txBody>
      </p:sp>
      <p:pic>
        <p:nvPicPr>
          <p:cNvPr id="18" name="Image 6" descr="preencoded.png"/>
          <p:cNvPicPr>
            <a:picLocks noChangeAspect="1"/>
          </p:cNvPicPr>
          <p:nvPr/>
        </p:nvPicPr>
        <p:blipFill>
          <a:blip r:embed="rId8"/>
          <a:stretch>
            <a:fillRect/>
          </a:stretch>
        </p:blipFill>
        <p:spPr>
          <a:xfrm>
            <a:off x="5027771" y="1999119"/>
            <a:ext cx="3651885" cy="3651885"/>
          </a:xfrm>
          <a:prstGeom prst="rect">
            <a:avLst/>
          </a:prstGeom>
        </p:spPr>
      </p:pic>
      <p:sp>
        <p:nvSpPr>
          <p:cNvPr id="19" name="Shape 8"/>
          <p:cNvSpPr/>
          <p:nvPr/>
        </p:nvSpPr>
        <p:spPr>
          <a:xfrm>
            <a:off x="5327451" y="4784229"/>
            <a:ext cx="566976" cy="566976"/>
          </a:xfrm>
          <a:prstGeom prst="roundRect">
            <a:avLst>
              <a:gd name="adj" fmla="val 1611154"/>
            </a:avLst>
          </a:prstGeom>
          <a:solidFill>
            <a:srgbClr val="E9ECF2"/>
          </a:solidFill>
          <a:ln/>
        </p:spPr>
      </p:sp>
      <p:pic>
        <p:nvPicPr>
          <p:cNvPr id="20" name="Image 7" descr="preencoded.png"/>
          <p:cNvPicPr>
            <a:picLocks noChangeAspect="1"/>
          </p:cNvPicPr>
          <p:nvPr/>
        </p:nvPicPr>
        <p:blipFill>
          <a:blip r:embed="rId9"/>
          <a:stretch>
            <a:fillRect/>
          </a:stretch>
        </p:blipFill>
        <p:spPr>
          <a:xfrm>
            <a:off x="5483304" y="4908173"/>
            <a:ext cx="255151" cy="318968"/>
          </a:xfrm>
          <a:prstGeom prst="rect">
            <a:avLst/>
          </a:prstGeom>
        </p:spPr>
      </p:pic>
    </p:spTree>
    <p:extLst>
      <p:ext uri="{BB962C8B-B14F-4D97-AF65-F5344CB8AC3E}">
        <p14:creationId xmlns:p14="http://schemas.microsoft.com/office/powerpoint/2010/main" val="3998733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574132" y="88057"/>
            <a:ext cx="4176464" cy="708779"/>
          </a:xfrm>
          <a:prstGeom prst="rect">
            <a:avLst/>
          </a:prstGeom>
          <a:noFill/>
          <a:ln/>
        </p:spPr>
        <p:txBody>
          <a:bodyPr wrap="none" lIns="0" tIns="0" rIns="0" bIns="0" rtlCol="0" anchor="t"/>
          <a:lstStyle/>
          <a:p>
            <a:pPr marL="0" indent="0" algn="l">
              <a:lnSpc>
                <a:spcPts val="5550"/>
              </a:lnSpc>
              <a:buNone/>
            </a:pPr>
            <a:r>
              <a:rPr lang="en-US" sz="4000" dirty="0" smtClean="0">
                <a:solidFill>
                  <a:srgbClr val="3257B8"/>
                </a:solidFill>
                <a:latin typeface="Roboto Slab" pitchFamily="34" charset="0"/>
                <a:ea typeface="Roboto Slab" pitchFamily="34" charset="-122"/>
                <a:cs typeface="Roboto Slab" pitchFamily="34" charset="-120"/>
              </a:rPr>
              <a:t> UI Report</a:t>
            </a:r>
            <a:endParaRPr lang="en-US" sz="4000" dirty="0"/>
          </a:p>
        </p:txBody>
      </p:sp>
      <p:pic>
        <p:nvPicPr>
          <p:cNvPr id="2" name="Picture 2" descr="C:\Users\admin\Downloads\imag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0" y="935093"/>
            <a:ext cx="11161240" cy="566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705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2644" y="2643182"/>
            <a:ext cx="3812775" cy="923330"/>
          </a:xfrm>
          <a:prstGeom prst="rect">
            <a:avLst/>
          </a:prstGeom>
          <a:noFill/>
        </p:spPr>
        <p:txBody>
          <a:bodyPr wrap="none" rtlCol="0">
            <a:spAutoFit/>
          </a:bodyPr>
          <a:lstStyle/>
          <a:p>
            <a:r>
              <a:rPr lang="en-US" sz="5400" b="1" i="1" dirty="0"/>
              <a:t>Thank You!</a:t>
            </a:r>
            <a:endParaRPr lang="en-IN" sz="54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26268" y="-3634"/>
            <a:ext cx="5256584" cy="6813376"/>
          </a:xfrm>
          <a:prstGeom prst="rect">
            <a:avLst/>
          </a:prstGeom>
        </p:spPr>
      </p:pic>
      <p:sp>
        <p:nvSpPr>
          <p:cNvPr id="5" name="Text 0"/>
          <p:cNvSpPr/>
          <p:nvPr/>
        </p:nvSpPr>
        <p:spPr>
          <a:xfrm>
            <a:off x="5379665" y="692696"/>
            <a:ext cx="6619404" cy="1656753"/>
          </a:xfrm>
          <a:prstGeom prst="rect">
            <a:avLst/>
          </a:prstGeom>
          <a:noFill/>
          <a:ln/>
        </p:spPr>
        <p:txBody>
          <a:bodyPr wrap="square" lIns="0" tIns="0" rIns="0" bIns="0" rtlCol="0" anchor="t"/>
          <a:lstStyle/>
          <a:p>
            <a:pPr marL="0" indent="0" algn="l">
              <a:lnSpc>
                <a:spcPts val="5550"/>
              </a:lnSpc>
              <a:buNone/>
            </a:pPr>
            <a:r>
              <a:rPr lang="en-US" sz="3600" dirty="0">
                <a:solidFill>
                  <a:srgbClr val="3257B8"/>
                </a:solidFill>
                <a:latin typeface="Roboto Slab" pitchFamily="34" charset="0"/>
                <a:ea typeface="Roboto Slab" pitchFamily="34" charset="-122"/>
                <a:cs typeface="Roboto Slab" pitchFamily="34" charset="-120"/>
              </a:rPr>
              <a:t>The Problem: Email Overload and Inefficient Processing</a:t>
            </a:r>
            <a:endParaRPr lang="en-US" sz="3600" dirty="0"/>
          </a:p>
        </p:txBody>
      </p:sp>
      <p:sp>
        <p:nvSpPr>
          <p:cNvPr id="6" name="Shape 1"/>
          <p:cNvSpPr/>
          <p:nvPr/>
        </p:nvSpPr>
        <p:spPr>
          <a:xfrm>
            <a:off x="5368086" y="4569010"/>
            <a:ext cx="510302" cy="397606"/>
          </a:xfrm>
          <a:prstGeom prst="roundRect">
            <a:avLst>
              <a:gd name="adj" fmla="val 6667"/>
            </a:avLst>
          </a:prstGeom>
          <a:solidFill>
            <a:srgbClr val="E9ECF2"/>
          </a:solidFill>
          <a:ln/>
        </p:spPr>
      </p:sp>
      <p:sp>
        <p:nvSpPr>
          <p:cNvPr id="7" name="Text 2"/>
          <p:cNvSpPr/>
          <p:nvPr/>
        </p:nvSpPr>
        <p:spPr>
          <a:xfrm>
            <a:off x="6039440" y="4534565"/>
            <a:ext cx="2835235" cy="276079"/>
          </a:xfrm>
          <a:prstGeom prst="rect">
            <a:avLst/>
          </a:prstGeom>
          <a:noFill/>
          <a:ln/>
        </p:spPr>
        <p:txBody>
          <a:bodyPr wrap="none" lIns="0" tIns="0" rIns="0" bIns="0" rtlCol="0" anchor="t"/>
          <a:lstStyle/>
          <a:p>
            <a:pPr marL="0" indent="0" algn="l">
              <a:lnSpc>
                <a:spcPts val="2750"/>
              </a:lnSpc>
              <a:buNone/>
            </a:pPr>
            <a:r>
              <a:rPr lang="en-US" sz="1400" b="1" dirty="0">
                <a:solidFill>
                  <a:srgbClr val="15213F"/>
                </a:solidFill>
                <a:latin typeface="Roboto Slab" pitchFamily="34" charset="0"/>
                <a:ea typeface="Roboto Slab" pitchFamily="34" charset="-122"/>
                <a:cs typeface="Roboto Slab" pitchFamily="34" charset="-120"/>
              </a:rPr>
              <a:t>Time Consumption</a:t>
            </a:r>
            <a:endParaRPr lang="en-US" sz="1400" b="1" dirty="0"/>
          </a:p>
        </p:txBody>
      </p:sp>
      <p:sp>
        <p:nvSpPr>
          <p:cNvPr id="8" name="Text 3"/>
          <p:cNvSpPr/>
          <p:nvPr/>
        </p:nvSpPr>
        <p:spPr>
          <a:xfrm>
            <a:off x="6039440" y="5107022"/>
            <a:ext cx="2649927" cy="565517"/>
          </a:xfrm>
          <a:prstGeom prst="rect">
            <a:avLst/>
          </a:prstGeom>
          <a:noFill/>
          <a:ln/>
        </p:spPr>
        <p:txBody>
          <a:bodyPr wrap="square" lIns="0" tIns="0" rIns="0" bIns="0" rtlCol="0" anchor="t"/>
          <a:lstStyle/>
          <a:p>
            <a:pPr marL="0" indent="0" algn="l">
              <a:lnSpc>
                <a:spcPts val="2850"/>
              </a:lnSpc>
              <a:buNone/>
            </a:pPr>
            <a:r>
              <a:rPr lang="en-US" sz="1400" dirty="0">
                <a:solidFill>
                  <a:srgbClr val="15213F"/>
                </a:solidFill>
                <a:latin typeface="Roboto" pitchFamily="34" charset="0"/>
                <a:ea typeface="Roboto" pitchFamily="34" charset="-122"/>
                <a:cs typeface="Roboto" pitchFamily="34" charset="-120"/>
              </a:rPr>
              <a:t>The average worker spends 28% of their day on email.</a:t>
            </a:r>
            <a:endParaRPr lang="en-US" sz="1400" dirty="0"/>
          </a:p>
        </p:txBody>
      </p:sp>
      <p:sp>
        <p:nvSpPr>
          <p:cNvPr id="9" name="Shape 4"/>
          <p:cNvSpPr/>
          <p:nvPr/>
        </p:nvSpPr>
        <p:spPr>
          <a:xfrm>
            <a:off x="8614692" y="4543562"/>
            <a:ext cx="510302" cy="397606"/>
          </a:xfrm>
          <a:prstGeom prst="roundRect">
            <a:avLst>
              <a:gd name="adj" fmla="val 6667"/>
            </a:avLst>
          </a:prstGeom>
          <a:solidFill>
            <a:srgbClr val="E9ECF2"/>
          </a:solidFill>
          <a:ln/>
        </p:spPr>
      </p:sp>
      <p:sp>
        <p:nvSpPr>
          <p:cNvPr id="10" name="Text 5"/>
          <p:cNvSpPr/>
          <p:nvPr/>
        </p:nvSpPr>
        <p:spPr>
          <a:xfrm>
            <a:off x="9351808" y="4521073"/>
            <a:ext cx="2835235" cy="276079"/>
          </a:xfrm>
          <a:prstGeom prst="rect">
            <a:avLst/>
          </a:prstGeom>
          <a:noFill/>
          <a:ln/>
        </p:spPr>
        <p:txBody>
          <a:bodyPr wrap="none" lIns="0" tIns="0" rIns="0" bIns="0" rtlCol="0" anchor="t"/>
          <a:lstStyle/>
          <a:p>
            <a:pPr marL="0" indent="0" algn="l">
              <a:lnSpc>
                <a:spcPts val="2750"/>
              </a:lnSpc>
              <a:buNone/>
            </a:pPr>
            <a:r>
              <a:rPr lang="en-US" sz="1400" b="1" dirty="0">
                <a:solidFill>
                  <a:srgbClr val="15213F"/>
                </a:solidFill>
                <a:latin typeface="Roboto Slab" pitchFamily="34" charset="0"/>
                <a:ea typeface="Roboto Slab" pitchFamily="34" charset="-122"/>
                <a:cs typeface="Roboto Slab" pitchFamily="34" charset="-120"/>
              </a:rPr>
              <a:t>Manual Inefficiency</a:t>
            </a:r>
            <a:endParaRPr lang="en-US" sz="1400" b="1" dirty="0"/>
          </a:p>
        </p:txBody>
      </p:sp>
      <p:sp>
        <p:nvSpPr>
          <p:cNvPr id="11" name="Text 6"/>
          <p:cNvSpPr/>
          <p:nvPr/>
        </p:nvSpPr>
        <p:spPr>
          <a:xfrm>
            <a:off x="9351808" y="5101004"/>
            <a:ext cx="2927747" cy="848276"/>
          </a:xfrm>
          <a:prstGeom prst="rect">
            <a:avLst/>
          </a:prstGeom>
          <a:noFill/>
          <a:ln/>
        </p:spPr>
        <p:txBody>
          <a:bodyPr wrap="square" lIns="0" tIns="0" rIns="0" bIns="0" rtlCol="0" anchor="t"/>
          <a:lstStyle/>
          <a:p>
            <a:pPr marL="0" indent="0" algn="l">
              <a:lnSpc>
                <a:spcPts val="2850"/>
              </a:lnSpc>
              <a:buNone/>
            </a:pPr>
            <a:r>
              <a:rPr lang="en-US" sz="1400" dirty="0">
                <a:solidFill>
                  <a:srgbClr val="15213F"/>
                </a:solidFill>
                <a:latin typeface="Roboto" pitchFamily="34" charset="0"/>
                <a:ea typeface="Roboto" pitchFamily="34" charset="-122"/>
                <a:cs typeface="Roboto" pitchFamily="34" charset="-120"/>
              </a:rPr>
              <a:t>Manual email classification is time-consuming and error-prone.</a:t>
            </a:r>
            <a:endParaRPr lang="en-US" sz="1400" dirty="0"/>
          </a:p>
        </p:txBody>
      </p:sp>
      <p:sp>
        <p:nvSpPr>
          <p:cNvPr id="12" name="Text 3"/>
          <p:cNvSpPr/>
          <p:nvPr/>
        </p:nvSpPr>
        <p:spPr>
          <a:xfrm>
            <a:off x="5394132" y="2276872"/>
            <a:ext cx="6604937" cy="1944216"/>
          </a:xfrm>
          <a:prstGeom prst="rect">
            <a:avLst/>
          </a:prstGeom>
          <a:noFill/>
          <a:ln/>
        </p:spPr>
        <p:txBody>
          <a:bodyPr wrap="square" lIns="0" tIns="0" rIns="0" bIns="0" rtlCol="0" anchor="t"/>
          <a:lstStyle/>
          <a:p>
            <a:pPr>
              <a:lnSpc>
                <a:spcPts val="2850"/>
              </a:lnSpc>
            </a:pPr>
            <a:r>
              <a:rPr lang="en-US" sz="1600" dirty="0">
                <a:solidFill>
                  <a:srgbClr val="15213F"/>
                </a:solidFill>
                <a:latin typeface="Roboto" pitchFamily="34" charset="0"/>
                <a:ea typeface="Roboto" pitchFamily="34" charset="-122"/>
                <a:cs typeface="Roboto" pitchFamily="34" charset="-120"/>
              </a:rPr>
              <a:t>Commercial Bank Lending Service teas receive a significant volume of service requests through emails. These emails contain diverse requests, often with the attachments and will be ingested to the loan servicing platform and creates a service request which will go through the workflow processing.</a:t>
            </a:r>
          </a:p>
        </p:txBody>
      </p:sp>
    </p:spTree>
    <p:extLst>
      <p:ext uri="{BB962C8B-B14F-4D97-AF65-F5344CB8AC3E}">
        <p14:creationId xmlns:p14="http://schemas.microsoft.com/office/powerpoint/2010/main" val="428395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93790" y="1052736"/>
            <a:ext cx="8460700"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Introducing the Gen AI Solution</a:t>
            </a:r>
            <a:endParaRPr lang="en-US" sz="4450" dirty="0"/>
          </a:p>
        </p:txBody>
      </p:sp>
      <p:sp>
        <p:nvSpPr>
          <p:cNvPr id="5" name="Text 1"/>
          <p:cNvSpPr/>
          <p:nvPr/>
        </p:nvSpPr>
        <p:spPr>
          <a:xfrm>
            <a:off x="793790" y="365073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Overview</a:t>
            </a:r>
            <a:endParaRPr lang="en-US" sz="2200" dirty="0"/>
          </a:p>
        </p:txBody>
      </p:sp>
      <p:sp>
        <p:nvSpPr>
          <p:cNvPr id="6" name="Text 2"/>
          <p:cNvSpPr/>
          <p:nvPr/>
        </p:nvSpPr>
        <p:spPr>
          <a:xfrm>
            <a:off x="793790" y="41490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Leveraging Gen AI for advanced email understanding.</a:t>
            </a:r>
            <a:endParaRPr lang="en-US" sz="1750" dirty="0"/>
          </a:p>
        </p:txBody>
      </p:sp>
      <p:sp>
        <p:nvSpPr>
          <p:cNvPr id="7" name="Text 3"/>
          <p:cNvSpPr/>
          <p:nvPr/>
        </p:nvSpPr>
        <p:spPr>
          <a:xfrm>
            <a:off x="793790" y="458112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OCR for extracting text from images and documents.</a:t>
            </a:r>
            <a:endParaRPr lang="en-US" sz="1750" dirty="0"/>
          </a:p>
        </p:txBody>
      </p:sp>
      <p:sp>
        <p:nvSpPr>
          <p:cNvPr id="8" name="Text 4"/>
          <p:cNvSpPr/>
          <p:nvPr/>
        </p:nvSpPr>
        <p:spPr>
          <a:xfrm>
            <a:off x="793790" y="501317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Contextual analysis to interpret email content accurately.</a:t>
            </a:r>
            <a:endParaRPr lang="en-US" sz="1750" dirty="0"/>
          </a:p>
        </p:txBody>
      </p:sp>
      <p:sp>
        <p:nvSpPr>
          <p:cNvPr id="9" name="Text 5"/>
          <p:cNvSpPr/>
          <p:nvPr/>
        </p:nvSpPr>
        <p:spPr>
          <a:xfrm>
            <a:off x="7030516" y="364502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Benefits</a:t>
            </a:r>
            <a:endParaRPr lang="en-US" sz="2200" dirty="0"/>
          </a:p>
        </p:txBody>
      </p:sp>
      <p:sp>
        <p:nvSpPr>
          <p:cNvPr id="10" name="Text 6"/>
          <p:cNvSpPr/>
          <p:nvPr/>
        </p:nvSpPr>
        <p:spPr>
          <a:xfrm>
            <a:off x="7102524" y="414335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Automated categorization for efficient email </a:t>
            </a:r>
            <a:endParaRPr lang="en-US" sz="1750" dirty="0" smtClean="0">
              <a:solidFill>
                <a:srgbClr val="15213F"/>
              </a:solidFill>
              <a:latin typeface="Roboto" pitchFamily="34" charset="0"/>
              <a:ea typeface="Roboto" pitchFamily="34" charset="-122"/>
              <a:cs typeface="Roboto" pitchFamily="34" charset="-120"/>
            </a:endParaRPr>
          </a:p>
          <a:p>
            <a:pPr algn="l">
              <a:lnSpc>
                <a:spcPts val="2850"/>
              </a:lnSpc>
              <a:buSzPct val="100000"/>
            </a:pPr>
            <a:r>
              <a:rPr lang="en-US" sz="1750" dirty="0">
                <a:solidFill>
                  <a:srgbClr val="15213F"/>
                </a:solidFill>
                <a:latin typeface="Roboto" pitchFamily="34" charset="0"/>
                <a:ea typeface="Roboto" pitchFamily="34" charset="-122"/>
                <a:cs typeface="Roboto" pitchFamily="34" charset="-120"/>
              </a:rPr>
              <a:t> </a:t>
            </a:r>
            <a:r>
              <a:rPr lang="en-US" sz="1750" dirty="0" smtClean="0">
                <a:solidFill>
                  <a:srgbClr val="15213F"/>
                </a:solidFill>
                <a:latin typeface="Roboto" pitchFamily="34" charset="0"/>
                <a:ea typeface="Roboto" pitchFamily="34" charset="-122"/>
                <a:cs typeface="Roboto" pitchFamily="34" charset="-120"/>
              </a:rPr>
              <a:t>     management</a:t>
            </a:r>
            <a:r>
              <a:rPr lang="en-US" sz="1750" dirty="0">
                <a:solidFill>
                  <a:srgbClr val="15213F"/>
                </a:solidFill>
                <a:latin typeface="Roboto" pitchFamily="34" charset="0"/>
                <a:ea typeface="Roboto" pitchFamily="34" charset="-122"/>
                <a:cs typeface="Roboto" pitchFamily="34" charset="-120"/>
              </a:rPr>
              <a:t>.</a:t>
            </a:r>
            <a:endParaRPr lang="en-US" sz="1750" dirty="0"/>
          </a:p>
        </p:txBody>
      </p:sp>
      <p:sp>
        <p:nvSpPr>
          <p:cNvPr id="11" name="Text 7"/>
          <p:cNvSpPr/>
          <p:nvPr/>
        </p:nvSpPr>
        <p:spPr>
          <a:xfrm>
            <a:off x="7102524" y="51850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smtClean="0">
                <a:solidFill>
                  <a:srgbClr val="15213F"/>
                </a:solidFill>
                <a:latin typeface="Roboto" pitchFamily="34" charset="0"/>
                <a:ea typeface="Roboto" pitchFamily="34" charset="-122"/>
                <a:cs typeface="Roboto" pitchFamily="34" charset="-120"/>
              </a:rPr>
              <a:t>API </a:t>
            </a:r>
            <a:r>
              <a:rPr lang="en-US" sz="1750" dirty="0">
                <a:solidFill>
                  <a:srgbClr val="15213F"/>
                </a:solidFill>
                <a:latin typeface="Roboto" pitchFamily="34" charset="0"/>
                <a:ea typeface="Roboto" pitchFamily="34" charset="-122"/>
                <a:cs typeface="Roboto" pitchFamily="34" charset="-120"/>
              </a:rPr>
              <a:t>for triggering extraction and classification.</a:t>
            </a:r>
            <a:endParaRPr lang="en-US" sz="1750" dirty="0"/>
          </a:p>
        </p:txBody>
      </p:sp>
      <p:sp>
        <p:nvSpPr>
          <p:cNvPr id="12" name="Text 4"/>
          <p:cNvSpPr/>
          <p:nvPr/>
        </p:nvSpPr>
        <p:spPr>
          <a:xfrm>
            <a:off x="793788" y="5445224"/>
            <a:ext cx="6244709" cy="648072"/>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D</a:t>
            </a:r>
            <a:r>
              <a:rPr lang="en-US" sz="1750" dirty="0" smtClean="0">
                <a:solidFill>
                  <a:srgbClr val="15213F"/>
                </a:solidFill>
                <a:latin typeface="Roboto" pitchFamily="34" charset="0"/>
                <a:ea typeface="Roboto" pitchFamily="34" charset="-122"/>
                <a:cs typeface="Roboto" pitchFamily="34" charset="-120"/>
              </a:rPr>
              <a:t>uplicate detection using semantic similarity with </a:t>
            </a:r>
          </a:p>
          <a:p>
            <a:pPr>
              <a:lnSpc>
                <a:spcPts val="2850"/>
              </a:lnSpc>
              <a:buSzPct val="100000"/>
            </a:pPr>
            <a:r>
              <a:rPr lang="en-US" sz="1750" dirty="0">
                <a:solidFill>
                  <a:srgbClr val="15213F"/>
                </a:solidFill>
                <a:latin typeface="Roboto" pitchFamily="34" charset="0"/>
                <a:ea typeface="Roboto" pitchFamily="34" charset="-122"/>
                <a:cs typeface="Roboto" pitchFamily="34" charset="-120"/>
              </a:rPr>
              <a:t> </a:t>
            </a:r>
            <a:r>
              <a:rPr lang="en-US" sz="1750" dirty="0" smtClean="0">
                <a:solidFill>
                  <a:srgbClr val="15213F"/>
                </a:solidFill>
                <a:latin typeface="Roboto" pitchFamily="34" charset="0"/>
                <a:ea typeface="Roboto" pitchFamily="34" charset="-122"/>
                <a:cs typeface="Roboto" pitchFamily="34" charset="-120"/>
              </a:rPr>
              <a:t>     Sentence-BERT</a:t>
            </a:r>
            <a:endParaRPr lang="en-US" sz="1750" dirty="0"/>
          </a:p>
        </p:txBody>
      </p:sp>
      <p:sp>
        <p:nvSpPr>
          <p:cNvPr id="13" name="Text 4"/>
          <p:cNvSpPr/>
          <p:nvPr/>
        </p:nvSpPr>
        <p:spPr>
          <a:xfrm>
            <a:off x="793787" y="6165304"/>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50" dirty="0" smtClean="0">
                <a:solidFill>
                  <a:srgbClr val="15213F"/>
                </a:solidFill>
                <a:latin typeface="Roboto" pitchFamily="34" charset="0"/>
                <a:ea typeface="Roboto" pitchFamily="34" charset="-122"/>
                <a:cs typeface="Roboto" pitchFamily="34" charset="-120"/>
              </a:rPr>
              <a:t>Classification with Together.AI</a:t>
            </a:r>
            <a:endParaRPr lang="en-US" sz="1750" dirty="0"/>
          </a:p>
        </p:txBody>
      </p:sp>
      <p:sp>
        <p:nvSpPr>
          <p:cNvPr id="14" name="Rectangle 13"/>
          <p:cNvSpPr/>
          <p:nvPr/>
        </p:nvSpPr>
        <p:spPr>
          <a:xfrm>
            <a:off x="765820" y="1988840"/>
            <a:ext cx="10369151" cy="969496"/>
          </a:xfrm>
          <a:prstGeom prst="rect">
            <a:avLst/>
          </a:prstGeom>
        </p:spPr>
        <p:txBody>
          <a:bodyPr wrap="square">
            <a:spAutoFit/>
          </a:bodyPr>
          <a:lstStyle/>
          <a:p>
            <a:r>
              <a:rPr lang="en-US" sz="1900" dirty="0">
                <a:latin typeface="Roboto" charset="0"/>
                <a:ea typeface="Roboto" charset="0"/>
              </a:rPr>
              <a:t> </a:t>
            </a:r>
            <a:r>
              <a:rPr lang="en-US" sz="1900" dirty="0" smtClean="0">
                <a:latin typeface="Roboto" charset="0"/>
                <a:ea typeface="Roboto" charset="0"/>
              </a:rPr>
              <a:t>   A </a:t>
            </a:r>
            <a:r>
              <a:rPr lang="en-US" sz="1900" dirty="0">
                <a:latin typeface="Roboto" charset="0"/>
                <a:ea typeface="Roboto" charset="0"/>
              </a:rPr>
              <a:t>robust framework designed to categorize, process, and extract valuable insights from emails. Leveraging advanced NLP and machine learning methodologies, the system efficiently classifies email content, identifies key information, and produces structured, actionable reports.</a:t>
            </a:r>
          </a:p>
        </p:txBody>
      </p:sp>
    </p:spTree>
    <p:extLst>
      <p:ext uri="{BB962C8B-B14F-4D97-AF65-F5344CB8AC3E}">
        <p14:creationId xmlns:p14="http://schemas.microsoft.com/office/powerpoint/2010/main" val="1570913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0" y="0"/>
            <a:ext cx="4654252" cy="6858000"/>
          </a:xfrm>
          <a:prstGeom prst="rect">
            <a:avLst/>
          </a:prstGeom>
        </p:spPr>
      </p:pic>
      <p:sp>
        <p:nvSpPr>
          <p:cNvPr id="5" name="Text 0"/>
          <p:cNvSpPr/>
          <p:nvPr/>
        </p:nvSpPr>
        <p:spPr>
          <a:xfrm>
            <a:off x="4870277" y="548680"/>
            <a:ext cx="5368788" cy="876522"/>
          </a:xfrm>
          <a:prstGeom prst="rect">
            <a:avLst/>
          </a:prstGeom>
          <a:noFill/>
          <a:ln/>
        </p:spPr>
        <p:txBody>
          <a:bodyPr wrap="square" lIns="0" tIns="0" rIns="0" bIns="0" rtlCol="0" anchor="t"/>
          <a:lstStyle/>
          <a:p>
            <a:pPr marL="0" indent="0" algn="l">
              <a:lnSpc>
                <a:spcPts val="5550"/>
              </a:lnSpc>
              <a:buNone/>
            </a:pPr>
            <a:r>
              <a:rPr lang="en-US" sz="4000" dirty="0">
                <a:solidFill>
                  <a:srgbClr val="3257B8"/>
                </a:solidFill>
                <a:latin typeface="Roboto Slab" pitchFamily="34" charset="0"/>
                <a:ea typeface="Roboto Slab" pitchFamily="34" charset="-122"/>
                <a:cs typeface="Roboto Slab" pitchFamily="34" charset="-120"/>
              </a:rPr>
              <a:t>Core Components and Architecture</a:t>
            </a:r>
            <a:endParaRPr lang="en-US" sz="4000" dirty="0"/>
          </a:p>
        </p:txBody>
      </p:sp>
      <p:pic>
        <p:nvPicPr>
          <p:cNvPr id="6" name="Image 1" descr="preencoded.png"/>
          <p:cNvPicPr>
            <a:picLocks noChangeAspect="1"/>
          </p:cNvPicPr>
          <p:nvPr/>
        </p:nvPicPr>
        <p:blipFill>
          <a:blip r:embed="rId3"/>
          <a:stretch>
            <a:fillRect/>
          </a:stretch>
        </p:blipFill>
        <p:spPr>
          <a:xfrm>
            <a:off x="4870276" y="2244312"/>
            <a:ext cx="512899" cy="350580"/>
          </a:xfrm>
          <a:prstGeom prst="rect">
            <a:avLst/>
          </a:prstGeom>
        </p:spPr>
      </p:pic>
      <p:sp>
        <p:nvSpPr>
          <p:cNvPr id="7" name="Text 1"/>
          <p:cNvSpPr/>
          <p:nvPr/>
        </p:nvSpPr>
        <p:spPr>
          <a:xfrm>
            <a:off x="4870276" y="3092178"/>
            <a:ext cx="2160239" cy="696862"/>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Email </a:t>
            </a:r>
            <a:r>
              <a:rPr lang="en-US" sz="2200" dirty="0" smtClean="0">
                <a:solidFill>
                  <a:srgbClr val="15213F"/>
                </a:solidFill>
                <a:latin typeface="Roboto Slab" pitchFamily="34" charset="0"/>
                <a:ea typeface="Roboto Slab" pitchFamily="34" charset="-122"/>
                <a:cs typeface="Roboto Slab" pitchFamily="34" charset="-120"/>
              </a:rPr>
              <a:t>Shared Folder</a:t>
            </a:r>
            <a:endParaRPr lang="en-US" sz="2200" dirty="0"/>
          </a:p>
        </p:txBody>
      </p:sp>
      <p:sp>
        <p:nvSpPr>
          <p:cNvPr id="8" name="Text 2"/>
          <p:cNvSpPr/>
          <p:nvPr/>
        </p:nvSpPr>
        <p:spPr>
          <a:xfrm>
            <a:off x="4870277" y="3943470"/>
            <a:ext cx="1628418" cy="448789"/>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Centralized storage for all emails.</a:t>
            </a:r>
            <a:endParaRPr lang="en-US" sz="1750" dirty="0"/>
          </a:p>
        </p:txBody>
      </p:sp>
      <p:pic>
        <p:nvPicPr>
          <p:cNvPr id="9" name="Image 2" descr="preencoded.png"/>
          <p:cNvPicPr>
            <a:picLocks noChangeAspect="1"/>
          </p:cNvPicPr>
          <p:nvPr/>
        </p:nvPicPr>
        <p:blipFill>
          <a:blip r:embed="rId4"/>
          <a:stretch>
            <a:fillRect/>
          </a:stretch>
        </p:blipFill>
        <p:spPr>
          <a:xfrm>
            <a:off x="7502390" y="2244312"/>
            <a:ext cx="512899" cy="350580"/>
          </a:xfrm>
          <a:prstGeom prst="rect">
            <a:avLst/>
          </a:prstGeom>
        </p:spPr>
      </p:pic>
      <p:sp>
        <p:nvSpPr>
          <p:cNvPr id="10" name="Text 3"/>
          <p:cNvSpPr/>
          <p:nvPr/>
        </p:nvSpPr>
        <p:spPr>
          <a:xfrm>
            <a:off x="7502390" y="3092178"/>
            <a:ext cx="1628503" cy="438188"/>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Attachment Extraction</a:t>
            </a:r>
            <a:endParaRPr lang="en-US" sz="2200" dirty="0"/>
          </a:p>
        </p:txBody>
      </p:sp>
      <p:sp>
        <p:nvSpPr>
          <p:cNvPr id="11" name="Text 4"/>
          <p:cNvSpPr/>
          <p:nvPr/>
        </p:nvSpPr>
        <p:spPr>
          <a:xfrm>
            <a:off x="7502390" y="3943470"/>
            <a:ext cx="1628503" cy="448789"/>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Automated extraction of attachments.</a:t>
            </a:r>
            <a:endParaRPr lang="en-US" sz="1750" dirty="0"/>
          </a:p>
        </p:txBody>
      </p:sp>
      <p:pic>
        <p:nvPicPr>
          <p:cNvPr id="12" name="Image 3" descr="preencoded.png"/>
          <p:cNvPicPr>
            <a:picLocks noChangeAspect="1"/>
          </p:cNvPicPr>
          <p:nvPr/>
        </p:nvPicPr>
        <p:blipFill>
          <a:blip r:embed="rId5"/>
          <a:stretch>
            <a:fillRect/>
          </a:stretch>
        </p:blipFill>
        <p:spPr>
          <a:xfrm>
            <a:off x="10134624" y="2244312"/>
            <a:ext cx="512899" cy="350580"/>
          </a:xfrm>
          <a:prstGeom prst="rect">
            <a:avLst/>
          </a:prstGeom>
        </p:spPr>
      </p:pic>
      <p:sp>
        <p:nvSpPr>
          <p:cNvPr id="13" name="Text 5"/>
          <p:cNvSpPr/>
          <p:nvPr/>
        </p:nvSpPr>
        <p:spPr>
          <a:xfrm>
            <a:off x="10134625" y="3092178"/>
            <a:ext cx="1628418" cy="438188"/>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Email Body Extraction</a:t>
            </a:r>
            <a:endParaRPr lang="en-US" sz="2200" dirty="0"/>
          </a:p>
        </p:txBody>
      </p:sp>
      <p:sp>
        <p:nvSpPr>
          <p:cNvPr id="14" name="Text 6"/>
          <p:cNvSpPr/>
          <p:nvPr/>
        </p:nvSpPr>
        <p:spPr>
          <a:xfrm>
            <a:off x="10134625" y="4081978"/>
            <a:ext cx="1628418" cy="673184"/>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Comprehensive extraction of email body content.</a:t>
            </a:r>
            <a:endParaRPr lang="en-US" sz="1750" dirty="0"/>
          </a:p>
        </p:txBody>
      </p:sp>
      <p:sp>
        <p:nvSpPr>
          <p:cNvPr id="15" name="Text 7"/>
          <p:cNvSpPr/>
          <p:nvPr/>
        </p:nvSpPr>
        <p:spPr>
          <a:xfrm>
            <a:off x="4870277" y="5940909"/>
            <a:ext cx="5368788" cy="224395"/>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Supports PDFs, Word documents, images, text, HTML and inline images.</a:t>
            </a:r>
            <a:endParaRPr lang="en-US" sz="1750" dirty="0"/>
          </a:p>
        </p:txBody>
      </p:sp>
    </p:spTree>
    <p:extLst>
      <p:ext uri="{BB962C8B-B14F-4D97-AF65-F5344CB8AC3E}">
        <p14:creationId xmlns:p14="http://schemas.microsoft.com/office/powerpoint/2010/main" val="3784564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502124" y="226898"/>
            <a:ext cx="3168352" cy="609814"/>
          </a:xfrm>
          <a:prstGeom prst="rect">
            <a:avLst/>
          </a:prstGeom>
          <a:noFill/>
          <a:ln/>
        </p:spPr>
        <p:txBody>
          <a:bodyPr wrap="square" lIns="0" tIns="0" rIns="0" bIns="0" rtlCol="0" anchor="t"/>
          <a:lstStyle/>
          <a:p>
            <a:pPr marL="0" indent="0" algn="l">
              <a:lnSpc>
                <a:spcPts val="5550"/>
              </a:lnSpc>
              <a:buNone/>
            </a:pPr>
            <a:r>
              <a:rPr lang="en-US" sz="2800" dirty="0" smtClean="0">
                <a:solidFill>
                  <a:srgbClr val="3257B8"/>
                </a:solidFill>
                <a:latin typeface="Roboto Slab" pitchFamily="34" charset="0"/>
                <a:ea typeface="Roboto Slab" pitchFamily="34" charset="-122"/>
                <a:cs typeface="Roboto Slab" pitchFamily="34" charset="-120"/>
              </a:rPr>
              <a:t>High Level Design</a:t>
            </a:r>
            <a:endParaRPr lang="en-US" sz="2800" dirty="0"/>
          </a:p>
        </p:txBody>
      </p:sp>
      <p:pic>
        <p:nvPicPr>
          <p:cNvPr id="1027" name="Picture 3" descr="C:\Users\admin\Download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0" y="1592263"/>
            <a:ext cx="11746978" cy="450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14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502124" y="-171400"/>
            <a:ext cx="3168352" cy="609814"/>
          </a:xfrm>
          <a:prstGeom prst="rect">
            <a:avLst/>
          </a:prstGeom>
          <a:noFill/>
          <a:ln/>
        </p:spPr>
        <p:txBody>
          <a:bodyPr wrap="square" lIns="0" tIns="0" rIns="0" bIns="0" rtlCol="0" anchor="t"/>
          <a:lstStyle/>
          <a:p>
            <a:pPr marL="0" indent="0" algn="l">
              <a:lnSpc>
                <a:spcPts val="5550"/>
              </a:lnSpc>
              <a:buNone/>
            </a:pPr>
            <a:r>
              <a:rPr lang="en-US" sz="2800" dirty="0" smtClean="0">
                <a:solidFill>
                  <a:srgbClr val="3257B8"/>
                </a:solidFill>
                <a:latin typeface="Roboto Slab" pitchFamily="34" charset="0"/>
                <a:ea typeface="Roboto Slab" pitchFamily="34" charset="-122"/>
                <a:cs typeface="Roboto Slab" pitchFamily="34" charset="-120"/>
              </a:rPr>
              <a:t>Sequence Diagram</a:t>
            </a:r>
            <a:endParaRPr lang="en-US" sz="2800" dirty="0"/>
          </a:p>
        </p:txBody>
      </p:sp>
      <p:pic>
        <p:nvPicPr>
          <p:cNvPr id="1026" name="Picture 2" descr="C:\Users\admin\Downloads\diagram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8414"/>
            <a:ext cx="12188825" cy="641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34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77788" y="427266"/>
            <a:ext cx="7556421" cy="1417558"/>
          </a:xfrm>
          <a:prstGeom prst="rect">
            <a:avLst/>
          </a:prstGeom>
          <a:noFill/>
          <a:ln/>
        </p:spPr>
        <p:txBody>
          <a:bodyPr wrap="square" lIns="0" tIns="0" rIns="0" bIns="0" rtlCol="0" anchor="t"/>
          <a:lstStyle/>
          <a:p>
            <a:pPr marL="0" indent="0" algn="l">
              <a:lnSpc>
                <a:spcPts val="5550"/>
              </a:lnSpc>
              <a:buNone/>
            </a:pPr>
            <a:r>
              <a:rPr lang="en-US" sz="4000" dirty="0">
                <a:solidFill>
                  <a:srgbClr val="3257B8"/>
                </a:solidFill>
                <a:latin typeface="Roboto Slab" pitchFamily="34" charset="0"/>
                <a:ea typeface="Roboto Slab" pitchFamily="34" charset="-122"/>
                <a:cs typeface="Roboto Slab" pitchFamily="34" charset="-120"/>
              </a:rPr>
              <a:t>Key Technologies and Libraries</a:t>
            </a:r>
            <a:endParaRPr lang="en-US" sz="4000" dirty="0"/>
          </a:p>
        </p:txBody>
      </p:sp>
      <p:sp>
        <p:nvSpPr>
          <p:cNvPr id="5" name="Shape 1"/>
          <p:cNvSpPr/>
          <p:nvPr/>
        </p:nvSpPr>
        <p:spPr>
          <a:xfrm>
            <a:off x="477788" y="2018368"/>
            <a:ext cx="3891677" cy="4547473"/>
          </a:xfrm>
          <a:prstGeom prst="roundRect">
            <a:avLst>
              <a:gd name="adj" fmla="val 1233"/>
            </a:avLst>
          </a:prstGeom>
          <a:solidFill>
            <a:srgbClr val="E9ECF2"/>
          </a:solidFill>
          <a:ln/>
        </p:spPr>
      </p:sp>
      <p:sp>
        <p:nvSpPr>
          <p:cNvPr id="6" name="Text 2"/>
          <p:cNvSpPr/>
          <p:nvPr/>
        </p:nvSpPr>
        <p:spPr>
          <a:xfrm>
            <a:off x="704602" y="22451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Gen AI Model</a:t>
            </a:r>
            <a:endParaRPr lang="en-US" sz="2200" dirty="0"/>
          </a:p>
        </p:txBody>
      </p:sp>
      <p:sp>
        <p:nvSpPr>
          <p:cNvPr id="7" name="Text 3"/>
          <p:cNvSpPr/>
          <p:nvPr/>
        </p:nvSpPr>
        <p:spPr>
          <a:xfrm>
            <a:off x="704602" y="2735600"/>
            <a:ext cx="3551396" cy="3702606"/>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Fine-tuned for email classification and context understanding. Trained on a large </a:t>
            </a:r>
            <a:r>
              <a:rPr lang="en-US" sz="1750" dirty="0" smtClean="0">
                <a:solidFill>
                  <a:srgbClr val="15213F"/>
                </a:solidFill>
                <a:latin typeface="Roboto" pitchFamily="34" charset="0"/>
                <a:ea typeface="Roboto" pitchFamily="34" charset="-122"/>
                <a:cs typeface="Roboto" pitchFamily="34" charset="-120"/>
              </a:rPr>
              <a:t>dataset</a:t>
            </a:r>
            <a:r>
              <a:rPr lang="en-US" sz="1750" dirty="0">
                <a:solidFill>
                  <a:srgbClr val="15213F"/>
                </a:solidFill>
                <a:latin typeface="Roboto" pitchFamily="34" charset="0"/>
                <a:ea typeface="Roboto" pitchFamily="34" charset="-122"/>
                <a:cs typeface="Roboto" pitchFamily="34" charset="-120"/>
              </a:rPr>
              <a:t>.</a:t>
            </a:r>
            <a:endParaRPr lang="en-US" sz="1750" dirty="0" smtClean="0">
              <a:solidFill>
                <a:srgbClr val="15213F"/>
              </a:solidFill>
              <a:latin typeface="Roboto" pitchFamily="34" charset="0"/>
              <a:ea typeface="Roboto" pitchFamily="34" charset="-122"/>
              <a:cs typeface="Roboto" pitchFamily="34" charset="-120"/>
            </a:endParaRPr>
          </a:p>
          <a:p>
            <a:pPr>
              <a:lnSpc>
                <a:spcPts val="2850"/>
              </a:lnSpc>
            </a:pPr>
            <a:r>
              <a:rPr lang="en-US" sz="1750" dirty="0" err="1" smtClean="0">
                <a:solidFill>
                  <a:srgbClr val="15213F"/>
                </a:solidFill>
                <a:latin typeface="Roboto" pitchFamily="34" charset="0"/>
                <a:ea typeface="Roboto" pitchFamily="34" charset="-122"/>
                <a:cs typeface="Roboto" pitchFamily="34" charset="-120"/>
              </a:rPr>
              <a:t>LLaMA</a:t>
            </a:r>
            <a:r>
              <a:rPr lang="en-US" sz="1750" dirty="0" smtClean="0">
                <a:solidFill>
                  <a:srgbClr val="15213F"/>
                </a:solidFill>
                <a:latin typeface="Roboto" pitchFamily="34" charset="0"/>
                <a:ea typeface="Roboto" pitchFamily="34" charset="-122"/>
                <a:cs typeface="Roboto" pitchFamily="34" charset="-120"/>
              </a:rPr>
              <a:t> → For text generation and complex analysis.</a:t>
            </a:r>
          </a:p>
          <a:p>
            <a:pPr>
              <a:lnSpc>
                <a:spcPts val="2850"/>
              </a:lnSpc>
            </a:pPr>
            <a:r>
              <a:rPr lang="en-US" sz="1750" dirty="0" smtClean="0">
                <a:solidFill>
                  <a:srgbClr val="15213F"/>
                </a:solidFill>
                <a:latin typeface="Roboto" pitchFamily="34" charset="0"/>
                <a:ea typeface="Roboto" pitchFamily="34" charset="-122"/>
                <a:cs typeface="Roboto" pitchFamily="34" charset="-120"/>
              </a:rPr>
              <a:t>Sentence Transformers (BERT-based) → For semantic similarity detection using embedding.</a:t>
            </a:r>
          </a:p>
          <a:p>
            <a:pPr>
              <a:lnSpc>
                <a:spcPts val="2850"/>
              </a:lnSpc>
            </a:pPr>
            <a:r>
              <a:rPr lang="en-US" sz="1750" dirty="0" smtClean="0">
                <a:solidFill>
                  <a:srgbClr val="15213F"/>
                </a:solidFill>
                <a:latin typeface="Roboto" pitchFamily="34" charset="0"/>
                <a:ea typeface="Roboto" pitchFamily="34" charset="-122"/>
                <a:cs typeface="Roboto" pitchFamily="34" charset="-120"/>
              </a:rPr>
              <a:t>Together.AI →  models using APIs.</a:t>
            </a:r>
          </a:p>
          <a:p>
            <a:pPr>
              <a:lnSpc>
                <a:spcPts val="2850"/>
              </a:lnSpc>
            </a:pPr>
            <a:endParaRPr lang="en-US" sz="1750" dirty="0" smtClean="0">
              <a:solidFill>
                <a:srgbClr val="15213F"/>
              </a:solidFill>
              <a:latin typeface="Roboto" pitchFamily="34" charset="0"/>
              <a:ea typeface="Roboto" pitchFamily="34" charset="-122"/>
              <a:cs typeface="Roboto" pitchFamily="34" charset="-120"/>
            </a:endParaRPr>
          </a:p>
          <a:p>
            <a:pPr marL="0" indent="0" algn="l">
              <a:lnSpc>
                <a:spcPts val="2850"/>
              </a:lnSpc>
              <a:buNone/>
            </a:pPr>
            <a:endParaRPr lang="en-US" sz="1750" dirty="0"/>
          </a:p>
        </p:txBody>
      </p:sp>
      <p:sp>
        <p:nvSpPr>
          <p:cNvPr id="8" name="Shape 4"/>
          <p:cNvSpPr/>
          <p:nvPr/>
        </p:nvSpPr>
        <p:spPr>
          <a:xfrm>
            <a:off x="4585864" y="2018368"/>
            <a:ext cx="3664863" cy="2005452"/>
          </a:xfrm>
          <a:prstGeom prst="roundRect">
            <a:avLst>
              <a:gd name="adj" fmla="val 1233"/>
            </a:avLst>
          </a:prstGeom>
          <a:solidFill>
            <a:srgbClr val="E9ECF2"/>
          </a:solidFill>
          <a:ln/>
        </p:spPr>
      </p:sp>
      <p:sp>
        <p:nvSpPr>
          <p:cNvPr id="9" name="Text 5"/>
          <p:cNvSpPr/>
          <p:nvPr/>
        </p:nvSpPr>
        <p:spPr>
          <a:xfrm>
            <a:off x="4812677" y="222500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OCR Engine</a:t>
            </a:r>
            <a:endParaRPr lang="en-US" sz="2200" dirty="0"/>
          </a:p>
        </p:txBody>
      </p:sp>
      <p:sp>
        <p:nvSpPr>
          <p:cNvPr id="10" name="Text 6"/>
          <p:cNvSpPr/>
          <p:nvPr/>
        </p:nvSpPr>
        <p:spPr>
          <a:xfrm>
            <a:off x="4812677" y="2735600"/>
            <a:ext cx="3211235" cy="1288220"/>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Extracts text from </a:t>
            </a:r>
            <a:r>
              <a:rPr lang="en-US" sz="1750" dirty="0" smtClean="0">
                <a:solidFill>
                  <a:srgbClr val="15213F"/>
                </a:solidFill>
                <a:latin typeface="Roboto" pitchFamily="34" charset="0"/>
                <a:ea typeface="Roboto" pitchFamily="34" charset="-122"/>
                <a:cs typeface="Roboto" pitchFamily="34" charset="-120"/>
              </a:rPr>
              <a:t>images, Utilizes </a:t>
            </a:r>
            <a:r>
              <a:rPr lang="en-US" sz="1750" dirty="0">
                <a:solidFill>
                  <a:srgbClr val="15213F"/>
                </a:solidFill>
                <a:latin typeface="Roboto" pitchFamily="34" charset="0"/>
                <a:ea typeface="Roboto" pitchFamily="34" charset="-122"/>
                <a:cs typeface="Roboto" pitchFamily="34" charset="-120"/>
              </a:rPr>
              <a:t>Tesseract OCR with custom pre-processing.</a:t>
            </a:r>
            <a:endParaRPr lang="en-US" sz="1750" dirty="0"/>
          </a:p>
        </p:txBody>
      </p:sp>
      <p:sp>
        <p:nvSpPr>
          <p:cNvPr id="11" name="Shape 7"/>
          <p:cNvSpPr/>
          <p:nvPr/>
        </p:nvSpPr>
        <p:spPr>
          <a:xfrm>
            <a:off x="4553270" y="4278036"/>
            <a:ext cx="7556421" cy="2273737"/>
          </a:xfrm>
          <a:prstGeom prst="roundRect">
            <a:avLst>
              <a:gd name="adj" fmla="val 2603"/>
            </a:avLst>
          </a:prstGeom>
          <a:solidFill>
            <a:srgbClr val="E9ECF2"/>
          </a:solidFill>
          <a:ln/>
        </p:spPr>
      </p:sp>
      <p:sp>
        <p:nvSpPr>
          <p:cNvPr id="12" name="Text 8"/>
          <p:cNvSpPr/>
          <p:nvPr/>
        </p:nvSpPr>
        <p:spPr>
          <a:xfrm>
            <a:off x="4812676" y="4409738"/>
            <a:ext cx="2835235" cy="354330"/>
          </a:xfrm>
          <a:prstGeom prst="rect">
            <a:avLst/>
          </a:prstGeom>
          <a:noFill/>
          <a:ln/>
        </p:spPr>
        <p:txBody>
          <a:bodyPr wrap="none" lIns="0" tIns="0" rIns="0" bIns="0" rtlCol="0" anchor="t"/>
          <a:lstStyle/>
          <a:p>
            <a:pPr marL="0" indent="0" algn="l">
              <a:lnSpc>
                <a:spcPts val="2750"/>
              </a:lnSpc>
              <a:buNone/>
            </a:pPr>
            <a:r>
              <a:rPr lang="en-US" sz="2200" dirty="0" smtClean="0">
                <a:solidFill>
                  <a:srgbClr val="15213F"/>
                </a:solidFill>
                <a:latin typeface="Roboto Slab" pitchFamily="34" charset="0"/>
                <a:ea typeface="Roboto Slab" pitchFamily="34" charset="-122"/>
              </a:rPr>
              <a:t>Email Extraction</a:t>
            </a:r>
            <a:endParaRPr lang="en-US" sz="2200" dirty="0"/>
          </a:p>
        </p:txBody>
      </p:sp>
      <p:sp>
        <p:nvSpPr>
          <p:cNvPr id="13" name="Text 9"/>
          <p:cNvSpPr/>
          <p:nvPr/>
        </p:nvSpPr>
        <p:spPr>
          <a:xfrm>
            <a:off x="4812676" y="4764126"/>
            <a:ext cx="7102793" cy="1538660"/>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User-friendly interface for triggering extraction and classification</a:t>
            </a:r>
            <a:r>
              <a:rPr lang="en-US" sz="1750" dirty="0" smtClean="0">
                <a:solidFill>
                  <a:srgbClr val="15213F"/>
                </a:solidFill>
                <a:latin typeface="Roboto" pitchFamily="34" charset="0"/>
                <a:ea typeface="Roboto" pitchFamily="34" charset="-122"/>
                <a:cs typeface="Roboto" pitchFamily="34" charset="-120"/>
              </a:rPr>
              <a:t>.</a:t>
            </a:r>
          </a:p>
          <a:p>
            <a:pPr>
              <a:lnSpc>
                <a:spcPts val="2850"/>
              </a:lnSpc>
            </a:pPr>
            <a:r>
              <a:rPr lang="en-US" sz="1750" dirty="0">
                <a:solidFill>
                  <a:srgbClr val="15213F"/>
                </a:solidFill>
                <a:latin typeface="Roboto" pitchFamily="34" charset="0"/>
                <a:ea typeface="Roboto" pitchFamily="34" charset="-122"/>
                <a:cs typeface="Roboto" pitchFamily="34" charset="-120"/>
              </a:rPr>
              <a:t>python-</a:t>
            </a:r>
            <a:r>
              <a:rPr lang="en-US" sz="1750" dirty="0" err="1">
                <a:solidFill>
                  <a:srgbClr val="15213F"/>
                </a:solidFill>
                <a:latin typeface="Roboto" pitchFamily="34" charset="0"/>
                <a:ea typeface="Roboto" pitchFamily="34" charset="-122"/>
                <a:cs typeface="Roboto" pitchFamily="34" charset="-120"/>
              </a:rPr>
              <a:t>docx</a:t>
            </a:r>
            <a:r>
              <a:rPr lang="en-US" sz="1750" dirty="0">
                <a:solidFill>
                  <a:srgbClr val="15213F"/>
                </a:solidFill>
                <a:latin typeface="Roboto" pitchFamily="34" charset="0"/>
                <a:ea typeface="Roboto" pitchFamily="34" charset="-122"/>
                <a:cs typeface="Roboto" pitchFamily="34" charset="-120"/>
              </a:rPr>
              <a:t> → For handling Word documents </a:t>
            </a:r>
          </a:p>
          <a:p>
            <a:pPr>
              <a:lnSpc>
                <a:spcPts val="2850"/>
              </a:lnSpc>
            </a:pPr>
            <a:r>
              <a:rPr lang="en-US" sz="1750" dirty="0">
                <a:solidFill>
                  <a:srgbClr val="15213F"/>
                </a:solidFill>
                <a:latin typeface="Roboto" pitchFamily="34" charset="0"/>
                <a:ea typeface="Roboto" pitchFamily="34" charset="-122"/>
                <a:cs typeface="Roboto" pitchFamily="34" charset="-120"/>
              </a:rPr>
              <a:t>PyPDF2 → For reading and extracting text from PDF files.</a:t>
            </a:r>
          </a:p>
        </p:txBody>
      </p:sp>
      <p:sp>
        <p:nvSpPr>
          <p:cNvPr id="14" name="Text 10"/>
          <p:cNvSpPr/>
          <p:nvPr/>
        </p:nvSpPr>
        <p:spPr>
          <a:xfrm>
            <a:off x="4812676" y="5939882"/>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BeautifulSoup4 parses HTML. </a:t>
            </a:r>
            <a:endParaRPr lang="en-US" sz="1750" dirty="0"/>
          </a:p>
        </p:txBody>
      </p:sp>
      <p:sp>
        <p:nvSpPr>
          <p:cNvPr id="15" name="Shape 4"/>
          <p:cNvSpPr/>
          <p:nvPr/>
        </p:nvSpPr>
        <p:spPr>
          <a:xfrm>
            <a:off x="8416692" y="2018368"/>
            <a:ext cx="3664863" cy="2005452"/>
          </a:xfrm>
          <a:prstGeom prst="roundRect">
            <a:avLst>
              <a:gd name="adj" fmla="val 1233"/>
            </a:avLst>
          </a:prstGeom>
          <a:solidFill>
            <a:srgbClr val="E9ECF2"/>
          </a:solidFill>
          <a:ln/>
        </p:spPr>
      </p:sp>
      <p:sp>
        <p:nvSpPr>
          <p:cNvPr id="16" name="Text 5"/>
          <p:cNvSpPr/>
          <p:nvPr/>
        </p:nvSpPr>
        <p:spPr>
          <a:xfrm>
            <a:off x="8590886" y="2199747"/>
            <a:ext cx="2835235" cy="354330"/>
          </a:xfrm>
          <a:prstGeom prst="rect">
            <a:avLst/>
          </a:prstGeom>
          <a:noFill/>
          <a:ln/>
        </p:spPr>
        <p:txBody>
          <a:bodyPr wrap="none" lIns="0" tIns="0" rIns="0" bIns="0" rtlCol="0" anchor="t"/>
          <a:lstStyle/>
          <a:p>
            <a:pPr marL="0" indent="0" algn="l">
              <a:lnSpc>
                <a:spcPts val="2750"/>
              </a:lnSpc>
              <a:buNone/>
            </a:pPr>
            <a:r>
              <a:rPr lang="en-US" sz="2200" dirty="0" smtClean="0">
                <a:solidFill>
                  <a:srgbClr val="15213F"/>
                </a:solidFill>
                <a:latin typeface="Roboto Slab" pitchFamily="34" charset="0"/>
                <a:ea typeface="Roboto Slab" pitchFamily="34" charset="-122"/>
              </a:rPr>
              <a:t>Technology</a:t>
            </a:r>
            <a:endParaRPr lang="en-US" sz="2200" dirty="0"/>
          </a:p>
        </p:txBody>
      </p:sp>
      <p:sp>
        <p:nvSpPr>
          <p:cNvPr id="17" name="Text 6"/>
          <p:cNvSpPr/>
          <p:nvPr/>
        </p:nvSpPr>
        <p:spPr>
          <a:xfrm>
            <a:off x="8661226" y="2603175"/>
            <a:ext cx="3211235" cy="1288220"/>
          </a:xfrm>
          <a:prstGeom prst="rect">
            <a:avLst/>
          </a:prstGeom>
          <a:noFill/>
          <a:ln/>
        </p:spPr>
        <p:txBody>
          <a:bodyPr wrap="square" lIns="0" tIns="0" rIns="0" bIns="0" rtlCol="0" anchor="t"/>
          <a:lstStyle/>
          <a:p>
            <a:pPr marL="0" indent="0" algn="l">
              <a:lnSpc>
                <a:spcPts val="2850"/>
              </a:lnSpc>
              <a:buNone/>
            </a:pPr>
            <a:r>
              <a:rPr lang="en-US" sz="1750" dirty="0" smtClean="0">
                <a:solidFill>
                  <a:srgbClr val="15213F"/>
                </a:solidFill>
                <a:latin typeface="Roboto" pitchFamily="34" charset="0"/>
                <a:ea typeface="Roboto" pitchFamily="34" charset="-122"/>
                <a:cs typeface="Roboto" pitchFamily="34" charset="-120"/>
              </a:rPr>
              <a:t>Python, API, HTML, JSON</a:t>
            </a:r>
            <a:endParaRPr lang="en-US" sz="1750" dirty="0"/>
          </a:p>
        </p:txBody>
      </p:sp>
    </p:spTree>
    <p:extLst>
      <p:ext uri="{BB962C8B-B14F-4D97-AF65-F5344CB8AC3E}">
        <p14:creationId xmlns:p14="http://schemas.microsoft.com/office/powerpoint/2010/main" val="185094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1989956" y="188640"/>
            <a:ext cx="7556421" cy="708779"/>
          </a:xfrm>
          <a:prstGeom prst="rect">
            <a:avLst/>
          </a:prstGeom>
          <a:noFill/>
          <a:ln/>
        </p:spPr>
        <p:txBody>
          <a:bodyPr wrap="square" lIns="0" tIns="0" rIns="0" bIns="0" rtlCol="0" anchor="t"/>
          <a:lstStyle/>
          <a:p>
            <a:pPr marL="0" indent="0" algn="l">
              <a:lnSpc>
                <a:spcPts val="5550"/>
              </a:lnSpc>
              <a:buNone/>
            </a:pPr>
            <a:r>
              <a:rPr lang="en-US" sz="4000" dirty="0" smtClean="0">
                <a:solidFill>
                  <a:srgbClr val="3257B8"/>
                </a:solidFill>
                <a:latin typeface="Roboto Slab" pitchFamily="34" charset="0"/>
                <a:ea typeface="Roboto Slab" pitchFamily="34" charset="-122"/>
                <a:cs typeface="Roboto Slab" pitchFamily="34" charset="-120"/>
              </a:rPr>
              <a:t>How does  it work?</a:t>
            </a:r>
            <a:endParaRPr lang="en-US" sz="4000" dirty="0"/>
          </a:p>
        </p:txBody>
      </p:sp>
      <p:sp>
        <p:nvSpPr>
          <p:cNvPr id="20" name="Text 3"/>
          <p:cNvSpPr/>
          <p:nvPr/>
        </p:nvSpPr>
        <p:spPr>
          <a:xfrm>
            <a:off x="549796" y="1124744"/>
            <a:ext cx="11161240" cy="5616624"/>
          </a:xfrm>
          <a:prstGeom prst="rect">
            <a:avLst/>
          </a:prstGeom>
          <a:noFill/>
          <a:ln/>
        </p:spPr>
        <p:txBody>
          <a:bodyPr wrap="square" lIns="0" tIns="0" rIns="0" bIns="0" rtlCol="0" anchor="t"/>
          <a:lstStyle/>
          <a:p>
            <a:r>
              <a:rPr lang="en-US" sz="1600" b="1" dirty="0">
                <a:solidFill>
                  <a:srgbClr val="15213F"/>
                </a:solidFill>
                <a:latin typeface="Roboto" pitchFamily="34" charset="0"/>
                <a:ea typeface="Roboto" pitchFamily="34" charset="-122"/>
                <a:cs typeface="Roboto" pitchFamily="34" charset="-120"/>
              </a:rPr>
              <a:t>AI-Based Email Classification Process </a:t>
            </a:r>
            <a:r>
              <a:rPr lang="en-US" sz="1600" b="1" dirty="0" smtClean="0">
                <a:solidFill>
                  <a:srgbClr val="15213F"/>
                </a:solidFill>
                <a:latin typeface="Roboto" pitchFamily="34" charset="0"/>
                <a:ea typeface="Roboto" pitchFamily="34" charset="-122"/>
                <a:cs typeface="Roboto" pitchFamily="34" charset="-120"/>
              </a:rPr>
              <a:t>Overview</a:t>
            </a:r>
          </a:p>
          <a:p>
            <a:endParaRPr lang="en-US" sz="1600" b="1" dirty="0">
              <a:solidFill>
                <a:srgbClr val="15213F"/>
              </a:solidFill>
              <a:latin typeface="Roboto" pitchFamily="34" charset="0"/>
              <a:ea typeface="Roboto" pitchFamily="34" charset="-122"/>
              <a:cs typeface="Roboto" pitchFamily="34" charset="-120"/>
            </a:endParaRPr>
          </a:p>
          <a:p>
            <a:r>
              <a:rPr lang="en-US" sz="1400" dirty="0">
                <a:solidFill>
                  <a:srgbClr val="15213F"/>
                </a:solidFill>
                <a:latin typeface="Roboto" pitchFamily="34" charset="0"/>
                <a:ea typeface="Roboto" pitchFamily="34" charset="-122"/>
                <a:cs typeface="Roboto" pitchFamily="34" charset="-120"/>
              </a:rPr>
              <a:t> </a:t>
            </a:r>
            <a:r>
              <a:rPr lang="en-US" sz="1400" b="1" dirty="0">
                <a:solidFill>
                  <a:srgbClr val="15213F"/>
                </a:solidFill>
                <a:latin typeface="Roboto" pitchFamily="34" charset="0"/>
                <a:ea typeface="Roboto" pitchFamily="34" charset="-122"/>
                <a:cs typeface="Roboto" pitchFamily="34" charset="-120"/>
              </a:rPr>
              <a:t>1. Email Extraction &amp; Attachment Parsing</a:t>
            </a:r>
          </a:p>
          <a:p>
            <a:r>
              <a:rPr lang="en-US" sz="1400" dirty="0" smtClean="0">
                <a:solidFill>
                  <a:srgbClr val="15213F"/>
                </a:solidFill>
                <a:latin typeface="Roboto" pitchFamily="34" charset="0"/>
                <a:ea typeface="Roboto" pitchFamily="34" charset="-122"/>
                <a:cs typeface="Roboto" pitchFamily="34" charset="-120"/>
              </a:rPr>
              <a:t>     Extract </a:t>
            </a:r>
            <a:r>
              <a:rPr lang="en-US" sz="1400" dirty="0">
                <a:solidFill>
                  <a:srgbClr val="15213F"/>
                </a:solidFill>
                <a:latin typeface="Roboto" pitchFamily="34" charset="0"/>
                <a:ea typeface="Roboto" pitchFamily="34" charset="-122"/>
                <a:cs typeface="Roboto" pitchFamily="34" charset="-120"/>
              </a:rPr>
              <a:t>text from .</a:t>
            </a:r>
            <a:r>
              <a:rPr lang="en-US" sz="1400" dirty="0" err="1">
                <a:solidFill>
                  <a:srgbClr val="15213F"/>
                </a:solidFill>
                <a:latin typeface="Roboto" pitchFamily="34" charset="0"/>
                <a:ea typeface="Roboto" pitchFamily="34" charset="-122"/>
                <a:cs typeface="Roboto" pitchFamily="34" charset="-120"/>
              </a:rPr>
              <a:t>eml</a:t>
            </a:r>
            <a:r>
              <a:rPr lang="en-US" sz="1400" dirty="0">
                <a:solidFill>
                  <a:srgbClr val="15213F"/>
                </a:solidFill>
                <a:latin typeface="Roboto" pitchFamily="34" charset="0"/>
                <a:ea typeface="Roboto" pitchFamily="34" charset="-122"/>
                <a:cs typeface="Roboto" pitchFamily="34" charset="-120"/>
              </a:rPr>
              <a:t> files and attachments (PDF, DOC, Images) using PyPDF2, </a:t>
            </a:r>
            <a:r>
              <a:rPr lang="en-US" sz="1400" dirty="0" err="1">
                <a:solidFill>
                  <a:srgbClr val="15213F"/>
                </a:solidFill>
                <a:latin typeface="Roboto" pitchFamily="34" charset="0"/>
                <a:ea typeface="Roboto" pitchFamily="34" charset="-122"/>
                <a:cs typeface="Roboto" pitchFamily="34" charset="-120"/>
              </a:rPr>
              <a:t>docx</a:t>
            </a:r>
            <a:r>
              <a:rPr lang="en-US" sz="1400" dirty="0">
                <a:solidFill>
                  <a:srgbClr val="15213F"/>
                </a:solidFill>
                <a:latin typeface="Roboto" pitchFamily="34" charset="0"/>
                <a:ea typeface="Roboto" pitchFamily="34" charset="-122"/>
                <a:cs typeface="Roboto" pitchFamily="34" charset="-120"/>
              </a:rPr>
              <a:t>, and </a:t>
            </a:r>
            <a:r>
              <a:rPr lang="en-US" sz="1400" dirty="0" err="1">
                <a:solidFill>
                  <a:srgbClr val="15213F"/>
                </a:solidFill>
                <a:latin typeface="Roboto" pitchFamily="34" charset="0"/>
                <a:ea typeface="Roboto" pitchFamily="34" charset="-122"/>
                <a:cs typeface="Roboto" pitchFamily="34" charset="-120"/>
              </a:rPr>
              <a:t>pytesseract</a:t>
            </a:r>
            <a:r>
              <a:rPr lang="en-US" sz="1400" dirty="0" smtClean="0">
                <a:solidFill>
                  <a:srgbClr val="15213F"/>
                </a:solidFill>
                <a:latin typeface="Roboto" pitchFamily="34" charset="0"/>
                <a:ea typeface="Roboto" pitchFamily="34" charset="-122"/>
                <a:cs typeface="Roboto" pitchFamily="34" charset="-120"/>
              </a:rPr>
              <a:t>.</a:t>
            </a:r>
            <a:endParaRPr lang="en-US" sz="1400" dirty="0">
              <a:solidFill>
                <a:srgbClr val="15213F"/>
              </a:solidFill>
              <a:latin typeface="Roboto" pitchFamily="34" charset="0"/>
              <a:ea typeface="Roboto" pitchFamily="34" charset="-122"/>
              <a:cs typeface="Roboto" pitchFamily="34" charset="-120"/>
            </a:endParaRPr>
          </a:p>
          <a:p>
            <a:r>
              <a:rPr lang="en-US" sz="1400" dirty="0" smtClean="0">
                <a:solidFill>
                  <a:srgbClr val="15213F"/>
                </a:solidFill>
                <a:latin typeface="Roboto" pitchFamily="34" charset="0"/>
                <a:ea typeface="Roboto" pitchFamily="34" charset="-122"/>
                <a:cs typeface="Roboto" pitchFamily="34" charset="-120"/>
              </a:rPr>
              <a:t>     </a:t>
            </a:r>
          </a:p>
          <a:p>
            <a:r>
              <a:rPr lang="en-US" sz="1400" dirty="0">
                <a:solidFill>
                  <a:srgbClr val="15213F"/>
                </a:solidFill>
                <a:latin typeface="Roboto" pitchFamily="34" charset="0"/>
                <a:ea typeface="Roboto" pitchFamily="34" charset="-122"/>
                <a:cs typeface="Roboto" pitchFamily="34" charset="-120"/>
              </a:rPr>
              <a:t> </a:t>
            </a:r>
            <a:r>
              <a:rPr lang="en-US" sz="1400" dirty="0" smtClean="0">
                <a:solidFill>
                  <a:srgbClr val="15213F"/>
                </a:solidFill>
                <a:latin typeface="Roboto" pitchFamily="34" charset="0"/>
                <a:ea typeface="Roboto" pitchFamily="34" charset="-122"/>
                <a:cs typeface="Roboto" pitchFamily="34" charset="-120"/>
              </a:rPr>
              <a:t>    Save </a:t>
            </a:r>
            <a:r>
              <a:rPr lang="en-US" sz="1400" dirty="0">
                <a:solidFill>
                  <a:srgbClr val="15213F"/>
                </a:solidFill>
                <a:latin typeface="Roboto" pitchFamily="34" charset="0"/>
                <a:ea typeface="Roboto" pitchFamily="34" charset="-122"/>
                <a:cs typeface="Roboto" pitchFamily="34" charset="-120"/>
              </a:rPr>
              <a:t>extracted content in the </a:t>
            </a:r>
            <a:r>
              <a:rPr lang="en-US" sz="1400" dirty="0" err="1">
                <a:solidFill>
                  <a:srgbClr val="15213F"/>
                </a:solidFill>
                <a:latin typeface="Roboto" pitchFamily="34" charset="0"/>
                <a:ea typeface="Roboto" pitchFamily="34" charset="-122"/>
                <a:cs typeface="Roboto" pitchFamily="34" charset="-120"/>
              </a:rPr>
              <a:t>extract_data</a:t>
            </a:r>
            <a:r>
              <a:rPr lang="en-US" sz="1400" dirty="0">
                <a:solidFill>
                  <a:srgbClr val="15213F"/>
                </a:solidFill>
                <a:latin typeface="Roboto" pitchFamily="34" charset="0"/>
                <a:ea typeface="Roboto" pitchFamily="34" charset="-122"/>
                <a:cs typeface="Roboto" pitchFamily="34" charset="-120"/>
              </a:rPr>
              <a:t> folder.</a:t>
            </a:r>
          </a:p>
          <a:p>
            <a:endParaRPr lang="en-US" sz="1400" dirty="0">
              <a:solidFill>
                <a:srgbClr val="15213F"/>
              </a:solidFill>
              <a:latin typeface="Roboto" pitchFamily="34" charset="0"/>
              <a:ea typeface="Roboto" pitchFamily="34" charset="-122"/>
              <a:cs typeface="Roboto" pitchFamily="34" charset="-120"/>
            </a:endParaRPr>
          </a:p>
          <a:p>
            <a:r>
              <a:rPr lang="en-US" sz="1400" dirty="0">
                <a:solidFill>
                  <a:srgbClr val="15213F"/>
                </a:solidFill>
                <a:latin typeface="Roboto" pitchFamily="34" charset="0"/>
                <a:ea typeface="Roboto" pitchFamily="34" charset="-122"/>
                <a:cs typeface="Roboto" pitchFamily="34" charset="-120"/>
              </a:rPr>
              <a:t> </a:t>
            </a:r>
            <a:r>
              <a:rPr lang="en-US" sz="1400" b="1" dirty="0">
                <a:solidFill>
                  <a:srgbClr val="15213F"/>
                </a:solidFill>
                <a:latin typeface="Roboto" pitchFamily="34" charset="0"/>
                <a:ea typeface="Roboto" pitchFamily="34" charset="-122"/>
                <a:cs typeface="Roboto" pitchFamily="34" charset="-120"/>
              </a:rPr>
              <a:t>2. Duplicate Detection</a:t>
            </a:r>
          </a:p>
          <a:p>
            <a:r>
              <a:rPr lang="en-US" sz="1400" dirty="0" smtClean="0">
                <a:solidFill>
                  <a:srgbClr val="15213F"/>
                </a:solidFill>
                <a:latin typeface="Roboto" pitchFamily="34" charset="0"/>
                <a:ea typeface="Roboto" pitchFamily="34" charset="-122"/>
                <a:cs typeface="Roboto" pitchFamily="34" charset="-120"/>
              </a:rPr>
              <a:t>     Generate embedding </a:t>
            </a:r>
            <a:r>
              <a:rPr lang="en-US" sz="1400" dirty="0">
                <a:solidFill>
                  <a:srgbClr val="15213F"/>
                </a:solidFill>
                <a:latin typeface="Roboto" pitchFamily="34" charset="0"/>
                <a:ea typeface="Roboto" pitchFamily="34" charset="-122"/>
                <a:cs typeface="Roboto" pitchFamily="34" charset="-120"/>
              </a:rPr>
              <a:t>using </a:t>
            </a:r>
            <a:r>
              <a:rPr lang="en-US" sz="1400" dirty="0" err="1">
                <a:solidFill>
                  <a:srgbClr val="15213F"/>
                </a:solidFill>
                <a:latin typeface="Roboto" pitchFamily="34" charset="0"/>
                <a:ea typeface="Roboto" pitchFamily="34" charset="-122"/>
                <a:cs typeface="Roboto" pitchFamily="34" charset="-120"/>
              </a:rPr>
              <a:t>SentenceTransformer</a:t>
            </a:r>
            <a:r>
              <a:rPr lang="en-US" sz="1400" dirty="0">
                <a:solidFill>
                  <a:srgbClr val="15213F"/>
                </a:solidFill>
                <a:latin typeface="Roboto" pitchFamily="34" charset="0"/>
                <a:ea typeface="Roboto" pitchFamily="34" charset="-122"/>
                <a:cs typeface="Roboto" pitchFamily="34" charset="-120"/>
              </a:rPr>
              <a:t> and compare with existing emails.</a:t>
            </a:r>
          </a:p>
          <a:p>
            <a:endParaRPr lang="en-US" sz="1400" dirty="0">
              <a:solidFill>
                <a:srgbClr val="15213F"/>
              </a:solidFill>
              <a:latin typeface="Roboto" pitchFamily="34" charset="0"/>
              <a:ea typeface="Roboto" pitchFamily="34" charset="-122"/>
              <a:cs typeface="Roboto" pitchFamily="34" charset="-120"/>
            </a:endParaRPr>
          </a:p>
          <a:p>
            <a:r>
              <a:rPr lang="en-US" sz="1400" dirty="0" smtClean="0">
                <a:solidFill>
                  <a:srgbClr val="15213F"/>
                </a:solidFill>
                <a:latin typeface="Roboto" pitchFamily="34" charset="0"/>
                <a:ea typeface="Roboto" pitchFamily="34" charset="-122"/>
                <a:cs typeface="Roboto" pitchFamily="34" charset="-120"/>
              </a:rPr>
              <a:t>     Mark </a:t>
            </a:r>
            <a:r>
              <a:rPr lang="en-US" sz="1400" dirty="0">
                <a:solidFill>
                  <a:srgbClr val="15213F"/>
                </a:solidFill>
                <a:latin typeface="Roboto" pitchFamily="34" charset="0"/>
                <a:ea typeface="Roboto" pitchFamily="34" charset="-122"/>
                <a:cs typeface="Roboto" pitchFamily="34" charset="-120"/>
              </a:rPr>
              <a:t>as duplicate if similarity ≥ 90%.</a:t>
            </a:r>
          </a:p>
          <a:p>
            <a:endParaRPr lang="en-US" sz="1400" dirty="0">
              <a:solidFill>
                <a:srgbClr val="15213F"/>
              </a:solidFill>
              <a:latin typeface="Roboto" pitchFamily="34" charset="0"/>
              <a:ea typeface="Roboto" pitchFamily="34" charset="-122"/>
              <a:cs typeface="Roboto" pitchFamily="34" charset="-120"/>
            </a:endParaRPr>
          </a:p>
          <a:p>
            <a:r>
              <a:rPr lang="en-US" sz="1400" dirty="0">
                <a:solidFill>
                  <a:srgbClr val="15213F"/>
                </a:solidFill>
                <a:latin typeface="Roboto" pitchFamily="34" charset="0"/>
                <a:ea typeface="Roboto" pitchFamily="34" charset="-122"/>
                <a:cs typeface="Roboto" pitchFamily="34" charset="-120"/>
              </a:rPr>
              <a:t> </a:t>
            </a:r>
            <a:r>
              <a:rPr lang="en-US" sz="1400" b="1" dirty="0">
                <a:solidFill>
                  <a:srgbClr val="15213F"/>
                </a:solidFill>
                <a:latin typeface="Roboto" pitchFamily="34" charset="0"/>
                <a:ea typeface="Roboto" pitchFamily="34" charset="-122"/>
                <a:cs typeface="Roboto" pitchFamily="34" charset="-120"/>
              </a:rPr>
              <a:t>3. Key Attribute Extraction</a:t>
            </a:r>
          </a:p>
          <a:p>
            <a:r>
              <a:rPr lang="en-US" sz="1400" dirty="0" smtClean="0">
                <a:solidFill>
                  <a:srgbClr val="15213F"/>
                </a:solidFill>
                <a:latin typeface="Roboto" pitchFamily="34" charset="0"/>
                <a:ea typeface="Roboto" pitchFamily="34" charset="-122"/>
                <a:cs typeface="Roboto" pitchFamily="34" charset="-120"/>
              </a:rPr>
              <a:t>     Use </a:t>
            </a:r>
            <a:r>
              <a:rPr lang="en-US" sz="1400" dirty="0">
                <a:solidFill>
                  <a:srgbClr val="15213F"/>
                </a:solidFill>
                <a:latin typeface="Roboto" pitchFamily="34" charset="0"/>
                <a:ea typeface="Roboto" pitchFamily="34" charset="-122"/>
                <a:cs typeface="Roboto" pitchFamily="34" charset="-120"/>
              </a:rPr>
              <a:t>Llama-3.3-70B-Instruct-Turbo API to dynamically extract attributes.</a:t>
            </a:r>
          </a:p>
          <a:p>
            <a:endParaRPr lang="en-US" sz="1400" dirty="0">
              <a:solidFill>
                <a:srgbClr val="15213F"/>
              </a:solidFill>
              <a:latin typeface="Roboto" pitchFamily="34" charset="0"/>
              <a:ea typeface="Roboto" pitchFamily="34" charset="-122"/>
              <a:cs typeface="Roboto" pitchFamily="34" charset="-120"/>
            </a:endParaRPr>
          </a:p>
          <a:p>
            <a:r>
              <a:rPr lang="en-US" sz="1400" dirty="0" smtClean="0">
                <a:solidFill>
                  <a:srgbClr val="15213F"/>
                </a:solidFill>
                <a:latin typeface="Roboto" pitchFamily="34" charset="0"/>
                <a:ea typeface="Roboto" pitchFamily="34" charset="-122"/>
                <a:cs typeface="Roboto" pitchFamily="34" charset="-120"/>
              </a:rPr>
              <a:t>     Save </a:t>
            </a:r>
            <a:r>
              <a:rPr lang="en-US" sz="1400" dirty="0">
                <a:solidFill>
                  <a:srgbClr val="15213F"/>
                </a:solidFill>
                <a:latin typeface="Roboto" pitchFamily="34" charset="0"/>
                <a:ea typeface="Roboto" pitchFamily="34" charset="-122"/>
                <a:cs typeface="Roboto" pitchFamily="34" charset="-120"/>
              </a:rPr>
              <a:t>extracted attributes (e.g., Borrower, Deal Name, Amount</a:t>
            </a:r>
            <a:r>
              <a:rPr lang="en-US" sz="1400" dirty="0" smtClean="0">
                <a:solidFill>
                  <a:srgbClr val="15213F"/>
                </a:solidFill>
                <a:latin typeface="Roboto" pitchFamily="34" charset="0"/>
                <a:ea typeface="Roboto" pitchFamily="34" charset="-122"/>
                <a:cs typeface="Roboto" pitchFamily="34" charset="-120"/>
              </a:rPr>
              <a:t>).</a:t>
            </a:r>
          </a:p>
          <a:p>
            <a:endParaRPr lang="en-US" sz="1400" dirty="0" smtClean="0">
              <a:solidFill>
                <a:srgbClr val="15213F"/>
              </a:solidFill>
              <a:latin typeface="Roboto" pitchFamily="34" charset="0"/>
              <a:ea typeface="Roboto" pitchFamily="34" charset="-122"/>
              <a:cs typeface="Roboto" pitchFamily="34" charset="-120"/>
            </a:endParaRPr>
          </a:p>
          <a:p>
            <a:r>
              <a:rPr lang="en-US" sz="1400" dirty="0"/>
              <a:t> </a:t>
            </a:r>
            <a:r>
              <a:rPr lang="en-US" sz="1400" b="1" dirty="0"/>
              <a:t>4. Email Classification</a:t>
            </a:r>
          </a:p>
          <a:p>
            <a:r>
              <a:rPr lang="en-US" sz="1400" dirty="0" smtClean="0"/>
              <a:t>     Classify </a:t>
            </a:r>
            <a:r>
              <a:rPr lang="en-US" sz="1400" dirty="0"/>
              <a:t>emails into categories and sub-categories.</a:t>
            </a:r>
          </a:p>
          <a:p>
            <a:endParaRPr lang="en-US" sz="1400" dirty="0"/>
          </a:p>
          <a:p>
            <a:r>
              <a:rPr lang="en-US" sz="1400" dirty="0" smtClean="0"/>
              <a:t>     Extract </a:t>
            </a:r>
            <a:r>
              <a:rPr lang="en-US" sz="1400" dirty="0"/>
              <a:t>Category, Sub-Category, Reasoning, and calculate Confidence Score.</a:t>
            </a:r>
          </a:p>
          <a:p>
            <a:endParaRPr lang="en-US" sz="1400" dirty="0"/>
          </a:p>
          <a:p>
            <a:r>
              <a:rPr lang="en-US" sz="1400" dirty="0"/>
              <a:t> </a:t>
            </a:r>
            <a:r>
              <a:rPr lang="en-US" sz="1400" b="1" dirty="0"/>
              <a:t>5. Result Generation &amp; API Integration</a:t>
            </a:r>
          </a:p>
          <a:p>
            <a:r>
              <a:rPr lang="en-US" sz="1400" dirty="0" smtClean="0"/>
              <a:t>     Aggregate </a:t>
            </a:r>
            <a:r>
              <a:rPr lang="en-US" sz="1400" dirty="0"/>
              <a:t>results and save to </a:t>
            </a:r>
            <a:r>
              <a:rPr lang="en-US" sz="1400" dirty="0" err="1"/>
              <a:t>email_duplicates_with_attributes.json</a:t>
            </a:r>
            <a:r>
              <a:rPr lang="en-US" sz="1400" dirty="0"/>
              <a:t>.</a:t>
            </a:r>
          </a:p>
          <a:p>
            <a:endParaRPr lang="en-US" sz="1400" dirty="0"/>
          </a:p>
          <a:p>
            <a:r>
              <a:rPr lang="en-US" sz="1400" dirty="0" smtClean="0"/>
              <a:t>     Flask </a:t>
            </a:r>
            <a:r>
              <a:rPr lang="en-US" sz="1400" dirty="0"/>
              <a:t>API (/</a:t>
            </a:r>
            <a:r>
              <a:rPr lang="en-US" sz="1400" dirty="0" err="1"/>
              <a:t>process_email</a:t>
            </a:r>
            <a:r>
              <a:rPr lang="en-US" sz="1400" dirty="0"/>
              <a:t>) triggers classification and updates HTML </a:t>
            </a:r>
            <a:r>
              <a:rPr lang="en-US" sz="1400" dirty="0" err="1"/>
              <a:t>dataGrid</a:t>
            </a:r>
            <a:r>
              <a:rPr lang="en-US" sz="1400" dirty="0"/>
              <a:t>.</a:t>
            </a:r>
          </a:p>
          <a:p>
            <a:endParaRPr lang="en-US" sz="1400" dirty="0">
              <a:solidFill>
                <a:srgbClr val="15213F"/>
              </a:solidFill>
              <a:latin typeface="Roboto" pitchFamily="34" charset="0"/>
              <a:ea typeface="Roboto" pitchFamily="34" charset="-122"/>
              <a:cs typeface="Roboto" pitchFamily="34" charset="-120"/>
            </a:endParaRPr>
          </a:p>
          <a:p>
            <a:pPr marL="0" indent="0" algn="l">
              <a:lnSpc>
                <a:spcPts val="2850"/>
              </a:lnSpc>
              <a:buNone/>
            </a:pPr>
            <a:endParaRPr lang="en-US" sz="1750" dirty="0"/>
          </a:p>
        </p:txBody>
      </p:sp>
    </p:spTree>
    <p:extLst>
      <p:ext uri="{BB962C8B-B14F-4D97-AF65-F5344CB8AC3E}">
        <p14:creationId xmlns:p14="http://schemas.microsoft.com/office/powerpoint/2010/main" val="1320960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0" y="-27384"/>
            <a:ext cx="4294212" cy="6885384"/>
          </a:xfrm>
          <a:prstGeom prst="rect">
            <a:avLst/>
          </a:prstGeom>
        </p:spPr>
      </p:pic>
      <p:sp>
        <p:nvSpPr>
          <p:cNvPr id="5" name="Text 0"/>
          <p:cNvSpPr/>
          <p:nvPr/>
        </p:nvSpPr>
        <p:spPr>
          <a:xfrm>
            <a:off x="4798268" y="188640"/>
            <a:ext cx="7101126" cy="697825"/>
          </a:xfrm>
          <a:prstGeom prst="rect">
            <a:avLst/>
          </a:prstGeom>
          <a:noFill/>
          <a:ln/>
        </p:spPr>
        <p:txBody>
          <a:bodyPr wrap="none" lIns="0" tIns="0" rIns="0" bIns="0" rtlCol="0" anchor="t"/>
          <a:lstStyle/>
          <a:p>
            <a:pPr marL="0" indent="0" algn="l">
              <a:lnSpc>
                <a:spcPts val="5450"/>
              </a:lnSpc>
              <a:buNone/>
            </a:pPr>
            <a:r>
              <a:rPr lang="en-US" sz="4000" dirty="0">
                <a:solidFill>
                  <a:srgbClr val="3257B8"/>
                </a:solidFill>
                <a:latin typeface="Roboto Slab" pitchFamily="34" charset="0"/>
                <a:ea typeface="Roboto Slab" pitchFamily="34" charset="-122"/>
                <a:cs typeface="Roboto Slab" pitchFamily="34" charset="-120"/>
              </a:rPr>
              <a:t>Functionality and Features</a:t>
            </a:r>
            <a:endParaRPr lang="en-US" sz="4000" dirty="0"/>
          </a:p>
        </p:txBody>
      </p:sp>
      <p:pic>
        <p:nvPicPr>
          <p:cNvPr id="6" name="Image 1" descr="preencoded.png"/>
          <p:cNvPicPr>
            <a:picLocks noChangeAspect="1"/>
          </p:cNvPicPr>
          <p:nvPr/>
        </p:nvPicPr>
        <p:blipFill>
          <a:blip r:embed="rId3"/>
          <a:stretch>
            <a:fillRect/>
          </a:stretch>
        </p:blipFill>
        <p:spPr>
          <a:xfrm>
            <a:off x="4798268" y="5257542"/>
            <a:ext cx="1116449" cy="1339810"/>
          </a:xfrm>
          <a:prstGeom prst="rect">
            <a:avLst/>
          </a:prstGeom>
        </p:spPr>
      </p:pic>
      <p:sp>
        <p:nvSpPr>
          <p:cNvPr id="7" name="Text 1"/>
          <p:cNvSpPr/>
          <p:nvPr/>
        </p:nvSpPr>
        <p:spPr>
          <a:xfrm>
            <a:off x="6267926" y="5486290"/>
            <a:ext cx="3246596" cy="348853"/>
          </a:xfrm>
          <a:prstGeom prst="rect">
            <a:avLst/>
          </a:prstGeom>
          <a:noFill/>
          <a:ln/>
        </p:spPr>
        <p:txBody>
          <a:bodyPr wrap="none" lIns="0" tIns="0" rIns="0" bIns="0" rtlCol="0" anchor="t"/>
          <a:lstStyle/>
          <a:p>
            <a:pPr marL="0" indent="0" algn="l">
              <a:lnSpc>
                <a:spcPts val="2700"/>
              </a:lnSpc>
              <a:buNone/>
            </a:pPr>
            <a:r>
              <a:rPr lang="en-US" sz="2150" dirty="0" smtClean="0">
                <a:solidFill>
                  <a:srgbClr val="15213F"/>
                </a:solidFill>
                <a:latin typeface="Roboto Slab" pitchFamily="34" charset="0"/>
                <a:ea typeface="Roboto Slab" pitchFamily="34" charset="-122"/>
                <a:cs typeface="Roboto Slab" pitchFamily="34" charset="-120"/>
              </a:rPr>
              <a:t>Automatic </a:t>
            </a:r>
            <a:r>
              <a:rPr lang="en-US" sz="2150" dirty="0">
                <a:solidFill>
                  <a:srgbClr val="15213F"/>
                </a:solidFill>
                <a:latin typeface="Roboto Slab" pitchFamily="34" charset="0"/>
                <a:ea typeface="Roboto Slab" pitchFamily="34" charset="-122"/>
                <a:cs typeface="Roboto Slab" pitchFamily="34" charset="-120"/>
              </a:rPr>
              <a:t>Classification</a:t>
            </a:r>
            <a:endParaRPr lang="en-US" sz="2150" dirty="0"/>
          </a:p>
        </p:txBody>
      </p:sp>
      <p:sp>
        <p:nvSpPr>
          <p:cNvPr id="8" name="Text 2"/>
          <p:cNvSpPr/>
          <p:nvPr/>
        </p:nvSpPr>
        <p:spPr>
          <a:xfrm>
            <a:off x="6286915" y="5825065"/>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Into predefined categories.</a:t>
            </a:r>
            <a:endParaRPr lang="en-US" sz="1750" dirty="0"/>
          </a:p>
        </p:txBody>
      </p:sp>
      <p:pic>
        <p:nvPicPr>
          <p:cNvPr id="9" name="Image 2" descr="preencoded.png"/>
          <p:cNvPicPr>
            <a:picLocks noChangeAspect="1"/>
          </p:cNvPicPr>
          <p:nvPr/>
        </p:nvPicPr>
        <p:blipFill>
          <a:blip r:embed="rId4"/>
          <a:stretch>
            <a:fillRect/>
          </a:stretch>
        </p:blipFill>
        <p:spPr>
          <a:xfrm>
            <a:off x="4798268" y="3961398"/>
            <a:ext cx="1116449" cy="1339810"/>
          </a:xfrm>
          <a:prstGeom prst="rect">
            <a:avLst/>
          </a:prstGeom>
        </p:spPr>
      </p:pic>
      <p:sp>
        <p:nvSpPr>
          <p:cNvPr id="10" name="Text 3"/>
          <p:cNvSpPr/>
          <p:nvPr/>
        </p:nvSpPr>
        <p:spPr>
          <a:xfrm>
            <a:off x="6235353" y="4222060"/>
            <a:ext cx="3477101" cy="34885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Contextual Understanding</a:t>
            </a:r>
            <a:endParaRPr lang="en-US" sz="2150" dirty="0"/>
          </a:p>
        </p:txBody>
      </p:sp>
      <p:sp>
        <p:nvSpPr>
          <p:cNvPr id="11" name="Text 4"/>
          <p:cNvSpPr/>
          <p:nvPr/>
        </p:nvSpPr>
        <p:spPr>
          <a:xfrm>
            <a:off x="6286915" y="4570913"/>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For accurate categorization.</a:t>
            </a:r>
            <a:endParaRPr lang="en-US" sz="1750" dirty="0"/>
          </a:p>
        </p:txBody>
      </p:sp>
      <p:pic>
        <p:nvPicPr>
          <p:cNvPr id="12" name="Image 3" descr="preencoded.png"/>
          <p:cNvPicPr>
            <a:picLocks noChangeAspect="1"/>
          </p:cNvPicPr>
          <p:nvPr/>
        </p:nvPicPr>
        <p:blipFill>
          <a:blip r:embed="rId5"/>
          <a:stretch>
            <a:fillRect/>
          </a:stretch>
        </p:blipFill>
        <p:spPr>
          <a:xfrm>
            <a:off x="4798989" y="2593246"/>
            <a:ext cx="1116449" cy="1339810"/>
          </a:xfrm>
          <a:prstGeom prst="rect">
            <a:avLst/>
          </a:prstGeom>
        </p:spPr>
      </p:pic>
      <p:sp>
        <p:nvSpPr>
          <p:cNvPr id="13" name="Text 5"/>
          <p:cNvSpPr/>
          <p:nvPr/>
        </p:nvSpPr>
        <p:spPr>
          <a:xfrm>
            <a:off x="6249640" y="2695765"/>
            <a:ext cx="3079075" cy="34885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Attachment Processing</a:t>
            </a:r>
            <a:endParaRPr lang="en-US" sz="2150" dirty="0"/>
          </a:p>
        </p:txBody>
      </p:sp>
      <p:sp>
        <p:nvSpPr>
          <p:cNvPr id="14" name="Text 6"/>
          <p:cNvSpPr/>
          <p:nvPr/>
        </p:nvSpPr>
        <p:spPr>
          <a:xfrm>
            <a:off x="6235353" y="3052449"/>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Extraction and processing.</a:t>
            </a:r>
            <a:endParaRPr lang="en-US" sz="1750" dirty="0"/>
          </a:p>
        </p:txBody>
      </p:sp>
      <p:pic>
        <p:nvPicPr>
          <p:cNvPr id="15" name="Image 4" descr="preencoded.png"/>
          <p:cNvPicPr>
            <a:picLocks noChangeAspect="1"/>
          </p:cNvPicPr>
          <p:nvPr/>
        </p:nvPicPr>
        <p:blipFill>
          <a:blip r:embed="rId6"/>
          <a:stretch>
            <a:fillRect/>
          </a:stretch>
        </p:blipFill>
        <p:spPr>
          <a:xfrm>
            <a:off x="4798268" y="1268760"/>
            <a:ext cx="1116449" cy="1339810"/>
          </a:xfrm>
          <a:prstGeom prst="rect">
            <a:avLst/>
          </a:prstGeom>
        </p:spPr>
      </p:pic>
      <p:sp>
        <p:nvSpPr>
          <p:cNvPr id="16" name="Text 7"/>
          <p:cNvSpPr/>
          <p:nvPr/>
        </p:nvSpPr>
        <p:spPr>
          <a:xfrm>
            <a:off x="6267926" y="1578575"/>
            <a:ext cx="2791301" cy="348853"/>
          </a:xfrm>
          <a:prstGeom prst="rect">
            <a:avLst/>
          </a:prstGeom>
          <a:noFill/>
          <a:ln/>
        </p:spPr>
        <p:txBody>
          <a:bodyPr wrap="none" lIns="0" tIns="0" rIns="0" bIns="0" rtlCol="0" anchor="t"/>
          <a:lstStyle/>
          <a:p>
            <a:pPr marL="0" indent="0" algn="l">
              <a:lnSpc>
                <a:spcPts val="2700"/>
              </a:lnSpc>
              <a:buNone/>
            </a:pPr>
            <a:r>
              <a:rPr lang="en-US" sz="2150" dirty="0" smtClean="0">
                <a:solidFill>
                  <a:srgbClr val="15213F"/>
                </a:solidFill>
                <a:latin typeface="Roboto Slab" pitchFamily="34" charset="0"/>
                <a:ea typeface="Roboto Slab" pitchFamily="34" charset="-122"/>
                <a:cs typeface="Roboto Slab" pitchFamily="34" charset="-120"/>
              </a:rPr>
              <a:t>API</a:t>
            </a:r>
            <a:endParaRPr lang="en-US" sz="2150" dirty="0"/>
          </a:p>
        </p:txBody>
      </p:sp>
      <p:sp>
        <p:nvSpPr>
          <p:cNvPr id="17" name="Text 8"/>
          <p:cNvSpPr/>
          <p:nvPr/>
        </p:nvSpPr>
        <p:spPr>
          <a:xfrm>
            <a:off x="6249640" y="1939938"/>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Manual initiation.</a:t>
            </a:r>
            <a:endParaRPr lang="en-US" sz="1750" dirty="0"/>
          </a:p>
        </p:txBody>
      </p:sp>
      <p:sp>
        <p:nvSpPr>
          <p:cNvPr id="18" name="Text 9"/>
          <p:cNvSpPr/>
          <p:nvPr/>
        </p:nvSpPr>
        <p:spPr>
          <a:xfrm>
            <a:off x="6267926" y="7257693"/>
            <a:ext cx="7580948" cy="357307"/>
          </a:xfrm>
          <a:prstGeom prst="rect">
            <a:avLst/>
          </a:prstGeom>
          <a:noFill/>
          <a:ln/>
        </p:spPr>
        <p:txBody>
          <a:bodyPr wrap="non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Email Exchange </a:t>
            </a:r>
            <a:r>
              <a:rPr lang="en-US" sz="1750" dirty="0" smtClean="0">
                <a:solidFill>
                  <a:srgbClr val="15213F"/>
                </a:solidFill>
                <a:latin typeface="Roboto" pitchFamily="34" charset="0"/>
                <a:ea typeface="Roboto" pitchFamily="34" charset="-122"/>
                <a:cs typeface="Roboto" pitchFamily="34" charset="-120"/>
              </a:rPr>
              <a:t>folder </a:t>
            </a:r>
            <a:endParaRPr lang="en-US" sz="1750" dirty="0"/>
          </a:p>
        </p:txBody>
      </p:sp>
    </p:spTree>
    <p:extLst>
      <p:ext uri="{BB962C8B-B14F-4D97-AF65-F5344CB8AC3E}">
        <p14:creationId xmlns:p14="http://schemas.microsoft.com/office/powerpoint/2010/main" val="1821098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FFFFFF"/>
      </a:dk2>
      <a:lt2>
        <a:srgbClr val="EEECE1"/>
      </a:lt2>
      <a:accent1>
        <a:srgbClr val="ABABAB"/>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7749</TotalTime>
  <Words>421</Words>
  <Application>Microsoft Office PowerPoint</Application>
  <PresentationFormat>Custom</PresentationFormat>
  <Paragraphs>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and Tactics PowerPoint template</dc:title>
  <dc:creator>Julian</dc:creator>
  <cp:lastModifiedBy>admin</cp:lastModifiedBy>
  <cp:revision>216</cp:revision>
  <dcterms:created xsi:type="dcterms:W3CDTF">2013-09-12T13:05:01Z</dcterms:created>
  <dcterms:modified xsi:type="dcterms:W3CDTF">2025-03-26T10:14:09Z</dcterms:modified>
</cp:coreProperties>
</file>