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439d2f256a_1_75:notes"/>
          <p:cNvSpPr txBox="1"/>
          <p:nvPr>
            <p:ph idx="12" type="sldNum"/>
          </p:nvPr>
        </p:nvSpPr>
        <p:spPr>
          <a:xfrm>
            <a:off x="3881795" y="8686962"/>
            <a:ext cx="2976173" cy="4569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/>
          </a:p>
        </p:txBody>
      </p:sp>
      <p:sp>
        <p:nvSpPr>
          <p:cNvPr id="52" name="Google Shape;52;g3439d2f256a_1_75:notes"/>
          <p:cNvSpPr/>
          <p:nvPr>
            <p:ph idx="2" type="sldImg"/>
          </p:nvPr>
        </p:nvSpPr>
        <p:spPr>
          <a:xfrm>
            <a:off x="195960" y="695135"/>
            <a:ext cx="6464639" cy="342815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g3439d2f256a_1_75:notes"/>
          <p:cNvSpPr txBox="1"/>
          <p:nvPr>
            <p:ph idx="1" type="body"/>
          </p:nvPr>
        </p:nvSpPr>
        <p:spPr>
          <a:xfrm>
            <a:off x="685829" y="4343327"/>
            <a:ext cx="5486309" cy="41145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0500" lvl="0" marL="1905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3b3ffd0626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3b3ffd0626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b3ffd0626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3b3ffd0626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3b3ffd0626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3b3ffd0626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3b3ffd0626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3b3ffd0626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3b3ffd0626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3b3ffd0626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3b3ffd0626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3b3ffd0626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3b3ffd0626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3b3ffd0626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b3ffd0626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3b3ffd0626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439d2f256a_1_83:notes"/>
          <p:cNvSpPr txBox="1"/>
          <p:nvPr>
            <p:ph idx="12" type="sldNum"/>
          </p:nvPr>
        </p:nvSpPr>
        <p:spPr>
          <a:xfrm>
            <a:off x="3881795" y="8686962"/>
            <a:ext cx="2976173" cy="4569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/>
          </a:p>
        </p:txBody>
      </p:sp>
      <p:sp>
        <p:nvSpPr>
          <p:cNvPr id="81" name="Google Shape;81;g3439d2f256a_1_83:notes"/>
          <p:cNvSpPr/>
          <p:nvPr>
            <p:ph idx="2" type="sldImg"/>
          </p:nvPr>
        </p:nvSpPr>
        <p:spPr>
          <a:xfrm>
            <a:off x="195960" y="695135"/>
            <a:ext cx="6464639" cy="342815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3439d2f256a_1_83:notes"/>
          <p:cNvSpPr txBox="1"/>
          <p:nvPr>
            <p:ph idx="1" type="body"/>
          </p:nvPr>
        </p:nvSpPr>
        <p:spPr>
          <a:xfrm>
            <a:off x="685829" y="4343327"/>
            <a:ext cx="5486309" cy="41148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0500" lvl="0" marL="1905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39d2f256a_1_88:notes"/>
          <p:cNvSpPr txBox="1"/>
          <p:nvPr>
            <p:ph idx="12" type="sldNum"/>
          </p:nvPr>
        </p:nvSpPr>
        <p:spPr>
          <a:xfrm>
            <a:off x="3881795" y="8686962"/>
            <a:ext cx="2976173" cy="4569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/>
          </a:p>
        </p:txBody>
      </p:sp>
      <p:sp>
        <p:nvSpPr>
          <p:cNvPr id="88" name="Google Shape;88;g3439d2f256a_1_88:notes"/>
          <p:cNvSpPr/>
          <p:nvPr>
            <p:ph idx="2" type="sldImg"/>
          </p:nvPr>
        </p:nvSpPr>
        <p:spPr>
          <a:xfrm>
            <a:off x="195960" y="695135"/>
            <a:ext cx="6464639" cy="342815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3439d2f256a_1_88:notes"/>
          <p:cNvSpPr txBox="1"/>
          <p:nvPr>
            <p:ph idx="1" type="body"/>
          </p:nvPr>
        </p:nvSpPr>
        <p:spPr>
          <a:xfrm>
            <a:off x="685829" y="4343327"/>
            <a:ext cx="5486309" cy="41148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0500" lvl="0" marL="1905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439d2f256a_1_93:notes"/>
          <p:cNvSpPr txBox="1"/>
          <p:nvPr>
            <p:ph idx="12" type="sldNum"/>
          </p:nvPr>
        </p:nvSpPr>
        <p:spPr>
          <a:xfrm>
            <a:off x="3881795" y="8686962"/>
            <a:ext cx="2976173" cy="4569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/>
          </a:p>
        </p:txBody>
      </p:sp>
      <p:sp>
        <p:nvSpPr>
          <p:cNvPr id="95" name="Google Shape;95;g3439d2f256a_1_93:notes"/>
          <p:cNvSpPr/>
          <p:nvPr>
            <p:ph idx="2" type="sldImg"/>
          </p:nvPr>
        </p:nvSpPr>
        <p:spPr>
          <a:xfrm>
            <a:off x="195960" y="695135"/>
            <a:ext cx="6464639" cy="342815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3439d2f256a_1_93:notes"/>
          <p:cNvSpPr txBox="1"/>
          <p:nvPr>
            <p:ph idx="1" type="body"/>
          </p:nvPr>
        </p:nvSpPr>
        <p:spPr>
          <a:xfrm>
            <a:off x="685829" y="4343327"/>
            <a:ext cx="5486309" cy="41145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0500" lvl="0" marL="1905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3b3ffd0626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3b3ffd0626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3b3ffd0626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3b3ffd0626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4294967295" type="title"/>
          </p:nvPr>
        </p:nvSpPr>
        <p:spPr>
          <a:xfrm>
            <a:off x="219075" y="1003050"/>
            <a:ext cx="8991600" cy="11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5B0F00"/>
                </a:solidFill>
              </a:rPr>
              <a:t>Challenge : Gen AI-Orchestrator for Email and Document Triage/Routing</a:t>
            </a:r>
            <a:endParaRPr b="1" sz="2000">
              <a:solidFill>
                <a:srgbClr val="5B0F00"/>
              </a:solidFill>
            </a:endParaRPr>
          </a:p>
        </p:txBody>
      </p:sp>
      <p:sp>
        <p:nvSpPr>
          <p:cNvPr id="56" name="Google Shape;56;p13"/>
          <p:cNvSpPr txBox="1"/>
          <p:nvPr>
            <p:ph idx="4294967295" type="title"/>
          </p:nvPr>
        </p:nvSpPr>
        <p:spPr>
          <a:xfrm>
            <a:off x="301018" y="144152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85200C"/>
                </a:solidFill>
              </a:rPr>
              <a:t>Technology Hackathon - 2025</a:t>
            </a:r>
            <a:endParaRPr b="1">
              <a:solidFill>
                <a:srgbClr val="85200C"/>
              </a:solidFill>
            </a:endParaRPr>
          </a:p>
        </p:txBody>
      </p:sp>
      <p:sp>
        <p:nvSpPr>
          <p:cNvPr id="57" name="Google Shape;57;p13"/>
          <p:cNvSpPr txBox="1"/>
          <p:nvPr>
            <p:ph idx="4294967295" type="title"/>
          </p:nvPr>
        </p:nvSpPr>
        <p:spPr>
          <a:xfrm>
            <a:off x="4976825" y="1975800"/>
            <a:ext cx="35529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Team Name : Dangal           </a:t>
            </a:r>
            <a:endParaRPr sz="2500"/>
          </a:p>
        </p:txBody>
      </p:sp>
      <p:sp>
        <p:nvSpPr>
          <p:cNvPr id="58" name="Google Shape;58;p13"/>
          <p:cNvSpPr txBox="1"/>
          <p:nvPr>
            <p:ph idx="4294967295" type="title"/>
          </p:nvPr>
        </p:nvSpPr>
        <p:spPr>
          <a:xfrm>
            <a:off x="4895850" y="2571750"/>
            <a:ext cx="4105200" cy="23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Gangireddy, Madan Mohan Reddy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Srivastava, Sakshi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Yalla, Tanuja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Gangoni, Rajendhar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Undapalli SVVSV Prasanna U</a:t>
            </a:r>
            <a:r>
              <a:rPr lang="en-GB" sz="1800"/>
              <a:t> </a:t>
            </a:r>
            <a:endParaRPr sz="1800"/>
          </a:p>
        </p:txBody>
      </p:sp>
      <p:sp>
        <p:nvSpPr>
          <p:cNvPr id="59" name="Google Shape;59;p13"/>
          <p:cNvSpPr txBox="1"/>
          <p:nvPr/>
        </p:nvSpPr>
        <p:spPr>
          <a:xfrm>
            <a:off x="47625" y="4457700"/>
            <a:ext cx="25146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</a:rPr>
              <a:t>Date : 26th Mar 2025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/>
        </p:nvSpPr>
        <p:spPr>
          <a:xfrm>
            <a:off x="114300" y="180975"/>
            <a:ext cx="60675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5B0F00"/>
                </a:solidFill>
              </a:rPr>
              <a:t>Email and Document Triage/Routing</a:t>
            </a:r>
            <a:endParaRPr sz="1800">
              <a:solidFill>
                <a:srgbClr val="5B0F00"/>
              </a:solidFill>
            </a:endParaRPr>
          </a:p>
        </p:txBody>
      </p:sp>
      <p:sp>
        <p:nvSpPr>
          <p:cNvPr id="118" name="Google Shape;118;p22"/>
          <p:cNvSpPr txBox="1"/>
          <p:nvPr/>
        </p:nvSpPr>
        <p:spPr>
          <a:xfrm>
            <a:off x="457200" y="876300"/>
            <a:ext cx="30861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UI Screenshots: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04800"/>
            <a:ext cx="8839200" cy="3276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90626"/>
            <a:ext cx="8839200" cy="335374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 txBox="1"/>
          <p:nvPr/>
        </p:nvSpPr>
        <p:spPr>
          <a:xfrm>
            <a:off x="114300" y="180975"/>
            <a:ext cx="60675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5B0F00"/>
                </a:solidFill>
              </a:rPr>
              <a:t>Email and Document Triage/Routing</a:t>
            </a:r>
            <a:endParaRPr sz="1800">
              <a:solidFill>
                <a:srgbClr val="5B0F00"/>
              </a:solidFill>
            </a:endParaRPr>
          </a:p>
        </p:txBody>
      </p:sp>
      <p:sp>
        <p:nvSpPr>
          <p:cNvPr id="126" name="Google Shape;126;p23"/>
          <p:cNvSpPr txBox="1"/>
          <p:nvPr/>
        </p:nvSpPr>
        <p:spPr>
          <a:xfrm>
            <a:off x="209550" y="714525"/>
            <a:ext cx="30861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Results </a:t>
            </a:r>
            <a:r>
              <a:rPr b="1" lang="en-GB" sz="1800">
                <a:solidFill>
                  <a:schemeClr val="dk1"/>
                </a:solidFill>
              </a:rPr>
              <a:t>Screenshots: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/>
        </p:nvSpPr>
        <p:spPr>
          <a:xfrm>
            <a:off x="114300" y="180975"/>
            <a:ext cx="60675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5B0F00"/>
                </a:solidFill>
              </a:rPr>
              <a:t>Email and Document Triage/Routing</a:t>
            </a:r>
            <a:endParaRPr sz="1800">
              <a:solidFill>
                <a:srgbClr val="5B0F00"/>
              </a:solidFill>
            </a:endParaRPr>
          </a:p>
        </p:txBody>
      </p:sp>
      <p:sp>
        <p:nvSpPr>
          <p:cNvPr id="132" name="Google Shape;132;p24"/>
          <p:cNvSpPr txBox="1"/>
          <p:nvPr/>
        </p:nvSpPr>
        <p:spPr>
          <a:xfrm>
            <a:off x="419100" y="828675"/>
            <a:ext cx="3981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API Screenshots: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475" y="1457475"/>
            <a:ext cx="7381874" cy="3533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/>
        </p:nvSpPr>
        <p:spPr>
          <a:xfrm>
            <a:off x="114300" y="180975"/>
            <a:ext cx="60675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5B0F00"/>
                </a:solidFill>
              </a:rPr>
              <a:t>Email and Document Triage/Routing</a:t>
            </a:r>
            <a:endParaRPr sz="1800">
              <a:solidFill>
                <a:srgbClr val="5B0F00"/>
              </a:solidFill>
            </a:endParaRPr>
          </a:p>
        </p:txBody>
      </p:sp>
      <p:sp>
        <p:nvSpPr>
          <p:cNvPr id="139" name="Google Shape;139;p25"/>
          <p:cNvSpPr txBox="1"/>
          <p:nvPr/>
        </p:nvSpPr>
        <p:spPr>
          <a:xfrm>
            <a:off x="400050" y="93345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Testing Screenshots: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" y="1514325"/>
            <a:ext cx="7019926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/>
        </p:nvSpPr>
        <p:spPr>
          <a:xfrm>
            <a:off x="2152650" y="1266825"/>
            <a:ext cx="5124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400">
                <a:solidFill>
                  <a:srgbClr val="5B0F00"/>
                </a:solidFill>
              </a:rPr>
              <a:t>Thank You !!!</a:t>
            </a:r>
            <a:endParaRPr b="1" sz="3400">
              <a:solidFill>
                <a:srgbClr val="5B0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rgbClr val="5B0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400">
                <a:solidFill>
                  <a:srgbClr val="5B0F00"/>
                </a:solidFill>
              </a:rPr>
              <a:t>Q&amp;A</a:t>
            </a:r>
            <a:endParaRPr b="1" sz="3400">
              <a:solidFill>
                <a:srgbClr val="5B0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114300" y="180975"/>
            <a:ext cx="60675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GB" sz="2000">
                <a:solidFill>
                  <a:srgbClr val="5B0F00"/>
                </a:solidFill>
              </a:rPr>
              <a:t>Email and Document Triage/Routing</a:t>
            </a:r>
            <a:endParaRPr sz="1800">
              <a:solidFill>
                <a:srgbClr val="5B0F00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238125" y="809775"/>
            <a:ext cx="8639100" cy="27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Problem Statement: </a:t>
            </a:r>
            <a:r>
              <a:rPr lang="en-GB" sz="1800">
                <a:solidFill>
                  <a:schemeClr val="dk2"/>
                </a:solidFill>
              </a:rPr>
              <a:t>Incoming Service Requests via Email require Manual Triage,  Where a “gatekeeper” Who: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</a:rPr>
              <a:t>Reads and interprets the emails content and attachments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</a:rPr>
              <a:t>Identify the Intent of the email and classify the “Request Type” and “Sub Request Type”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</a:rPr>
              <a:t>Extract key attributes for populating in service requests.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The </a:t>
            </a:r>
            <a:r>
              <a:rPr lang="en-GB" sz="1800">
                <a:solidFill>
                  <a:schemeClr val="dk2"/>
                </a:solidFill>
              </a:rPr>
              <a:t>challenge</a:t>
            </a:r>
            <a:r>
              <a:rPr lang="en-GB" sz="1800">
                <a:solidFill>
                  <a:schemeClr val="dk2"/>
                </a:solidFill>
              </a:rPr>
              <a:t> is to Automate email classification and data extraction using Generative AI(LLMs).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200025" y="733575"/>
            <a:ext cx="83343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Strategy: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Understand Problem Statement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Synthetic Data Preparation to collect .eml files and request/sub-Request Types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Data Processing and Feature extraction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Model Selection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Zero-shot Classification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Model Evaluation and Optimization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Deployment and Integration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114300" y="180975"/>
            <a:ext cx="60675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5B0F00"/>
                </a:solidFill>
              </a:rPr>
              <a:t>Email and Document Triage/Routing</a:t>
            </a:r>
            <a:endParaRPr sz="1800">
              <a:solidFill>
                <a:srgbClr val="5B0F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114300" y="180975"/>
            <a:ext cx="60675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5B0F00"/>
                </a:solidFill>
              </a:rPr>
              <a:t>Email and Document Triage/Routing</a:t>
            </a:r>
            <a:endParaRPr sz="1800">
              <a:solidFill>
                <a:srgbClr val="5B0F00"/>
              </a:solidFill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457200" y="990600"/>
            <a:ext cx="8296200" cy="3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Sample Data: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GB" sz="1600">
                <a:solidFill>
                  <a:schemeClr val="dk2"/>
                </a:solidFill>
              </a:rPr>
              <a:t>Gather Request Type and Sub Request Type list appropriate to the use case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GB" sz="1600">
                <a:solidFill>
                  <a:schemeClr val="dk2"/>
                </a:solidFill>
              </a:rPr>
              <a:t>Prepare .eml files with attachments .pdf and .jpg etc using gpt 4.0 with a prompt</a:t>
            </a:r>
            <a:endParaRPr sz="16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750" y="2219325"/>
            <a:ext cx="4229100" cy="279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2975" y="762000"/>
            <a:ext cx="7058025" cy="43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114300" y="180975"/>
            <a:ext cx="60675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5B0F00"/>
                </a:solidFill>
              </a:rPr>
              <a:t>Email and Document Triage/Routing</a:t>
            </a:r>
            <a:endParaRPr sz="1800">
              <a:solidFill>
                <a:srgbClr val="5B0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75" y="663300"/>
            <a:ext cx="8154925" cy="38372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114300" y="180975"/>
            <a:ext cx="60675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5B0F00"/>
                </a:solidFill>
              </a:rPr>
              <a:t>Email and Document Triage/Routing</a:t>
            </a:r>
            <a:endParaRPr sz="1800">
              <a:solidFill>
                <a:srgbClr val="5B0F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4294967295" type="title"/>
          </p:nvPr>
        </p:nvSpPr>
        <p:spPr>
          <a:xfrm>
            <a:off x="266671" y="620939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/>
              <a:t>Technology Stack</a:t>
            </a:r>
            <a:endParaRPr b="1" sz="1900"/>
          </a:p>
        </p:txBody>
      </p:sp>
      <p:sp>
        <p:nvSpPr>
          <p:cNvPr id="99" name="Google Shape;99;p19"/>
          <p:cNvSpPr txBox="1"/>
          <p:nvPr>
            <p:ph idx="4294967295" type="body"/>
          </p:nvPr>
        </p:nvSpPr>
        <p:spPr>
          <a:xfrm>
            <a:off x="485750" y="1422700"/>
            <a:ext cx="84198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</a:rPr>
              <a:t>Back End</a:t>
            </a:r>
            <a:r>
              <a:rPr b="1" lang="en-GB" sz="1700"/>
              <a:t> </a:t>
            </a:r>
            <a:r>
              <a:rPr lang="en-GB" sz="1700"/>
              <a:t>- Fast API &amp; UVICon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</a:rPr>
              <a:t>LLMs</a:t>
            </a:r>
            <a:r>
              <a:rPr lang="en-GB" sz="1700">
                <a:solidFill>
                  <a:schemeClr val="dk1"/>
                </a:solidFill>
              </a:rPr>
              <a:t> </a:t>
            </a:r>
            <a:r>
              <a:rPr lang="en-GB" sz="1700"/>
              <a:t>-</a:t>
            </a:r>
            <a:r>
              <a:rPr lang="en-GB" sz="1700"/>
              <a:t> LlaMA, GPT, Gemini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</a:rPr>
              <a:t>Python Libraries</a:t>
            </a:r>
            <a:r>
              <a:rPr b="1" lang="en-GB" sz="1700"/>
              <a:t> </a:t>
            </a:r>
            <a:r>
              <a:rPr lang="en-GB" sz="1700"/>
              <a:t>- </a:t>
            </a:r>
            <a:r>
              <a:rPr lang="en-GB" sz="1700"/>
              <a:t>PyMuPDF, docx, pytesseract, Image, BytesParser, policy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</a:rPr>
              <a:t>Front End</a:t>
            </a:r>
            <a:r>
              <a:rPr lang="en-GB" sz="1700"/>
              <a:t> - React and Node.js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</a:rPr>
              <a:t>Test Automation </a:t>
            </a:r>
            <a:r>
              <a:rPr lang="en-GB" sz="1700"/>
              <a:t>- Pytest</a:t>
            </a:r>
            <a:endParaRPr sz="1700"/>
          </a:p>
        </p:txBody>
      </p:sp>
      <p:sp>
        <p:nvSpPr>
          <p:cNvPr id="100" name="Google Shape;100;p19"/>
          <p:cNvSpPr txBox="1"/>
          <p:nvPr/>
        </p:nvSpPr>
        <p:spPr>
          <a:xfrm>
            <a:off x="114300" y="180975"/>
            <a:ext cx="60675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5B0F00"/>
                </a:solidFill>
              </a:rPr>
              <a:t>Email and Document Triage/Routing</a:t>
            </a:r>
            <a:endParaRPr sz="1800">
              <a:solidFill>
                <a:srgbClr val="5B0F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/>
        </p:nvSpPr>
        <p:spPr>
          <a:xfrm>
            <a:off x="114300" y="180975"/>
            <a:ext cx="60675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5B0F00"/>
                </a:solidFill>
              </a:rPr>
              <a:t>Email and Document Triage/Routing</a:t>
            </a:r>
            <a:endParaRPr sz="1800">
              <a:solidFill>
                <a:srgbClr val="5B0F00"/>
              </a:solidFill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409575" y="952500"/>
            <a:ext cx="8363100" cy="3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Future Scope: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Integrate with OpenRouter is a platform that provides a unified interface for integrating multiple large language models (LLMs).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Testing pre-trained models with more data.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It can be extended to any other Domain as inputs/categories are configurable and interactive.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/>
        </p:nvSpPr>
        <p:spPr>
          <a:xfrm>
            <a:off x="114300" y="180975"/>
            <a:ext cx="60675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5B0F00"/>
                </a:solidFill>
              </a:rPr>
              <a:t>Email and Document Triage/Routing</a:t>
            </a:r>
            <a:endParaRPr sz="1800">
              <a:solidFill>
                <a:srgbClr val="5B0F00"/>
              </a:solidFill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3295650" y="1619250"/>
            <a:ext cx="4229100" cy="17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100">
                <a:solidFill>
                  <a:schemeClr val="dk1"/>
                </a:solidFill>
              </a:rPr>
              <a:t>DEMO</a:t>
            </a:r>
            <a:endParaRPr b="1" sz="5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