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grandir" charset="1" panose="00000500000000000000"/>
      <p:regular r:id="rId18"/>
    </p:embeddedFont>
    <p:embeddedFont>
      <p:font typeface="Agrandir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https://github.com/ewfx/gaied-digi-kabootar" TargetMode="External" Type="http://schemas.openxmlformats.org/officeDocument/2006/relationships/hyperlink"/><Relationship Id="rId4" Target="../media/image2.gif" Type="http://schemas.openxmlformats.org/officeDocument/2006/relationships/image"/><Relationship Id="rId5" Target="../media/image3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gif" Type="http://schemas.openxmlformats.org/officeDocument/2006/relationships/image"/><Relationship Id="rId3" Target="../media/image28.gif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gif" Type="http://schemas.openxmlformats.org/officeDocument/2006/relationships/image"/><Relationship Id="rId3" Target="../media/image1.gif" Type="http://schemas.openxmlformats.org/officeDocument/2006/relationships/image"/><Relationship Id="rId4" Target="../media/image31.gif" Type="http://schemas.openxmlformats.org/officeDocument/2006/relationships/image"/><Relationship Id="rId5" Target="../media/image12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slide3.xml" Type="http://schemas.openxmlformats.org/officeDocument/2006/relationships/slide"/><Relationship Id="rId5" Target="slide8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7.gif" Type="http://schemas.openxmlformats.org/officeDocument/2006/relationships/image"/><Relationship Id="rId4" Target="../media/image8.gif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gif" Type="http://schemas.openxmlformats.org/officeDocument/2006/relationships/image"/><Relationship Id="rId3" Target="../media/image10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gif" Type="http://schemas.openxmlformats.org/officeDocument/2006/relationships/image"/><Relationship Id="rId3" Target="../media/image11.gif" Type="http://schemas.openxmlformats.org/officeDocument/2006/relationships/image"/><Relationship Id="rId4" Target="../media/image12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gif" Type="http://schemas.openxmlformats.org/officeDocument/2006/relationships/image"/><Relationship Id="rId5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800000">
            <a:off x="6333452" y="-1797179"/>
            <a:ext cx="15735219" cy="13881357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3000871" y="2889855"/>
            <a:ext cx="12286259" cy="2977868"/>
            <a:chOff x="0" y="0"/>
            <a:chExt cx="16381678" cy="397049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231140"/>
              <a:ext cx="16381678" cy="28428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107"/>
                </a:lnSpc>
              </a:pPr>
              <a:r>
                <a:rPr lang="en-US" sz="1282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Digi K</a:t>
              </a:r>
              <a:r>
                <a:rPr lang="en-US" sz="1282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  <a:hlinkClick r:id="rId3" tooltip="https://github.com/ewfx/gaied-digi-kabootar"/>
                </a:rPr>
                <a:t>abootar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890725"/>
              <a:ext cx="16381678" cy="1079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26"/>
                </a:lnSpc>
                <a:spcBef>
                  <a:spcPct val="0"/>
                </a:spcBef>
              </a:pPr>
              <a:r>
                <a:rPr lang="en-US" sz="43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Gen </a:t>
              </a:r>
              <a:r>
                <a:rPr lang="en-US" sz="4304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Al-Based Email Classification and OCR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629517" y="7652683"/>
            <a:ext cx="13275766" cy="1838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6"/>
              </a:lnSpc>
              <a:spcBef>
                <a:spcPct val="0"/>
              </a:spcBef>
            </a:pPr>
            <a:r>
              <a:rPr lang="en-US" b="true" sz="3354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Team Membe</a:t>
            </a:r>
            <a:r>
              <a:rPr lang="en-US" b="true" sz="3354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rs:</a:t>
            </a:r>
            <a:r>
              <a:rPr lang="en-US" sz="335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 Shreema S Ajila, Vaishali Agarwal, Maehul Kumar, </a:t>
            </a:r>
          </a:p>
          <a:p>
            <a:pPr algn="ctr">
              <a:lnSpc>
                <a:spcPts val="4696"/>
              </a:lnSpc>
              <a:spcBef>
                <a:spcPct val="0"/>
              </a:spcBef>
            </a:pPr>
            <a:r>
              <a:rPr lang="en-US" sz="3354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Guddy Kumari, Niraj Dewangan</a:t>
            </a:r>
          </a:p>
          <a:p>
            <a:pPr algn="ctr">
              <a:lnSpc>
                <a:spcPts val="46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07597" y="2616582"/>
            <a:ext cx="5272442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7 out of 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07597" y="4334986"/>
            <a:ext cx="5272442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100%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07597" y="6232143"/>
            <a:ext cx="5272442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7 crore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45961" y="3016315"/>
            <a:ext cx="6034442" cy="51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sz="26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Elaborate on the featured statistic.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45961" y="4734719"/>
            <a:ext cx="6034442" cy="51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sz="26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Elaborate on the featured statistic.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45961" y="6631876"/>
            <a:ext cx="6034442" cy="51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40"/>
              </a:lnSpc>
            </a:pPr>
            <a:r>
              <a:rPr lang="en-US" sz="26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Elaborate on the featured statistic.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2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7889712" y="-423652"/>
            <a:ext cx="11467938" cy="2012681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true" flipV="false" rot="0">
            <a:off x="-1378933" y="8342980"/>
            <a:ext cx="10522933" cy="2420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2386853">
            <a:off x="-3305272" y="-1267467"/>
            <a:ext cx="14322769" cy="13230153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80637" y="1150610"/>
            <a:ext cx="8382106" cy="798578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11246427" y="3434597"/>
            <a:ext cx="5372100" cy="3417806"/>
            <a:chOff x="0" y="0"/>
            <a:chExt cx="7162800" cy="4557075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7162800" cy="300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Write your </a:t>
              </a:r>
            </a:p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topic or idea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302104"/>
              <a:ext cx="7162800" cy="1254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  <a:r>
                <a:rPr lang="en-US" sz="26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Briefly elaborate on what</a:t>
              </a:r>
            </a:p>
            <a:p>
              <a:pPr algn="l" marL="0" indent="0" lvl="0">
                <a:lnSpc>
                  <a:spcPts val="3640"/>
                </a:lnSpc>
              </a:pPr>
              <a:r>
                <a:rPr lang="en-US" sz="26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you want to discuss.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1662681" y="-6438340"/>
            <a:ext cx="13761077" cy="1415359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4911263" y="4219178"/>
            <a:ext cx="8465475" cy="1848644"/>
            <a:chOff x="0" y="0"/>
            <a:chExt cx="11287299" cy="246485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190500"/>
              <a:ext cx="11287299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Thank you!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1819487"/>
              <a:ext cx="11287299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142096"/>
            <a:ext cx="6780460" cy="2002808"/>
            <a:chOff x="0" y="0"/>
            <a:chExt cx="9040614" cy="267041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219075"/>
              <a:ext cx="9040614" cy="1793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359"/>
                </a:lnSpc>
                <a:spcBef>
                  <a:spcPct val="0"/>
                </a:spcBef>
              </a:pPr>
              <a:r>
                <a:rPr lang="en-US" sz="77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Agenda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779506"/>
              <a:ext cx="9040614" cy="8909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Topics Covered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91273" y="2403771"/>
            <a:ext cx="8367623" cy="1052066"/>
            <a:chOff x="0" y="0"/>
            <a:chExt cx="11156830" cy="14027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61948" cy="1402755"/>
            </a:xfrm>
            <a:custGeom>
              <a:avLst/>
              <a:gdLst/>
              <a:ahLst/>
              <a:cxnLst/>
              <a:rect r="r" b="b" t="t" l="l"/>
              <a:pathLst>
                <a:path h="1402755" w="1361948">
                  <a:moveTo>
                    <a:pt x="0" y="0"/>
                  </a:moveTo>
                  <a:lnTo>
                    <a:pt x="1361948" y="0"/>
                  </a:lnTo>
                  <a:lnTo>
                    <a:pt x="1361948" y="1402755"/>
                  </a:lnTo>
                  <a:lnTo>
                    <a:pt x="0" y="14027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1979878" y="-1567"/>
              <a:ext cx="9176953" cy="11868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4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  <a:hlinkClick r:id="rId4" action="ppaction://hlinksldjump"/>
                </a:rPr>
                <a:t>Intr</a:t>
              </a:r>
              <a:r>
                <a:rPr lang="en-US" sz="4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  <a:hlinkClick r:id="rId4" action="ppaction://hlinksldjump"/>
                </a:rPr>
                <a:t>oduction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25587" y="305705"/>
              <a:ext cx="510775" cy="667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74"/>
                </a:lnSpc>
              </a:pPr>
              <a:r>
                <a:rPr lang="en-US" b="true" sz="2696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1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945606" y="3774757"/>
            <a:ext cx="8895282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How We Built It - Appr</a:t>
            </a:r>
            <a:r>
              <a:rPr lang="en-US" sz="48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oach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462208" y="3844164"/>
            <a:ext cx="985138" cy="1014655"/>
          </a:xfrm>
          <a:custGeom>
            <a:avLst/>
            <a:gdLst/>
            <a:ahLst/>
            <a:cxnLst/>
            <a:rect r="r" b="b" t="t" l="l"/>
            <a:pathLst>
              <a:path h="1014655" w="985138">
                <a:moveTo>
                  <a:pt x="0" y="0"/>
                </a:moveTo>
                <a:lnTo>
                  <a:pt x="985137" y="0"/>
                </a:lnTo>
                <a:lnTo>
                  <a:pt x="985137" y="1014655"/>
                </a:lnTo>
                <a:lnTo>
                  <a:pt x="0" y="1014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850002" y="4029075"/>
            <a:ext cx="316218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02884" y="5149211"/>
            <a:ext cx="5681412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</a:t>
            </a:r>
            <a:r>
              <a:rPr lang="en-US" sz="4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  <a:hlinkClick r:id="rId5" action="ppaction://hlinksldjump"/>
              </a:rPr>
              <a:t>hallenges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409225" y="5195887"/>
            <a:ext cx="1053951" cy="1085530"/>
          </a:xfrm>
          <a:custGeom>
            <a:avLst/>
            <a:gdLst/>
            <a:ahLst/>
            <a:cxnLst/>
            <a:rect r="r" b="b" t="t" l="l"/>
            <a:pathLst>
              <a:path h="1085530" w="1053951">
                <a:moveTo>
                  <a:pt x="0" y="0"/>
                </a:moveTo>
                <a:lnTo>
                  <a:pt x="1053951" y="0"/>
                </a:lnTo>
                <a:lnTo>
                  <a:pt x="1053951" y="1085530"/>
                </a:lnTo>
                <a:lnTo>
                  <a:pt x="0" y="1085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738568" y="5410992"/>
            <a:ext cx="395266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945606" y="6778134"/>
            <a:ext cx="5681412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Results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409225" y="6806709"/>
            <a:ext cx="1053951" cy="1085530"/>
          </a:xfrm>
          <a:custGeom>
            <a:avLst/>
            <a:gdLst/>
            <a:ahLst/>
            <a:cxnLst/>
            <a:rect r="r" b="b" t="t" l="l"/>
            <a:pathLst>
              <a:path h="1085530" w="1053951">
                <a:moveTo>
                  <a:pt x="0" y="0"/>
                </a:moveTo>
                <a:lnTo>
                  <a:pt x="1053951" y="0"/>
                </a:lnTo>
                <a:lnTo>
                  <a:pt x="1053951" y="1085530"/>
                </a:lnTo>
                <a:lnTo>
                  <a:pt x="0" y="1085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738568" y="7021814"/>
            <a:ext cx="395266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b="true" sz="2700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7732493" y="-7264182"/>
            <a:ext cx="19770751" cy="18262535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3203220">
            <a:off x="18974783" y="-2554899"/>
            <a:ext cx="11814494" cy="12461864"/>
          </a:xfrm>
          <a:prstGeom prst="rect">
            <a:avLst/>
          </a:prstGeom>
          <a:ln cap="sq">
            <a:noFill/>
            <a:prstDash val="solid"/>
          </a:ln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5741405">
            <a:off x="8316155" y="8504485"/>
            <a:ext cx="4865516" cy="6168780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9726652" y="1444495"/>
            <a:ext cx="7628242" cy="7628242"/>
          </a:xfrm>
          <a:custGeom>
            <a:avLst/>
            <a:gdLst/>
            <a:ahLst/>
            <a:cxnLst/>
            <a:rect r="r" b="b" t="t" l="l"/>
            <a:pathLst>
              <a:path h="7628242" w="7628242">
                <a:moveTo>
                  <a:pt x="0" y="0"/>
                </a:moveTo>
                <a:lnTo>
                  <a:pt x="7628242" y="0"/>
                </a:lnTo>
                <a:lnTo>
                  <a:pt x="7628242" y="7628242"/>
                </a:lnTo>
                <a:lnTo>
                  <a:pt x="0" y="76282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2437276"/>
            <a:ext cx="7729865" cy="5412447"/>
            <a:chOff x="0" y="0"/>
            <a:chExt cx="10306486" cy="721659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0"/>
              <a:ext cx="10306486" cy="3009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Int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roduction</a:t>
              </a:r>
            </a:p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196410"/>
              <a:ext cx="10306486" cy="40201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879"/>
                </a:lnSpc>
              </a:pPr>
              <a:r>
                <a:rPr lang="en-US" sz="41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Automat</a:t>
              </a:r>
              <a:r>
                <a:rPr lang="en-US" sz="41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ing email classification and data extraction for commercial bank lending services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1929" y="1928177"/>
            <a:ext cx="15184042" cy="631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5"/>
              </a:lnSpc>
            </a:pPr>
          </a:p>
          <a:p>
            <a:pPr algn="l">
              <a:lnSpc>
                <a:spcPts val="5405"/>
              </a:lnSpc>
            </a:pPr>
          </a:p>
          <a:p>
            <a:pPr algn="l" marL="1014742" indent="-507371" lvl="1">
              <a:lnSpc>
                <a:spcPts val="5405"/>
              </a:lnSpc>
              <a:buFont typeface="Arial"/>
              <a:buChar char="•"/>
            </a:pPr>
            <a:r>
              <a:rPr lang="en-US" b="true" sz="4700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Problem Statement</a:t>
            </a:r>
            <a:r>
              <a:rPr lang="en-US" sz="47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Manual triage process is time-consuming, error-prone, and inefficient when handling large volumes of emails</a:t>
            </a:r>
          </a:p>
          <a:p>
            <a:pPr algn="l">
              <a:lnSpc>
                <a:spcPts val="5405"/>
              </a:lnSpc>
            </a:pPr>
          </a:p>
          <a:p>
            <a:pPr algn="l" marL="1014742" indent="-507371" lvl="1">
              <a:lnSpc>
                <a:spcPts val="5405"/>
              </a:lnSpc>
              <a:buFont typeface="Arial"/>
              <a:buChar char="•"/>
            </a:pPr>
            <a:r>
              <a:rPr lang="en-US" b="true" sz="4700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Goal</a:t>
            </a:r>
            <a:r>
              <a:rPr lang="en-US" sz="47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: Develop a scalable, efficient solution using Gen AI to improve loan servicing workflows</a:t>
            </a:r>
          </a:p>
          <a:p>
            <a:pPr algn="l" marL="0" indent="0" lvl="0">
              <a:lnSpc>
                <a:spcPts val="5405"/>
              </a:lnSpc>
            </a:pP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10715" y="2950641"/>
            <a:ext cx="9621431" cy="9789932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50000"/>
          </a:blip>
          <a:srcRect l="0" t="0" r="0" b="0"/>
          <a:stretch>
            <a:fillRect/>
          </a:stretch>
        </p:blipFill>
        <p:spPr>
          <a:xfrm flipH="false" flipV="false" rot="9720163">
            <a:off x="12600387" y="-3298660"/>
            <a:ext cx="8670039" cy="86547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1757890" y="4164562"/>
            <a:ext cx="12184569" cy="1957877"/>
            <a:chOff x="0" y="0"/>
            <a:chExt cx="16246092" cy="26105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921104"/>
              <a:ext cx="16246092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0500"/>
              <a:ext cx="16246092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How 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We Built It - Approach</a:t>
              </a: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9129" y="956544"/>
            <a:ext cx="3665020" cy="3318036"/>
            <a:chOff x="0" y="0"/>
            <a:chExt cx="5580380" cy="50520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00" y="-673100"/>
              <a:ext cx="6488430" cy="6027420"/>
            </a:xfrm>
            <a:custGeom>
              <a:avLst/>
              <a:gdLst/>
              <a:ahLst/>
              <a:cxnLst/>
              <a:rect r="r" b="b" t="t" l="l"/>
              <a:pathLst>
                <a:path h="6027420" w="6488430">
                  <a:moveTo>
                    <a:pt x="5344160" y="1055370"/>
                  </a:moveTo>
                  <a:cubicBezTo>
                    <a:pt x="4573270" y="651510"/>
                    <a:pt x="3856990" y="1112520"/>
                    <a:pt x="3284220" y="1112520"/>
                  </a:cubicBezTo>
                  <a:cubicBezTo>
                    <a:pt x="2839720" y="1112520"/>
                    <a:pt x="2001520" y="0"/>
                    <a:pt x="1000760" y="1314450"/>
                  </a:cubicBezTo>
                  <a:cubicBezTo>
                    <a:pt x="0" y="2628900"/>
                    <a:pt x="1247140" y="3865880"/>
                    <a:pt x="2368550" y="4946650"/>
                  </a:cubicBezTo>
                  <a:cubicBezTo>
                    <a:pt x="3489960" y="6027420"/>
                    <a:pt x="5013960" y="6009640"/>
                    <a:pt x="5894070" y="4725670"/>
                  </a:cubicBezTo>
                  <a:cubicBezTo>
                    <a:pt x="6488430" y="3859530"/>
                    <a:pt x="6229350" y="1520190"/>
                    <a:pt x="5344160" y="105537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-10455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658772" y="1079850"/>
            <a:ext cx="3657227" cy="3194729"/>
            <a:chOff x="0" y="0"/>
            <a:chExt cx="5975350" cy="52197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519430" y="-910590"/>
              <a:ext cx="7381240" cy="6188710"/>
            </a:xfrm>
            <a:custGeom>
              <a:avLst/>
              <a:gdLst/>
              <a:ahLst/>
              <a:cxnLst/>
              <a:rect r="r" b="b" t="t" l="l"/>
              <a:pathLst>
                <a:path h="6188710" w="7381240">
                  <a:moveTo>
                    <a:pt x="2861310" y="5034280"/>
                  </a:moveTo>
                  <a:cubicBezTo>
                    <a:pt x="4353560" y="5034280"/>
                    <a:pt x="3549650" y="6188710"/>
                    <a:pt x="5092700" y="6121400"/>
                  </a:cubicBezTo>
                  <a:cubicBezTo>
                    <a:pt x="6408420" y="6064250"/>
                    <a:pt x="7381240" y="3489960"/>
                    <a:pt x="5207000" y="2288540"/>
                  </a:cubicBezTo>
                  <a:cubicBezTo>
                    <a:pt x="3470910" y="1328420"/>
                    <a:pt x="629920" y="0"/>
                    <a:pt x="1029970" y="1830070"/>
                  </a:cubicBezTo>
                  <a:cubicBezTo>
                    <a:pt x="1430020" y="3660140"/>
                    <a:pt x="0" y="4232910"/>
                    <a:pt x="744220" y="5205730"/>
                  </a:cubicBezTo>
                  <a:cubicBezTo>
                    <a:pt x="1488440" y="6178550"/>
                    <a:pt x="1544320" y="5034280"/>
                    <a:pt x="2861310" y="5034280"/>
                  </a:cubicBezTo>
                  <a:close/>
                </a:path>
              </a:pathLst>
            </a:custGeom>
            <a:blipFill>
              <a:blip r:embed="rId3"/>
              <a:stretch>
                <a:fillRect l="0" t="-14518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6617746" y="1144681"/>
            <a:ext cx="3941745" cy="3294833"/>
            <a:chOff x="0" y="0"/>
            <a:chExt cx="4983480" cy="4165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83480" cy="4165600"/>
            </a:xfrm>
            <a:custGeom>
              <a:avLst/>
              <a:gdLst/>
              <a:ahLst/>
              <a:cxnLst/>
              <a:rect r="r" b="b" t="t" l="l"/>
              <a:pathLst>
                <a:path h="4165600" w="4983480">
                  <a:moveTo>
                    <a:pt x="4537710" y="1230630"/>
                  </a:moveTo>
                  <a:cubicBezTo>
                    <a:pt x="4786630" y="1244600"/>
                    <a:pt x="4983480" y="1416050"/>
                    <a:pt x="4980940" y="1680210"/>
                  </a:cubicBezTo>
                  <a:cubicBezTo>
                    <a:pt x="4978400" y="1931670"/>
                    <a:pt x="4773930" y="2134870"/>
                    <a:pt x="4521200" y="2134870"/>
                  </a:cubicBezTo>
                  <a:cubicBezTo>
                    <a:pt x="4309110" y="2160270"/>
                    <a:pt x="3896360" y="2302510"/>
                    <a:pt x="4067810" y="2602230"/>
                  </a:cubicBezTo>
                  <a:cubicBezTo>
                    <a:pt x="4150360" y="2747010"/>
                    <a:pt x="4258310" y="2820670"/>
                    <a:pt x="4262120" y="3002280"/>
                  </a:cubicBezTo>
                  <a:cubicBezTo>
                    <a:pt x="4268470" y="3300730"/>
                    <a:pt x="3977640" y="3577590"/>
                    <a:pt x="3675380" y="3503930"/>
                  </a:cubicBezTo>
                  <a:cubicBezTo>
                    <a:pt x="3590290" y="3483610"/>
                    <a:pt x="3510280" y="3441700"/>
                    <a:pt x="3430270" y="3408680"/>
                  </a:cubicBezTo>
                  <a:cubicBezTo>
                    <a:pt x="3075940" y="3260090"/>
                    <a:pt x="2683510" y="3318510"/>
                    <a:pt x="2367280" y="3531870"/>
                  </a:cubicBezTo>
                  <a:cubicBezTo>
                    <a:pt x="2100580" y="3710940"/>
                    <a:pt x="1905000" y="3990340"/>
                    <a:pt x="1581150" y="4075430"/>
                  </a:cubicBezTo>
                  <a:cubicBezTo>
                    <a:pt x="1236980" y="4165600"/>
                    <a:pt x="855980" y="4089400"/>
                    <a:pt x="582930" y="3858260"/>
                  </a:cubicBezTo>
                  <a:cubicBezTo>
                    <a:pt x="349250" y="3657600"/>
                    <a:pt x="199390" y="3355340"/>
                    <a:pt x="201930" y="3048000"/>
                  </a:cubicBezTo>
                  <a:cubicBezTo>
                    <a:pt x="204470" y="2724150"/>
                    <a:pt x="365760" y="2429510"/>
                    <a:pt x="425450" y="2115820"/>
                  </a:cubicBezTo>
                  <a:cubicBezTo>
                    <a:pt x="459740" y="1931670"/>
                    <a:pt x="459740" y="1732280"/>
                    <a:pt x="393700" y="1554480"/>
                  </a:cubicBezTo>
                  <a:cubicBezTo>
                    <a:pt x="326390" y="1377950"/>
                    <a:pt x="177800" y="1267460"/>
                    <a:pt x="90170" y="1104900"/>
                  </a:cubicBezTo>
                  <a:cubicBezTo>
                    <a:pt x="33020" y="999490"/>
                    <a:pt x="0" y="877570"/>
                    <a:pt x="0" y="749300"/>
                  </a:cubicBezTo>
                  <a:cubicBezTo>
                    <a:pt x="0" y="335280"/>
                    <a:pt x="335280" y="0"/>
                    <a:pt x="749300" y="0"/>
                  </a:cubicBezTo>
                  <a:cubicBezTo>
                    <a:pt x="866140" y="0"/>
                    <a:pt x="982980" y="27940"/>
                    <a:pt x="1087120" y="80010"/>
                  </a:cubicBezTo>
                  <a:cubicBezTo>
                    <a:pt x="1272540" y="173990"/>
                    <a:pt x="1386840" y="354330"/>
                    <a:pt x="1570990" y="452120"/>
                  </a:cubicBezTo>
                  <a:cubicBezTo>
                    <a:pt x="1879600" y="615950"/>
                    <a:pt x="2148840" y="523240"/>
                    <a:pt x="2468880" y="466090"/>
                  </a:cubicBezTo>
                  <a:cubicBezTo>
                    <a:pt x="2672080" y="429260"/>
                    <a:pt x="2931160" y="431800"/>
                    <a:pt x="3117850" y="532130"/>
                  </a:cubicBezTo>
                  <a:cubicBezTo>
                    <a:pt x="3272790" y="614680"/>
                    <a:pt x="3361690" y="786130"/>
                    <a:pt x="3441700" y="934720"/>
                  </a:cubicBezTo>
                  <a:cubicBezTo>
                    <a:pt x="3662680" y="1341120"/>
                    <a:pt x="4132580" y="1210310"/>
                    <a:pt x="4523740" y="1229360"/>
                  </a:cubicBezTo>
                  <a:cubicBezTo>
                    <a:pt x="4530090" y="1229360"/>
                    <a:pt x="4533900" y="1230630"/>
                    <a:pt x="4537710" y="1230630"/>
                  </a:cubicBezTo>
                  <a:close/>
                </a:path>
              </a:pathLst>
            </a:custGeom>
            <a:blipFill>
              <a:blip r:embed="rId4"/>
              <a:stretch>
                <a:fillRect l="0" t="-3363" r="0" b="-17759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5100486"/>
            <a:ext cx="4416442" cy="2871302"/>
            <a:chOff x="0" y="0"/>
            <a:chExt cx="5888589" cy="382840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52400"/>
              <a:ext cx="5888589" cy="760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66"/>
                </a:lnSpc>
                <a:spcBef>
                  <a:spcPct val="0"/>
                </a:spcBef>
              </a:pPr>
              <a:r>
                <a:rPr lang="en-US" b="true" sz="3047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Proble</a:t>
              </a:r>
              <a:r>
                <a:rPr lang="en-US" b="true" sz="3047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 Definition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51852"/>
              <a:ext cx="5888589" cy="2876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199"/>
                </a:lnSpc>
              </a:pPr>
              <a:r>
                <a:rPr lang="en-US" sz="2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H</a:t>
              </a:r>
              <a:r>
                <a:rPr lang="en-US" sz="2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ow each of the manual tasks can be automated using GenAI without human intervention.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134923" y="5100486"/>
            <a:ext cx="5469441" cy="2871302"/>
            <a:chOff x="0" y="0"/>
            <a:chExt cx="7292589" cy="382840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52400"/>
              <a:ext cx="7292589" cy="760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66"/>
                </a:lnSpc>
                <a:spcBef>
                  <a:spcPct val="0"/>
                </a:spcBef>
              </a:pPr>
              <a:r>
                <a:rPr lang="en-US" b="true" sz="3047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D</a:t>
              </a:r>
              <a:r>
                <a:rPr lang="en-US" b="true" sz="3047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ata Preparation - Datsets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42327"/>
              <a:ext cx="7292589" cy="2886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</a:pPr>
              <a:r>
                <a:rPr lang="en-US" sz="30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G</a:t>
              </a:r>
              <a:r>
                <a:rPr lang="en-US" sz="30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ather Datasets </a:t>
              </a:r>
            </a:p>
            <a:p>
              <a:pPr algn="ctr" marL="0" indent="0" lvl="0">
                <a:lnSpc>
                  <a:spcPts val="4200"/>
                </a:lnSpc>
              </a:pPr>
              <a:r>
                <a:rPr lang="en-US" sz="30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rule based  Classification</a:t>
              </a:r>
            </a:p>
            <a:p>
              <a:pPr algn="ctr" marL="0" indent="0" lvl="0">
                <a:lnSpc>
                  <a:spcPts val="4200"/>
                </a:lnSpc>
              </a:pPr>
              <a:r>
                <a:rPr lang="en-US" sz="30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Text preprocessing</a:t>
              </a:r>
            </a:p>
            <a:p>
              <a:pPr algn="ctr" marL="0" indent="0" lvl="0">
                <a:lnSpc>
                  <a:spcPts val="4200"/>
                </a:lnSpc>
              </a:pPr>
              <a:r>
                <a:rPr lang="en-US" sz="30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Tokenization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315636" y="5100486"/>
            <a:ext cx="5634421" cy="1804502"/>
            <a:chOff x="0" y="0"/>
            <a:chExt cx="7512562" cy="240600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152400"/>
              <a:ext cx="7512562" cy="760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66"/>
                </a:lnSpc>
                <a:spcBef>
                  <a:spcPct val="0"/>
                </a:spcBef>
              </a:pPr>
              <a:r>
                <a:rPr lang="en-US" b="true" sz="3047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Model selection &amp; Fine tuning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942327"/>
              <a:ext cx="7512562" cy="1463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</a:pPr>
              <a:r>
                <a:rPr lang="en-US" sz="30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Try out different models to get the precised output 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350421" y="9182100"/>
            <a:ext cx="7441033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9"/>
              </a:lnSpc>
              <a:spcBef>
                <a:spcPct val="0"/>
              </a:spcBef>
            </a:pPr>
            <a:r>
              <a:rPr lang="en-US" sz="23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How </a:t>
            </a:r>
            <a:r>
              <a:rPr lang="en-US" sz="2399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We Built It - Approach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EF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61278" y="1103015"/>
            <a:ext cx="4775788" cy="3317005"/>
            <a:chOff x="0" y="0"/>
            <a:chExt cx="7273901" cy="50520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635000" y="-673100"/>
              <a:ext cx="8181950" cy="6027420"/>
            </a:xfrm>
            <a:custGeom>
              <a:avLst/>
              <a:gdLst/>
              <a:ahLst/>
              <a:cxnLst/>
              <a:rect r="r" b="b" t="t" l="l"/>
              <a:pathLst>
                <a:path h="6027420" w="8181950">
                  <a:moveTo>
                    <a:pt x="6773285" y="1055370"/>
                  </a:moveTo>
                  <a:cubicBezTo>
                    <a:pt x="5768446" y="651510"/>
                    <a:pt x="4834792" y="1112520"/>
                    <a:pt x="4088199" y="1112520"/>
                  </a:cubicBezTo>
                  <a:cubicBezTo>
                    <a:pt x="3508803" y="1112520"/>
                    <a:pt x="2416228" y="0"/>
                    <a:pt x="1111760" y="1314450"/>
                  </a:cubicBezTo>
                  <a:cubicBezTo>
                    <a:pt x="0" y="2628900"/>
                    <a:pt x="1432911" y="3865880"/>
                    <a:pt x="2894643" y="4946650"/>
                  </a:cubicBezTo>
                  <a:cubicBezTo>
                    <a:pt x="4356376" y="6027420"/>
                    <a:pt x="6342876" y="6009640"/>
                    <a:pt x="7490080" y="4725670"/>
                  </a:cubicBezTo>
                  <a:cubicBezTo>
                    <a:pt x="8181950" y="3859530"/>
                    <a:pt x="7922871" y="1520190"/>
                    <a:pt x="6773285" y="1055370"/>
                  </a:cubicBezTo>
                  <a:close/>
                </a:path>
              </a:pathLst>
            </a:custGeom>
            <a:blipFill>
              <a:blip r:embed="rId2"/>
              <a:stretch>
                <a:fillRect l="-1128" t="-15156" r="-6652" b="-1515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171700" y="5093271"/>
            <a:ext cx="5754945" cy="61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66"/>
              </a:lnSpc>
              <a:spcBef>
                <a:spcPct val="0"/>
              </a:spcBef>
            </a:pPr>
            <a:r>
              <a:rPr lang="en-US" b="true" sz="3047" strike="noStrike" u="none">
                <a:solidFill>
                  <a:srgbClr val="2B2B2B"/>
                </a:solidFill>
                <a:latin typeface="Agrandir Bold"/>
                <a:ea typeface="Agrandir Bold"/>
                <a:cs typeface="Agrandir Bold"/>
                <a:sym typeface="Agrandir Bold"/>
              </a:rPr>
              <a:t>API integration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71700" y="5931664"/>
            <a:ext cx="5754945" cy="1642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Integrating UI with datasets input to interact with Model build and generate the result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710030" y="5364094"/>
            <a:ext cx="7127081" cy="1809919"/>
            <a:chOff x="0" y="0"/>
            <a:chExt cx="9502774" cy="2413226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52400"/>
              <a:ext cx="9502774" cy="7677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66"/>
                </a:lnSpc>
                <a:spcBef>
                  <a:spcPct val="0"/>
                </a:spcBef>
              </a:pPr>
              <a:r>
                <a:rPr lang="en-US" b="true" sz="3047" strike="noStrike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Evaluating Output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949551"/>
              <a:ext cx="9502774" cy="1463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200"/>
                </a:lnSpc>
              </a:pPr>
              <a:r>
                <a:rPr lang="en-US" sz="30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Prioritization, field extraction, duplicate detection, confidence score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726931" y="1103015"/>
            <a:ext cx="3093279" cy="3205470"/>
          </a:xfrm>
          <a:custGeom>
            <a:avLst/>
            <a:gdLst/>
            <a:ahLst/>
            <a:cxnLst/>
            <a:rect r="r" b="b" t="t" l="l"/>
            <a:pathLst>
              <a:path h="3205470" w="3093279">
                <a:moveTo>
                  <a:pt x="0" y="0"/>
                </a:moveTo>
                <a:lnTo>
                  <a:pt x="3093279" y="0"/>
                </a:lnTo>
                <a:lnTo>
                  <a:pt x="3093279" y="3205470"/>
                </a:lnTo>
                <a:lnTo>
                  <a:pt x="0" y="32054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27173" y="9182100"/>
            <a:ext cx="9433654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9"/>
              </a:lnSpc>
              <a:spcBef>
                <a:spcPct val="0"/>
              </a:spcBef>
            </a:pPr>
            <a:r>
              <a:rPr lang="en-US" sz="2399" strike="noStrike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How We Built It - Approach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853488" y="1897727"/>
            <a:ext cx="0" cy="9501720"/>
          </a:xfrm>
          <a:prstGeom prst="line">
            <a:avLst/>
          </a:prstGeom>
          <a:ln cap="flat" w="9525">
            <a:solidFill>
              <a:srgbClr val="2B2B2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191750" y="2261139"/>
            <a:ext cx="4786449" cy="49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590741" y="1583642"/>
            <a:ext cx="535018" cy="428106"/>
          </a:xfrm>
          <a:custGeom>
            <a:avLst/>
            <a:gdLst/>
            <a:ahLst/>
            <a:cxnLst/>
            <a:rect r="r" b="b" t="t" l="l"/>
            <a:pathLst>
              <a:path h="428106" w="535018">
                <a:moveTo>
                  <a:pt x="0" y="0"/>
                </a:moveTo>
                <a:lnTo>
                  <a:pt x="535018" y="0"/>
                </a:lnTo>
                <a:lnTo>
                  <a:pt x="535018" y="428106"/>
                </a:lnTo>
                <a:lnTo>
                  <a:pt x="0" y="428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83" t="0" r="-83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191750" y="4605117"/>
            <a:ext cx="5154782" cy="2068734"/>
            <a:chOff x="0" y="0"/>
            <a:chExt cx="6873043" cy="275831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42875"/>
              <a:ext cx="6873043" cy="752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 strike="noStrike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Selecting the right Model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66554"/>
              <a:ext cx="6873043" cy="17917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strike="noStrike" u="none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Overfitting, handling multi label classification(mail trail), getting precised output with free model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191750" y="7446058"/>
            <a:ext cx="4076092" cy="1192434"/>
            <a:chOff x="0" y="0"/>
            <a:chExt cx="5434789" cy="158991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142875"/>
              <a:ext cx="5434789" cy="752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 strike="noStrike" u="none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Preprocessing Data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66554"/>
              <a:ext cx="5434789" cy="623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strike="noStrike" u="none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Context understanding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590741" y="4605117"/>
            <a:ext cx="535018" cy="428106"/>
          </a:xfrm>
          <a:custGeom>
            <a:avLst/>
            <a:gdLst/>
            <a:ahLst/>
            <a:cxnLst/>
            <a:rect r="r" b="b" t="t" l="l"/>
            <a:pathLst>
              <a:path h="428106" w="535018">
                <a:moveTo>
                  <a:pt x="0" y="0"/>
                </a:moveTo>
                <a:lnTo>
                  <a:pt x="535018" y="0"/>
                </a:lnTo>
                <a:lnTo>
                  <a:pt x="535018" y="428106"/>
                </a:lnTo>
                <a:lnTo>
                  <a:pt x="0" y="428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83" t="0" r="-83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590741" y="7446058"/>
            <a:ext cx="535018" cy="428106"/>
          </a:xfrm>
          <a:custGeom>
            <a:avLst/>
            <a:gdLst/>
            <a:ahLst/>
            <a:cxnLst/>
            <a:rect r="r" b="b" t="t" l="l"/>
            <a:pathLst>
              <a:path h="428106" w="535018">
                <a:moveTo>
                  <a:pt x="0" y="0"/>
                </a:moveTo>
                <a:lnTo>
                  <a:pt x="535018" y="0"/>
                </a:lnTo>
                <a:lnTo>
                  <a:pt x="535018" y="428107"/>
                </a:lnTo>
                <a:lnTo>
                  <a:pt x="0" y="4281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83" t="0" r="-83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450785" y="4848609"/>
            <a:ext cx="4923139" cy="1957877"/>
            <a:chOff x="0" y="0"/>
            <a:chExt cx="6564186" cy="261050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921104"/>
              <a:ext cx="6564186" cy="6893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190500"/>
              <a:ext cx="6564186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Ch</a:t>
              </a:r>
              <a:r>
                <a:rPr lang="en-US" sz="6999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allenges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169508" y="1583642"/>
            <a:ext cx="6154544" cy="2232564"/>
            <a:chOff x="0" y="0"/>
            <a:chExt cx="8206059" cy="297675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142875"/>
              <a:ext cx="8206059" cy="7524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b="true" sz="3000">
                  <a:solidFill>
                    <a:srgbClr val="2B2B2B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Finding accurate Datasets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966554"/>
              <a:ext cx="8206059" cy="20101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20"/>
                </a:lnSpc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Unst</a:t>
              </a:r>
              <a:r>
                <a:rPr lang="en-US" sz="2800" u="none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ructured Emails, Noisy Data, Class Imbalance, Lack of Labeled Data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21370" y="991777"/>
            <a:ext cx="337930" cy="337930"/>
          </a:xfrm>
          <a:custGeom>
            <a:avLst/>
            <a:gdLst/>
            <a:ahLst/>
            <a:cxnLst/>
            <a:rect r="r" b="b" t="t" l="l"/>
            <a:pathLst>
              <a:path h="337930" w="337930">
                <a:moveTo>
                  <a:pt x="0" y="0"/>
                </a:moveTo>
                <a:lnTo>
                  <a:pt x="337930" y="0"/>
                </a:lnTo>
                <a:lnTo>
                  <a:pt x="337930" y="337930"/>
                </a:lnTo>
                <a:lnTo>
                  <a:pt x="0" y="33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2932469">
            <a:off x="-2458732" y="-2682360"/>
            <a:ext cx="14388035" cy="1606164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39918" y="2051305"/>
            <a:ext cx="8597947" cy="6224426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 rot="0">
            <a:off x="1028700" y="4191834"/>
            <a:ext cx="7413171" cy="1903331"/>
            <a:chOff x="0" y="0"/>
            <a:chExt cx="9884229" cy="253777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0"/>
              <a:ext cx="9884229" cy="1600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399"/>
                </a:lnSpc>
                <a:spcBef>
                  <a:spcPct val="0"/>
                </a:spcBef>
              </a:pPr>
              <a:r>
                <a:rPr lang="en-US" sz="6999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Results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892404"/>
              <a:ext cx="9884229" cy="645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DAGizeRJV_s</dc:identifier>
  <dcterms:modified xsi:type="dcterms:W3CDTF">2011-08-01T06:04:30Z</dcterms:modified>
  <cp:revision>1</cp:revision>
  <dc:title>Digi Kabootar - Hackathon 2025</dc:title>
</cp:coreProperties>
</file>