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3e0b51ebf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3e0b51ebf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3e0b51ebf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3e0b51ebf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3e0b51ebf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3e0b51ebf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3e0b51ebf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3e0b51ebf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3e0b51ebf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3e0b51ebf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3e0b51ebf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3e0b51ebf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3e0b51ebf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3e0b51ebf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3e0b51ebf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3e0b51ebf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3375" y="844225"/>
            <a:ext cx="8520600" cy="24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50">
                <a:latin typeface="Montserrat"/>
                <a:ea typeface="Montserrat"/>
                <a:cs typeface="Montserrat"/>
                <a:sym typeface="Montserrat"/>
              </a:rPr>
              <a:t>GenAI Email Classifier with OCR</a:t>
            </a:r>
            <a:endParaRPr b="1" sz="22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5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150">
                <a:latin typeface="Montserrat"/>
                <a:ea typeface="Montserrat"/>
                <a:cs typeface="Montserrat"/>
                <a:sym typeface="Montserrat"/>
              </a:rPr>
              <a:t>Team Name:</a:t>
            </a:r>
            <a:r>
              <a:rPr lang="en-GB" sz="1150">
                <a:latin typeface="Montserrat"/>
                <a:ea typeface="Montserrat"/>
                <a:cs typeface="Montserrat"/>
                <a:sym typeface="Montserrat"/>
              </a:rPr>
              <a:t> Elite Eagles</a:t>
            </a:r>
            <a:endParaRPr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latin typeface="Montserrat"/>
                <a:ea typeface="Montserrat"/>
                <a:cs typeface="Montserrat"/>
                <a:sym typeface="Montserrat"/>
              </a:rPr>
              <a:t>  Date:</a:t>
            </a:r>
            <a:r>
              <a:rPr lang="en-GB" sz="1150">
                <a:latin typeface="Montserrat"/>
                <a:ea typeface="Montserrat"/>
                <a:cs typeface="Montserrat"/>
                <a:sym typeface="Montserrat"/>
              </a:rPr>
              <a:t> March 27, 2025</a:t>
            </a:r>
            <a:endParaRPr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69375" y="14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658125"/>
            <a:ext cx="85206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Consumer Bank lending service receives a significant 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volume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servicing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requests through emails. These emails contains diverse requests with attachments and will be ingested in to loan servicing platform and create a service requests . 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Currently creating these services requests ia manual processing and time consuming , error prone and Costly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 a Gen-AI powered email classification and OCR solution than can 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actually extract, interpret the context and categorize the emails in to predefined request types and sub-request types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Delays in processing impact customer service and operational efficiency.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Difficulty in extracting key information for service requests and analysis.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80325" y="7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latin typeface="Montserrat"/>
                <a:ea typeface="Montserrat"/>
                <a:cs typeface="Montserrat"/>
                <a:sym typeface="Montserrat"/>
              </a:rPr>
              <a:t>Our Solution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274925"/>
            <a:ext cx="8520600" cy="47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 AI-powered system to automatically, extract data from different email formats , classify them and generate service intake requests from emails and documents and routes the generated service requests to the 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appropriate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teams and individuals based on the skills and roles.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Reduces manual effort, improves accuracy, and accelerates processing.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Provides structured data for analysis and reporting.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Enhances compliance and auditability.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Features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Multi-Format Support: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Handles .eml, .pdf, and .docx files.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OCR Integration: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Extracts text from image-based PDFs and embedded images using pytesseract.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Attributes Extraction: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Extracts relevant data using AI.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Intelligent AI Classification: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Uses Google Gemini API to identify request types and sub-request types classification.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Confidence Scoring: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Provides a confidence level for classification.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Service Intake Generation: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Creates structured service requests in JSON format.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Priority Assignment: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Automatically sets priority based on urgency.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Routing: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Assigns requests to appropriate teams.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User-Friendly UI: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Modern Flask-based web interface with responsive design.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56925" y="0"/>
            <a:ext cx="8520600" cy="49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ct val="55774"/>
              <a:buFont typeface="Arial"/>
              <a:buNone/>
            </a:pPr>
            <a:r>
              <a:rPr b="1" lang="en-GB" sz="1972">
                <a:latin typeface="Montserrat"/>
                <a:ea typeface="Montserrat"/>
                <a:cs typeface="Montserrat"/>
                <a:sym typeface="Montserrat"/>
              </a:rPr>
              <a:t>Technology Stack</a:t>
            </a:r>
            <a:endParaRPr b="1" sz="197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b="1" lang="en-GB" sz="1150">
                <a:latin typeface="Montserrat"/>
                <a:ea typeface="Montserrat"/>
                <a:cs typeface="Montserrat"/>
                <a:sym typeface="Montserrat"/>
              </a:rPr>
              <a:t>Backend:</a:t>
            </a:r>
            <a:endParaRPr b="1"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-294322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1150">
                <a:latin typeface="Montserrat"/>
                <a:ea typeface="Montserrat"/>
                <a:cs typeface="Montserrat"/>
                <a:sym typeface="Montserrat"/>
              </a:rPr>
              <a:t>Python 3.12.6+</a:t>
            </a:r>
            <a:endParaRPr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-29146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1100">
                <a:latin typeface="Montserrat"/>
                <a:ea typeface="Montserrat"/>
                <a:cs typeface="Montserrat"/>
                <a:sym typeface="Montserrat"/>
              </a:rPr>
              <a:t>Flask (web server)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146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1100">
                <a:latin typeface="Montserrat"/>
                <a:ea typeface="Montserrat"/>
                <a:cs typeface="Montserrat"/>
                <a:sym typeface="Montserrat"/>
              </a:rPr>
              <a:t>Google Gemini Generative AI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b="1" lang="en-GB" sz="1150">
                <a:latin typeface="Montserrat"/>
                <a:ea typeface="Montserrat"/>
                <a:cs typeface="Montserrat"/>
                <a:sym typeface="Montserrat"/>
              </a:rPr>
              <a:t>Text Extraction:</a:t>
            </a:r>
            <a:endParaRPr b="1"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-291465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110000"/>
              <a:buFont typeface="Montserrat"/>
              <a:buChar char="●"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pdfminer.six</a:t>
            </a:r>
            <a:r>
              <a:rPr lang="en-GB" sz="1150">
                <a:latin typeface="Montserrat"/>
                <a:ea typeface="Montserrat"/>
                <a:cs typeface="Montserrat"/>
                <a:sym typeface="Montserrat"/>
              </a:rPr>
              <a:t> (PDF text extraction)</a:t>
            </a:r>
            <a:endParaRPr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-29146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Montserrat"/>
              <a:buChar char="●"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python-docx</a:t>
            </a:r>
            <a:r>
              <a:rPr lang="en-GB" sz="1150">
                <a:latin typeface="Montserrat"/>
                <a:ea typeface="Montserrat"/>
                <a:cs typeface="Montserrat"/>
                <a:sym typeface="Montserrat"/>
              </a:rPr>
              <a:t> (DOCX text extraction)</a:t>
            </a:r>
            <a:endParaRPr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150">
                <a:latin typeface="Montserrat"/>
                <a:ea typeface="Montserrat"/>
                <a:cs typeface="Montserrat"/>
                <a:sym typeface="Montserrat"/>
              </a:rPr>
              <a:t>OCR:</a:t>
            </a:r>
            <a:endParaRPr b="1"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-29146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Montserrat"/>
              <a:buChar char="●"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pytesseract</a:t>
            </a:r>
            <a:r>
              <a:rPr lang="en-GB" sz="1150">
                <a:latin typeface="Montserrat"/>
                <a:ea typeface="Montserrat"/>
                <a:cs typeface="Montserrat"/>
                <a:sym typeface="Montserrat"/>
              </a:rPr>
              <a:t> (OCR engine)</a:t>
            </a:r>
            <a:endParaRPr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-29146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Montserrat"/>
              <a:buChar char="●"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pdf2image</a:t>
            </a:r>
            <a:r>
              <a:rPr lang="en-GB" sz="1150">
                <a:latin typeface="Montserrat"/>
                <a:ea typeface="Montserrat"/>
                <a:cs typeface="Montserrat"/>
                <a:sym typeface="Montserrat"/>
              </a:rPr>
              <a:t> &amp; </a:t>
            </a: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Pillow</a:t>
            </a:r>
            <a:r>
              <a:rPr lang="en-GB" sz="1150">
                <a:latin typeface="Montserrat"/>
                <a:ea typeface="Montserrat"/>
                <a:cs typeface="Montserrat"/>
                <a:sym typeface="Montserrat"/>
              </a:rPr>
              <a:t> (image processing)</a:t>
            </a:r>
            <a:endParaRPr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1150">
                <a:latin typeface="Montserrat"/>
                <a:ea typeface="Montserrat"/>
                <a:cs typeface="Montserrat"/>
                <a:sym typeface="Montserrat"/>
              </a:rPr>
              <a:t>Frontend:</a:t>
            </a:r>
            <a:endParaRPr b="1"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-294322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1150">
                <a:latin typeface="Montserrat"/>
                <a:ea typeface="Montserrat"/>
                <a:cs typeface="Montserrat"/>
                <a:sym typeface="Montserrat"/>
              </a:rPr>
              <a:t>HTML, CSS, ReactJS</a:t>
            </a:r>
            <a:endParaRPr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b="1" lang="en-GB" sz="1150">
                <a:latin typeface="Montserrat"/>
                <a:ea typeface="Montserrat"/>
                <a:cs typeface="Montserrat"/>
                <a:sym typeface="Montserrat"/>
              </a:rPr>
              <a:t>External Tools:</a:t>
            </a:r>
            <a:endParaRPr b="1"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-294322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1150">
                <a:latin typeface="Montserrat"/>
                <a:ea typeface="Montserrat"/>
                <a:cs typeface="Montserrat"/>
                <a:sym typeface="Montserrat"/>
              </a:rPr>
              <a:t>Tesseract OCR</a:t>
            </a:r>
            <a:endParaRPr sz="1150">
              <a:latin typeface="Montserrat"/>
              <a:ea typeface="Montserrat"/>
              <a:cs typeface="Montserrat"/>
              <a:sym typeface="Montserrat"/>
            </a:endParaRPr>
          </a:p>
          <a:p>
            <a:pPr indent="-294322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1150">
                <a:latin typeface="Montserrat"/>
                <a:ea typeface="Montserrat"/>
                <a:cs typeface="Montserrat"/>
                <a:sym typeface="Montserrat"/>
              </a:rPr>
              <a:t>Poppler (for PDF-to-image conversion)</a:t>
            </a:r>
            <a:endParaRPr b="1" sz="197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083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218625" y="116850"/>
            <a:ext cx="8520600" cy="4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Flow </a:t>
            </a:r>
            <a:r>
              <a:rPr b="1" lang="en-GB" sz="1800"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7" title="Email_Classifier_FlowDiagram (1).png"/>
          <p:cNvPicPr preferRelativeResize="0"/>
          <p:nvPr/>
        </p:nvPicPr>
        <p:blipFill rotWithShape="1">
          <a:blip r:embed="rId3">
            <a:alphaModFix/>
          </a:blip>
          <a:srcRect b="1090" l="20410" r="-20410" t="-1090"/>
          <a:stretch/>
        </p:blipFill>
        <p:spPr>
          <a:xfrm>
            <a:off x="2212175" y="245450"/>
            <a:ext cx="6738650" cy="4534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-2072" l="-2072" r="-2072" t="-2072"/>
          <a:stretch/>
        </p:blipFill>
        <p:spPr>
          <a:xfrm>
            <a:off x="750550" y="432175"/>
            <a:ext cx="7254523" cy="45340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32500" y="23525"/>
            <a:ext cx="4905900" cy="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47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Screenshots</a:t>
            </a:r>
            <a:endParaRPr sz="212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00" y="152400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00" y="149025"/>
            <a:ext cx="7741926" cy="490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273375" y="204150"/>
            <a:ext cx="85206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en-GB" sz="208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Future Enhancements</a:t>
            </a:r>
            <a:r>
              <a:rPr b="1" lang="en-GB" sz="148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905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8294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97213"/>
              <a:buFont typeface="Montserrat"/>
              <a:buChar char="●"/>
            </a:pPr>
            <a:r>
              <a:rPr lang="en-GB" sz="1794">
                <a:latin typeface="Montserrat"/>
                <a:ea typeface="Montserrat"/>
                <a:cs typeface="Montserrat"/>
                <a:sym typeface="Montserrat"/>
              </a:rPr>
              <a:t>Add support for more file formats</a:t>
            </a:r>
            <a:endParaRPr sz="1794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82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7213"/>
              <a:buFont typeface="Montserrat"/>
              <a:buChar char="●"/>
            </a:pPr>
            <a:r>
              <a:rPr lang="en-GB" sz="179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Integrate with email servers for real-time processing.</a:t>
            </a:r>
            <a:endParaRPr sz="1794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11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en-GB" sz="179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Integration with existing service request management systems.</a:t>
            </a:r>
            <a:endParaRPr sz="1794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82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7213"/>
              <a:buFont typeface="Montserrat"/>
              <a:buChar char="●"/>
            </a:pPr>
            <a:r>
              <a:rPr lang="en-GB" sz="179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 user authentication and role-based access in the UI.</a:t>
            </a:r>
            <a:endParaRPr sz="1794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82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7213"/>
              <a:buFont typeface="Montserrat"/>
              <a:buChar char="●"/>
            </a:pPr>
            <a:r>
              <a:rPr lang="en-GB" sz="179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Deploy to a cloud platform (e.g., OCP, Azure) for scalability.</a:t>
            </a:r>
            <a:endParaRPr sz="1794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