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02047-AC63-6937-F933-FFB92B9A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B3108-634F-E5D9-0101-B8431DDF83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CE425-0F75-DAA5-8D81-EE44B175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AD3D2-49D6-8947-077F-98DA942D4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0E6D-7402-8955-0739-3578DA7F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693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1FFE-75D5-8DA8-2081-ED353D1F8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A8737-A147-D792-E7B6-5D54968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59385-0FF2-600E-F8E4-4D318A15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06BD1-59CE-475F-DC89-AE6D98A4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6C26-52BA-6B28-ECB7-1C60911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37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C62F1F-B20E-2796-229D-CE1339934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A24CB-1045-8B7E-B9DF-55315DCD0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FF40A-8FA5-89FB-E196-BC96D887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B4E36-252B-4E0E-0558-750FA539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F07B-DBCF-BF8A-7EB4-574B57A59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D4A37-BEAD-E19E-8E68-8165752D9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BECCE-CA27-E2EF-D8D7-771D7DF14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399B3-2BBB-11A4-5B68-9C56BB89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7D1AC-9054-9791-5432-43ED4589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4430-9CB7-08AC-9169-E8B04955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29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6337-0040-EFFE-E69B-02B8CD35B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C3497-B039-0EB1-07AC-F8B35061A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A0A7A-643B-48DC-36FD-68FEFE1B4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2D862-E847-C094-2A26-4C91D8E2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6169-5D85-26DB-9D8E-7B03BDE29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4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ED7CC-41AA-7608-36E9-4B27646FD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8C23-18B6-C0E1-D71A-52F49C1D49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91981-A924-9136-7804-1B2BF2B5A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16855-1F70-EC24-7DCD-74440E73D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8EA40-6725-854B-CD0B-800D3D1C0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E03C7-9927-A95B-1C87-FC0C2D15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81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2B9C-5D35-FF55-0C34-D3C3B9E3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91650-6E8C-4E0F-A647-E3349B130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A4379-9B35-00A9-74DD-B88F502DF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FF8EC-74B5-9794-7888-8CF4483E5E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5EBCB-CAA5-8DCC-2BC9-D67CE5CAB4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433B2-EEF8-2FBC-52F0-8B5E4C71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216CB-BDF1-7C00-922D-60CA81478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ACA1D1-6F4C-4165-8B92-68445A69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3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0AD95-8B87-4764-9EFD-4374ED5A2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578E7-5416-2243-3DB4-97C695CB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9212D-B84A-0915-6565-266EC7E9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5E89D-7DAD-2302-E5F6-58ADFCC87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3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E6ADFE-03A4-93EF-D2E7-48FA3EDA8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342F9-682E-DCBE-3168-63B3785CB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B04B4-7AC2-74EC-6C9A-C4C07567C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14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16D7-5EA8-B10D-5640-710EF139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44B4A-39D7-FA21-4889-0EE48F9D7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AD64B-9117-DD9D-54F8-39FD7BF3CD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7077-4E8A-A308-70EC-DD9F25EC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5FFF3-1B81-0588-0EB0-C5B41920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C506-ECD5-4E08-B446-6CB545E7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15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DC78-E3AD-2E41-F144-E9D8CC73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4A723E-8FF0-FC0D-0863-EB5E597190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E63127-584D-DD62-EF94-82E9A6EA9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FCF87-88EA-45C5-76A4-612EB585A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21C67-227F-66BD-48BE-1744325E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E610A-9D90-049A-16BD-47E389FA6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EBEE1C-57E3-6722-FF5D-83339ED3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9D0FE-B8A0-BBC5-3838-72F3B7452D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0C3C5-1073-DB4E-2DC2-E8C9D4EDC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C66C8-DB18-42BE-AD2F-0352B480DCF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08C89-1730-F1E4-17FF-9C24FCDAD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FC300-0524-F3B6-7973-22816DEA6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0DA271-C56F-455E-9A5B-1D70C8A31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6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f a cube&#10;&#10;AI-generated content may be incorrect.">
            <a:extLst>
              <a:ext uri="{FF2B5EF4-FFF2-40B4-BE49-F238E27FC236}">
                <a16:creationId xmlns:a16="http://schemas.microsoft.com/office/drawing/2014/main" id="{EB4A0256-8DDA-6AB6-6CFF-5B3C01768B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138" y="4626415"/>
            <a:ext cx="992754" cy="992754"/>
          </a:xfrm>
          <a:prstGeom prst="rect">
            <a:avLst/>
          </a:prstGeom>
        </p:spPr>
      </p:pic>
      <p:pic>
        <p:nvPicPr>
          <p:cNvPr id="7" name="Picture 6" descr="A close-up of a logo&#10;&#10;AI-generated content may be incorrect.">
            <a:extLst>
              <a:ext uri="{FF2B5EF4-FFF2-40B4-BE49-F238E27FC236}">
                <a16:creationId xmlns:a16="http://schemas.microsoft.com/office/drawing/2014/main" id="{EFFF1738-1EB9-FD47-D5AA-650E250D83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61" y="1030098"/>
            <a:ext cx="1248132" cy="574478"/>
          </a:xfrm>
          <a:prstGeom prst="rect">
            <a:avLst/>
          </a:prstGeom>
        </p:spPr>
      </p:pic>
      <p:pic>
        <p:nvPicPr>
          <p:cNvPr id="9" name="Picture 8" descr="A colorful logo with a red and blue center&#10;&#10;AI-generated content may be incorrect.">
            <a:extLst>
              <a:ext uri="{FF2B5EF4-FFF2-40B4-BE49-F238E27FC236}">
                <a16:creationId xmlns:a16="http://schemas.microsoft.com/office/drawing/2014/main" id="{494E5993-0E62-9F67-5B12-0152BAF52A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209" y="985876"/>
            <a:ext cx="1357780" cy="706544"/>
          </a:xfrm>
          <a:prstGeom prst="rect">
            <a:avLst/>
          </a:prstGeom>
        </p:spPr>
      </p:pic>
      <p:pic>
        <p:nvPicPr>
          <p:cNvPr id="11" name="Picture 10" descr="A blue and white person with a blue and white face&#10;&#10;AI-generated content may be incorrect.">
            <a:extLst>
              <a:ext uri="{FF2B5EF4-FFF2-40B4-BE49-F238E27FC236}">
                <a16:creationId xmlns:a16="http://schemas.microsoft.com/office/drawing/2014/main" id="{EE800ADC-A9BC-BCA1-8EF5-003784808B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581" y="1084138"/>
            <a:ext cx="621375" cy="621055"/>
          </a:xfrm>
          <a:prstGeom prst="rect">
            <a:avLst/>
          </a:prstGeom>
        </p:spPr>
      </p:pic>
      <p:pic>
        <p:nvPicPr>
          <p:cNvPr id="13" name="Picture 12" descr="A blue and black logo&#10;&#10;AI-generated content may be incorrect.">
            <a:extLst>
              <a:ext uri="{FF2B5EF4-FFF2-40B4-BE49-F238E27FC236}">
                <a16:creationId xmlns:a16="http://schemas.microsoft.com/office/drawing/2014/main" id="{20643FF2-71A3-746A-CD4B-6208B16B29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6412" y="917350"/>
            <a:ext cx="1351762" cy="945603"/>
          </a:xfrm>
          <a:prstGeom prst="rect">
            <a:avLst/>
          </a:prstGeom>
        </p:spPr>
      </p:pic>
      <p:pic>
        <p:nvPicPr>
          <p:cNvPr id="15" name="Picture 14" descr="A colorful llama silhouette on a black background&#10;&#10;AI-generated content may be incorrect.">
            <a:extLst>
              <a:ext uri="{FF2B5EF4-FFF2-40B4-BE49-F238E27FC236}">
                <a16:creationId xmlns:a16="http://schemas.microsoft.com/office/drawing/2014/main" id="{7E7CCC37-C17D-159B-D3D7-AEFDFA26C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0383" y="2960903"/>
            <a:ext cx="653369" cy="65336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3D7B6B8-00D8-7BFA-498C-088736A98D5F}"/>
              </a:ext>
            </a:extLst>
          </p:cNvPr>
          <p:cNvSpPr txBox="1"/>
          <p:nvPr/>
        </p:nvSpPr>
        <p:spPr>
          <a:xfrm>
            <a:off x="777341" y="1593091"/>
            <a:ext cx="2143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Email_AI_Agent</a:t>
            </a:r>
            <a:r>
              <a:rPr lang="en-US" sz="1200" dirty="0"/>
              <a:t>” workflow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78FA9-8BBD-9029-E206-D6857B6A8425}"/>
              </a:ext>
            </a:extLst>
          </p:cNvPr>
          <p:cNvSpPr txBox="1"/>
          <p:nvPr/>
        </p:nvSpPr>
        <p:spPr>
          <a:xfrm>
            <a:off x="3767000" y="1614425"/>
            <a:ext cx="15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unread mail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06AAF3-31E0-6DD1-8DA7-BB9C0BA89962}"/>
              </a:ext>
            </a:extLst>
          </p:cNvPr>
          <p:cNvCxnSpPr>
            <a:cxnSpLocks/>
          </p:cNvCxnSpPr>
          <p:nvPr/>
        </p:nvCxnSpPr>
        <p:spPr>
          <a:xfrm>
            <a:off x="4981003" y="1432505"/>
            <a:ext cx="15650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474BE7-6B85-0BAD-B3FB-B028A00FCD52}"/>
              </a:ext>
            </a:extLst>
          </p:cNvPr>
          <p:cNvSpPr txBox="1"/>
          <p:nvPr/>
        </p:nvSpPr>
        <p:spPr>
          <a:xfrm>
            <a:off x="4625005" y="2995667"/>
            <a:ext cx="13983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Parse documents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DCC6B1-9472-A73C-DAD2-16B2C830A3D8}"/>
              </a:ext>
            </a:extLst>
          </p:cNvPr>
          <p:cNvSpPr txBox="1"/>
          <p:nvPr/>
        </p:nvSpPr>
        <p:spPr>
          <a:xfrm>
            <a:off x="10603808" y="1626140"/>
            <a:ext cx="156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Llama 3.2 90B </a:t>
            </a:r>
            <a:r>
              <a:rPr lang="es-ES" sz="1200" dirty="0" err="1"/>
              <a:t>Vision</a:t>
            </a:r>
            <a:r>
              <a:rPr lang="es-ES" sz="1200" dirty="0"/>
              <a:t> (</a:t>
            </a:r>
            <a:r>
              <a:rPr lang="es-ES" sz="1200" dirty="0" err="1"/>
              <a:t>Preview</a:t>
            </a:r>
            <a:r>
              <a:rPr lang="es-ES" sz="1200" dirty="0"/>
              <a:t>) </a:t>
            </a:r>
            <a:r>
              <a:rPr lang="es-ES" sz="1200" dirty="0" err="1"/>
              <a:t>model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D0162-5217-E9CF-49C7-704E491FDBBC}"/>
              </a:ext>
            </a:extLst>
          </p:cNvPr>
          <p:cNvSpPr txBox="1"/>
          <p:nvPr/>
        </p:nvSpPr>
        <p:spPr>
          <a:xfrm>
            <a:off x="9253417" y="1692369"/>
            <a:ext cx="8529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AI agent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BEDF53-8B58-FB4E-7BEE-3DFCC0C65F2D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9931956" y="1390152"/>
            <a:ext cx="864456" cy="451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8286DAA-282B-8822-57F9-8D8264A5ABAF}"/>
              </a:ext>
            </a:extLst>
          </p:cNvPr>
          <p:cNvCxnSpPr>
            <a:cxnSpLocks/>
          </p:cNvCxnSpPr>
          <p:nvPr/>
        </p:nvCxnSpPr>
        <p:spPr>
          <a:xfrm>
            <a:off x="4406099" y="1922376"/>
            <a:ext cx="0" cy="1005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D16C00E-8897-9B81-A193-95CBE95ACED1}"/>
              </a:ext>
            </a:extLst>
          </p:cNvPr>
          <p:cNvCxnSpPr/>
          <p:nvPr/>
        </p:nvCxnSpPr>
        <p:spPr>
          <a:xfrm>
            <a:off x="2706255" y="1274618"/>
            <a:ext cx="10607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2B1D37-AB41-2046-D2B1-FD2E2893C0BD}"/>
              </a:ext>
            </a:extLst>
          </p:cNvPr>
          <p:cNvSpPr txBox="1"/>
          <p:nvPr/>
        </p:nvSpPr>
        <p:spPr>
          <a:xfrm rot="16200000">
            <a:off x="3802823" y="2070265"/>
            <a:ext cx="1155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With attachments</a:t>
            </a:r>
          </a:p>
        </p:txBody>
      </p:sp>
      <p:pic>
        <p:nvPicPr>
          <p:cNvPr id="36" name="Picture 35" descr="A blue and white paper with text&#10;&#10;AI-generated content may be incorrect.">
            <a:extLst>
              <a:ext uri="{FF2B5EF4-FFF2-40B4-BE49-F238E27FC236}">
                <a16:creationId xmlns:a16="http://schemas.microsoft.com/office/drawing/2014/main" id="{FA776DFB-6D93-7EB9-F501-A08277E19A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902" y="2978153"/>
            <a:ext cx="600436" cy="600436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5955E1A-FB90-9E76-8D31-20661EBB6FEB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4709338" y="3278371"/>
            <a:ext cx="1229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D10A241-05CC-3DAF-870C-75CD2354750E}"/>
              </a:ext>
            </a:extLst>
          </p:cNvPr>
          <p:cNvSpPr txBox="1"/>
          <p:nvPr/>
        </p:nvSpPr>
        <p:spPr>
          <a:xfrm>
            <a:off x="5150624" y="1146749"/>
            <a:ext cx="15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 attachments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E9EB4AC-9172-1B12-BD24-21473FFD951B}"/>
              </a:ext>
            </a:extLst>
          </p:cNvPr>
          <p:cNvSpPr txBox="1"/>
          <p:nvPr/>
        </p:nvSpPr>
        <p:spPr>
          <a:xfrm>
            <a:off x="5576127" y="3560953"/>
            <a:ext cx="1565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LlamaParse</a:t>
            </a:r>
            <a:endParaRPr lang="en-US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1024B3-DD7C-07FA-9DE0-57D5F20B5FD6}"/>
              </a:ext>
            </a:extLst>
          </p:cNvPr>
          <p:cNvCxnSpPr>
            <a:cxnSpLocks/>
          </p:cNvCxnSpPr>
          <p:nvPr/>
        </p:nvCxnSpPr>
        <p:spPr>
          <a:xfrm>
            <a:off x="6767583" y="3311541"/>
            <a:ext cx="1229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F8484E9-A086-C77C-2F6A-36B9E927AB1B}"/>
              </a:ext>
            </a:extLst>
          </p:cNvPr>
          <p:cNvSpPr txBox="1"/>
          <p:nvPr/>
        </p:nvSpPr>
        <p:spPr>
          <a:xfrm>
            <a:off x="7546309" y="3578589"/>
            <a:ext cx="1565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HTTP </a:t>
            </a:r>
            <a:r>
              <a:rPr lang="es-ES" sz="1200" dirty="0" err="1"/>
              <a:t>Request</a:t>
            </a:r>
            <a:endParaRPr lang="en-US" sz="1200" dirty="0"/>
          </a:p>
        </p:txBody>
      </p:sp>
      <p:pic>
        <p:nvPicPr>
          <p:cNvPr id="48" name="Picture 47" descr="A blue and white logo&#10;&#10;AI-generated content may be incorrect.">
            <a:extLst>
              <a:ext uri="{FF2B5EF4-FFF2-40B4-BE49-F238E27FC236}">
                <a16:creationId xmlns:a16="http://schemas.microsoft.com/office/drawing/2014/main" id="{340CE17B-7A83-5F61-57A1-86B944C9C2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81" y="4796108"/>
            <a:ext cx="653368" cy="65336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915DF88-BD1F-047B-80AF-CA1A83C4E97F}"/>
              </a:ext>
            </a:extLst>
          </p:cNvPr>
          <p:cNvSpPr txBox="1"/>
          <p:nvPr/>
        </p:nvSpPr>
        <p:spPr>
          <a:xfrm>
            <a:off x="2824177" y="4019043"/>
            <a:ext cx="3394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Asynchronous</a:t>
            </a:r>
            <a:r>
              <a:rPr lang="es-ES" sz="1200" dirty="0"/>
              <a:t> response </a:t>
            </a:r>
            <a:r>
              <a:rPr lang="es-ES" sz="1200" dirty="0" err="1"/>
              <a:t>from</a:t>
            </a:r>
            <a:r>
              <a:rPr lang="es-ES" sz="1200" dirty="0"/>
              <a:t> </a:t>
            </a:r>
            <a:r>
              <a:rPr lang="es-ES" sz="1200" dirty="0" err="1"/>
              <a:t>LlamaParse</a:t>
            </a:r>
            <a:endParaRPr lang="en-US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40F6C4-D590-619F-915F-3066DA1FB0D7}"/>
              </a:ext>
            </a:extLst>
          </p:cNvPr>
          <p:cNvCxnSpPr/>
          <p:nvPr/>
        </p:nvCxnSpPr>
        <p:spPr>
          <a:xfrm>
            <a:off x="1589494" y="5244932"/>
            <a:ext cx="884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3F4EF0D-328A-F94C-B0C9-14C03FB80DC8}"/>
              </a:ext>
            </a:extLst>
          </p:cNvPr>
          <p:cNvSpPr txBox="1"/>
          <p:nvPr/>
        </p:nvSpPr>
        <p:spPr>
          <a:xfrm>
            <a:off x="1532864" y="4820748"/>
            <a:ext cx="992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Insert</a:t>
            </a:r>
            <a:r>
              <a:rPr lang="es-ES" sz="1200" dirty="0"/>
              <a:t> </a:t>
            </a:r>
            <a:r>
              <a:rPr lang="es-ES" sz="1200" dirty="0" err="1"/>
              <a:t>document</a:t>
            </a:r>
            <a:r>
              <a:rPr lang="es-ES" sz="1200" dirty="0"/>
              <a:t> </a:t>
            </a:r>
            <a:r>
              <a:rPr lang="es-ES" sz="1200" dirty="0" err="1"/>
              <a:t>info</a:t>
            </a:r>
            <a:endParaRPr lang="en-US" sz="1200" dirty="0"/>
          </a:p>
        </p:txBody>
      </p:sp>
      <p:pic>
        <p:nvPicPr>
          <p:cNvPr id="53" name="Picture 52" descr="A close-up of a logo&#10;&#10;AI-generated content may be incorrect.">
            <a:extLst>
              <a:ext uri="{FF2B5EF4-FFF2-40B4-BE49-F238E27FC236}">
                <a16:creationId xmlns:a16="http://schemas.microsoft.com/office/drawing/2014/main" id="{0A38B9F3-FDA0-BA6E-248B-A827B039B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03" y="6002274"/>
            <a:ext cx="1338916" cy="43024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2ADDCC3-37B4-8199-4306-42C8C1BC9597}"/>
              </a:ext>
            </a:extLst>
          </p:cNvPr>
          <p:cNvSpPr txBox="1"/>
          <p:nvPr/>
        </p:nvSpPr>
        <p:spPr>
          <a:xfrm>
            <a:off x="348145" y="6375008"/>
            <a:ext cx="156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Mail_AttachmentExtractor</a:t>
            </a:r>
            <a:r>
              <a:rPr lang="en-US" sz="1200" dirty="0"/>
              <a:t>” workflow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1DB82AB-19FE-CA26-D509-14774DC1BAFB}"/>
              </a:ext>
            </a:extLst>
          </p:cNvPr>
          <p:cNvSpPr txBox="1"/>
          <p:nvPr/>
        </p:nvSpPr>
        <p:spPr>
          <a:xfrm>
            <a:off x="2450090" y="5466871"/>
            <a:ext cx="992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Airtable</a:t>
            </a:r>
            <a:endParaRPr lang="en-US" sz="12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6CF22B2-DA1D-097B-0C4C-DE236CE4AE31}"/>
              </a:ext>
            </a:extLst>
          </p:cNvPr>
          <p:cNvCxnSpPr>
            <a:cxnSpLocks/>
          </p:cNvCxnSpPr>
          <p:nvPr/>
        </p:nvCxnSpPr>
        <p:spPr>
          <a:xfrm>
            <a:off x="3575094" y="5239263"/>
            <a:ext cx="1229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3F72F12-9B60-A610-F1A3-272CF335703C}"/>
              </a:ext>
            </a:extLst>
          </p:cNvPr>
          <p:cNvSpPr txBox="1"/>
          <p:nvPr/>
        </p:nvSpPr>
        <p:spPr>
          <a:xfrm>
            <a:off x="3424392" y="4976557"/>
            <a:ext cx="147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Aggregate</a:t>
            </a:r>
            <a:r>
              <a:rPr lang="es-ES" sz="1200" dirty="0"/>
              <a:t> </a:t>
            </a:r>
            <a:r>
              <a:rPr lang="es-ES" sz="1200" dirty="0" err="1"/>
              <a:t>all</a:t>
            </a:r>
            <a:r>
              <a:rPr lang="es-ES" sz="1200" dirty="0"/>
              <a:t> </a:t>
            </a:r>
            <a:r>
              <a:rPr lang="es-ES" sz="1200" dirty="0" err="1"/>
              <a:t>attachments</a:t>
            </a:r>
            <a:endParaRPr lang="en-US" sz="1200" dirty="0"/>
          </a:p>
        </p:txBody>
      </p:sp>
      <p:pic>
        <p:nvPicPr>
          <p:cNvPr id="58" name="Picture 57" descr="A close-up of a logo&#10;&#10;AI-generated content may be incorrect.">
            <a:extLst>
              <a:ext uri="{FF2B5EF4-FFF2-40B4-BE49-F238E27FC236}">
                <a16:creationId xmlns:a16="http://schemas.microsoft.com/office/drawing/2014/main" id="{76F5A5FA-43DD-8C55-9A53-010D6A1F3C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444" y="4994576"/>
            <a:ext cx="1338916" cy="4302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46570BB6-96F8-8011-A100-C066F5436156}"/>
              </a:ext>
            </a:extLst>
          </p:cNvPr>
          <p:cNvSpPr txBox="1"/>
          <p:nvPr/>
        </p:nvSpPr>
        <p:spPr>
          <a:xfrm>
            <a:off x="6648734" y="1599211"/>
            <a:ext cx="131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Mail_Classifier_NoAttachment</a:t>
            </a:r>
            <a:r>
              <a:rPr lang="en-US" sz="1200" dirty="0"/>
              <a:t>” workflow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1C3241E-F4F5-3523-901E-AA265C90088E}"/>
              </a:ext>
            </a:extLst>
          </p:cNvPr>
          <p:cNvSpPr txBox="1"/>
          <p:nvPr/>
        </p:nvSpPr>
        <p:spPr>
          <a:xfrm>
            <a:off x="4909914" y="5418326"/>
            <a:ext cx="1394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“</a:t>
            </a:r>
            <a:r>
              <a:rPr lang="en-US" sz="1200" dirty="0" err="1"/>
              <a:t>Mail_Classifier_WithAttachment</a:t>
            </a:r>
            <a:r>
              <a:rPr lang="en-US" sz="1200" dirty="0"/>
              <a:t>” workflow</a:t>
            </a:r>
          </a:p>
        </p:txBody>
      </p:sp>
      <p:pic>
        <p:nvPicPr>
          <p:cNvPr id="61" name="Picture 60" descr="A close-up of a logo&#10;&#10;AI-generated content may be incorrect.">
            <a:extLst>
              <a:ext uri="{FF2B5EF4-FFF2-40B4-BE49-F238E27FC236}">
                <a16:creationId xmlns:a16="http://schemas.microsoft.com/office/drawing/2014/main" id="{D158EF68-3B64-5FA7-BBDB-10DB347AA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232" y="1146749"/>
            <a:ext cx="1338916" cy="430245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14BBEA0-7622-A741-A96B-818BEA78861F}"/>
              </a:ext>
            </a:extLst>
          </p:cNvPr>
          <p:cNvCxnSpPr>
            <a:cxnSpLocks/>
          </p:cNvCxnSpPr>
          <p:nvPr/>
        </p:nvCxnSpPr>
        <p:spPr>
          <a:xfrm>
            <a:off x="8181951" y="1386754"/>
            <a:ext cx="962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7EED6F-7D95-5DFA-C5AE-27F4E9E4AF3E}"/>
              </a:ext>
            </a:extLst>
          </p:cNvPr>
          <p:cNvCxnSpPr>
            <a:cxnSpLocks/>
          </p:cNvCxnSpPr>
          <p:nvPr/>
        </p:nvCxnSpPr>
        <p:spPr>
          <a:xfrm>
            <a:off x="6526339" y="5239263"/>
            <a:ext cx="12296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blue circle with a white pen and paper&#10;&#10;AI-generated content may be incorrect.">
            <a:extLst>
              <a:ext uri="{FF2B5EF4-FFF2-40B4-BE49-F238E27FC236}">
                <a16:creationId xmlns:a16="http://schemas.microsoft.com/office/drawing/2014/main" id="{8D6A5932-7F33-EB9F-BCCD-5535AAF6818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133" y="4916714"/>
            <a:ext cx="682395" cy="682395"/>
          </a:xfrm>
          <a:prstGeom prst="rect">
            <a:avLst/>
          </a:prstGeom>
        </p:spPr>
      </p:pic>
      <p:pic>
        <p:nvPicPr>
          <p:cNvPr id="68" name="Picture 67" descr="A colorful logo with a red and blue center&#10;&#10;AI-generated content may be incorrect.">
            <a:extLst>
              <a:ext uri="{FF2B5EF4-FFF2-40B4-BE49-F238E27FC236}">
                <a16:creationId xmlns:a16="http://schemas.microsoft.com/office/drawing/2014/main" id="{FEA388C8-B15B-0545-A7D6-3041450FAE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89" y="4977796"/>
            <a:ext cx="1124854" cy="585337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AB5D5712-7309-EEAB-AA0B-66A65C28B276}"/>
              </a:ext>
            </a:extLst>
          </p:cNvPr>
          <p:cNvSpPr txBox="1"/>
          <p:nvPr/>
        </p:nvSpPr>
        <p:spPr>
          <a:xfrm>
            <a:off x="6222623" y="4962264"/>
            <a:ext cx="21661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Summarize attachments</a:t>
            </a:r>
          </a:p>
        </p:txBody>
      </p:sp>
      <p:pic>
        <p:nvPicPr>
          <p:cNvPr id="70" name="Picture 69" descr="A logo of a cube&#10;&#10;AI-generated content may be incorrect.">
            <a:extLst>
              <a:ext uri="{FF2B5EF4-FFF2-40B4-BE49-F238E27FC236}">
                <a16:creationId xmlns:a16="http://schemas.microsoft.com/office/drawing/2014/main" id="{CC029B0F-AC9A-3889-38A0-E32B7EB69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873" y="5962163"/>
            <a:ext cx="682395" cy="682395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55D181-7117-BAC9-49C4-B127724BC20A}"/>
              </a:ext>
            </a:extLst>
          </p:cNvPr>
          <p:cNvCxnSpPr/>
          <p:nvPr/>
        </p:nvCxnSpPr>
        <p:spPr>
          <a:xfrm flipV="1">
            <a:off x="8541139" y="5674700"/>
            <a:ext cx="0" cy="34072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451F557-A51C-C17C-EDC0-3E5600FE53A5}"/>
              </a:ext>
            </a:extLst>
          </p:cNvPr>
          <p:cNvCxnSpPr>
            <a:cxnSpLocks/>
          </p:cNvCxnSpPr>
          <p:nvPr/>
        </p:nvCxnSpPr>
        <p:spPr>
          <a:xfrm>
            <a:off x="9078340" y="5013675"/>
            <a:ext cx="0" cy="495028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924FA5-6DC1-168B-60CC-3A45976F778A}"/>
              </a:ext>
            </a:extLst>
          </p:cNvPr>
          <p:cNvCxnSpPr/>
          <p:nvPr/>
        </p:nvCxnSpPr>
        <p:spPr>
          <a:xfrm>
            <a:off x="8905422" y="5257350"/>
            <a:ext cx="370403" cy="64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A211440-1DC2-9E7E-6298-00A58B6300B2}"/>
              </a:ext>
            </a:extLst>
          </p:cNvPr>
          <p:cNvSpPr txBox="1"/>
          <p:nvPr/>
        </p:nvSpPr>
        <p:spPr>
          <a:xfrm>
            <a:off x="10993999" y="3715101"/>
            <a:ext cx="10196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JSON output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BA56E90-6731-AF2B-854D-44D5BE8217A9}"/>
              </a:ext>
            </a:extLst>
          </p:cNvPr>
          <p:cNvSpPr txBox="1"/>
          <p:nvPr/>
        </p:nvSpPr>
        <p:spPr>
          <a:xfrm>
            <a:off x="8044762" y="6480744"/>
            <a:ext cx="992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Airtable</a:t>
            </a:r>
            <a:endParaRPr lang="en-US" sz="12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A5E6335-BFEB-AECD-E14F-98B6A144A78E}"/>
              </a:ext>
            </a:extLst>
          </p:cNvPr>
          <p:cNvCxnSpPr>
            <a:cxnSpLocks/>
            <a:stCxn id="68" idx="0"/>
            <a:endCxn id="24" idx="2"/>
          </p:cNvCxnSpPr>
          <p:nvPr/>
        </p:nvCxnSpPr>
        <p:spPr>
          <a:xfrm flipV="1">
            <a:off x="9664816" y="1969368"/>
            <a:ext cx="15093" cy="3008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F613E56-A0C4-761A-940C-62B4FF292BF9}"/>
              </a:ext>
            </a:extLst>
          </p:cNvPr>
          <p:cNvSpPr txBox="1"/>
          <p:nvPr/>
        </p:nvSpPr>
        <p:spPr>
          <a:xfrm>
            <a:off x="9855923" y="1101476"/>
            <a:ext cx="1033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Rule Prompt</a:t>
            </a:r>
          </a:p>
        </p:txBody>
      </p:sp>
      <p:pic>
        <p:nvPicPr>
          <p:cNvPr id="91" name="Picture 90" descr="A purple and white file with a purple and white text&#10;&#10;AI-generated content may be incorrect.">
            <a:extLst>
              <a:ext uri="{FF2B5EF4-FFF2-40B4-BE49-F238E27FC236}">
                <a16:creationId xmlns:a16="http://schemas.microsoft.com/office/drawing/2014/main" id="{45852B85-F544-BFAA-0AA9-5ABF5544DE4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5028" y="2978159"/>
            <a:ext cx="694943" cy="694943"/>
          </a:xfrm>
          <a:prstGeom prst="rect">
            <a:avLst/>
          </a:prstGeom>
        </p:spPr>
      </p:pic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3766CE3-67CE-1C33-4012-48FAB704AE0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11386325" y="2087805"/>
            <a:ext cx="29914" cy="811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BFE3847A-3C98-C523-1044-A831FEA1D336}"/>
              </a:ext>
            </a:extLst>
          </p:cNvPr>
          <p:cNvSpPr txBox="1"/>
          <p:nvPr/>
        </p:nvSpPr>
        <p:spPr>
          <a:xfrm>
            <a:off x="9189308" y="5558345"/>
            <a:ext cx="15121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Actual mail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FFE65D-3481-ECA8-B2F4-9E302EC818D7}"/>
              </a:ext>
            </a:extLst>
          </p:cNvPr>
          <p:cNvCxnSpPr>
            <a:cxnSpLocks/>
          </p:cNvCxnSpPr>
          <p:nvPr/>
        </p:nvCxnSpPr>
        <p:spPr>
          <a:xfrm>
            <a:off x="11483798" y="4048469"/>
            <a:ext cx="0" cy="877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Picture 96" descr="A logo of a cube&#10;&#10;AI-generated content may be incorrect.">
            <a:extLst>
              <a:ext uri="{FF2B5EF4-FFF2-40B4-BE49-F238E27FC236}">
                <a16:creationId xmlns:a16="http://schemas.microsoft.com/office/drawing/2014/main" id="{C3EDBE37-1DAB-4CA3-E1C0-986DE5033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9998" y="4916714"/>
            <a:ext cx="682395" cy="682395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2DC7B3A2-7EBC-9CB5-19C1-2DDD2F2F77D6}"/>
              </a:ext>
            </a:extLst>
          </p:cNvPr>
          <p:cNvSpPr txBox="1"/>
          <p:nvPr/>
        </p:nvSpPr>
        <p:spPr>
          <a:xfrm>
            <a:off x="11007443" y="5545248"/>
            <a:ext cx="11248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Clear </a:t>
            </a:r>
            <a:r>
              <a:rPr lang="es-ES" sz="1200" dirty="0" err="1"/>
              <a:t>Airtable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D48F23-EDC6-719C-5E61-794963CB1F00}"/>
              </a:ext>
            </a:extLst>
          </p:cNvPr>
          <p:cNvSpPr txBox="1"/>
          <p:nvPr/>
        </p:nvSpPr>
        <p:spPr>
          <a:xfrm>
            <a:off x="2346950" y="329026"/>
            <a:ext cx="8023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-100" dirty="0"/>
              <a:t>Gen AI-Powered Email Classifier Agent for Commercial Banking Lending Service Requests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FED2D-4A96-50EE-3A02-DE4E1402D168}"/>
              </a:ext>
            </a:extLst>
          </p:cNvPr>
          <p:cNvSpPr txBox="1"/>
          <p:nvPr/>
        </p:nvSpPr>
        <p:spPr>
          <a:xfrm>
            <a:off x="9883383" y="1371285"/>
            <a:ext cx="1033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Groq</a:t>
            </a:r>
            <a:r>
              <a:rPr lang="en-US" sz="1200" dirty="0"/>
              <a:t> API key</a:t>
            </a:r>
          </a:p>
        </p:txBody>
      </p:sp>
      <p:pic>
        <p:nvPicPr>
          <p:cNvPr id="6" name="Picture 5" descr="A pink globe with a white background&#10;&#10;AI-generated content may be incorrect.">
            <a:extLst>
              <a:ext uri="{FF2B5EF4-FFF2-40B4-BE49-F238E27FC236}">
                <a16:creationId xmlns:a16="http://schemas.microsoft.com/office/drawing/2014/main" id="{D26A4885-637D-A308-D805-B6501C7A07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2277" y="2915879"/>
            <a:ext cx="732310" cy="732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39C18F-0FDB-A92D-992D-127EDAE21947}"/>
              </a:ext>
            </a:extLst>
          </p:cNvPr>
          <p:cNvSpPr txBox="1"/>
          <p:nvPr/>
        </p:nvSpPr>
        <p:spPr>
          <a:xfrm>
            <a:off x="6564324" y="3054194"/>
            <a:ext cx="156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Oauth</a:t>
            </a:r>
            <a:r>
              <a:rPr lang="es-ES" sz="1200" dirty="0"/>
              <a:t> 2.0 (</a:t>
            </a:r>
            <a:r>
              <a:rPr lang="es-ES" sz="1200" dirty="0" err="1"/>
              <a:t>bearer</a:t>
            </a:r>
            <a:r>
              <a:rPr lang="es-ES" sz="1200" dirty="0"/>
              <a:t> token)</a:t>
            </a:r>
            <a:endParaRPr lang="en-US" sz="12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49F6EDF-6986-6CCB-92F7-533D13B58B00}"/>
              </a:ext>
            </a:extLst>
          </p:cNvPr>
          <p:cNvCxnSpPr>
            <a:stCxn id="47" idx="2"/>
            <a:endCxn id="48" idx="0"/>
          </p:cNvCxnSpPr>
          <p:nvPr/>
        </p:nvCxnSpPr>
        <p:spPr>
          <a:xfrm rot="5400000">
            <a:off x="4279386" y="746668"/>
            <a:ext cx="940520" cy="7158361"/>
          </a:xfrm>
          <a:prstGeom prst="bentConnector3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160CE64-D383-ACB5-C149-CE80F14FDFD8}"/>
              </a:ext>
            </a:extLst>
          </p:cNvPr>
          <p:cNvSpPr txBox="1"/>
          <p:nvPr/>
        </p:nvSpPr>
        <p:spPr>
          <a:xfrm>
            <a:off x="330096" y="5440098"/>
            <a:ext cx="1565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Webhook</a:t>
            </a:r>
            <a:r>
              <a:rPr lang="es-ES" sz="1200" dirty="0"/>
              <a:t> </a:t>
            </a:r>
            <a:r>
              <a:rPr lang="es-ES" sz="1200" dirty="0" err="1"/>
              <a:t>Listener</a:t>
            </a:r>
            <a:endParaRPr lang="en-US" sz="12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BD7C280-5090-8F46-98CC-11A157574810}"/>
              </a:ext>
            </a:extLst>
          </p:cNvPr>
          <p:cNvCxnSpPr/>
          <p:nvPr/>
        </p:nvCxnSpPr>
        <p:spPr>
          <a:xfrm flipV="1">
            <a:off x="1177205" y="5681739"/>
            <a:ext cx="0" cy="340725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OAuth2 authentication in Call URL ...">
            <a:extLst>
              <a:ext uri="{FF2B5EF4-FFF2-40B4-BE49-F238E27FC236}">
                <a16:creationId xmlns:a16="http://schemas.microsoft.com/office/drawing/2014/main" id="{0EB41B67-E418-C299-1361-3E7FEA8D4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878" y="6289931"/>
            <a:ext cx="728321" cy="49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23C697-27EF-FEA7-7D82-CE28FF916252}"/>
              </a:ext>
            </a:extLst>
          </p:cNvPr>
          <p:cNvCxnSpPr>
            <a:cxnSpLocks/>
            <a:stCxn id="1028" idx="0"/>
          </p:cNvCxnSpPr>
          <p:nvPr/>
        </p:nvCxnSpPr>
        <p:spPr>
          <a:xfrm flipV="1">
            <a:off x="2886039" y="5791800"/>
            <a:ext cx="0" cy="49813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8989461-5EFA-5792-6BBB-C2B0C67BF6EF}"/>
              </a:ext>
            </a:extLst>
          </p:cNvPr>
          <p:cNvSpPr txBox="1"/>
          <p:nvPr/>
        </p:nvSpPr>
        <p:spPr>
          <a:xfrm>
            <a:off x="2745796" y="5853512"/>
            <a:ext cx="1284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Oauth</a:t>
            </a:r>
            <a:r>
              <a:rPr lang="es-ES" sz="1200" dirty="0"/>
              <a:t> 2.0 </a:t>
            </a:r>
            <a:r>
              <a:rPr lang="es-ES" sz="1200" dirty="0" err="1"/>
              <a:t>access</a:t>
            </a:r>
            <a:r>
              <a:rPr lang="es-ES" sz="1200" dirty="0"/>
              <a:t> token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9B20D7-F8D7-427F-03CF-A1F0F551B6C1}"/>
              </a:ext>
            </a:extLst>
          </p:cNvPr>
          <p:cNvSpPr txBox="1"/>
          <p:nvPr/>
        </p:nvSpPr>
        <p:spPr>
          <a:xfrm>
            <a:off x="8269278" y="5674700"/>
            <a:ext cx="9927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 err="1"/>
              <a:t>Read</a:t>
            </a:r>
            <a:endParaRPr lang="en-US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8843E1-7E07-492E-5D38-BF810EBA5239}"/>
              </a:ext>
            </a:extLst>
          </p:cNvPr>
          <p:cNvSpPr txBox="1"/>
          <p:nvPr/>
        </p:nvSpPr>
        <p:spPr>
          <a:xfrm>
            <a:off x="7092556" y="5403181"/>
            <a:ext cx="10335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Groq</a:t>
            </a:r>
            <a:r>
              <a:rPr lang="en-US" sz="1200" dirty="0"/>
              <a:t> API key</a:t>
            </a:r>
          </a:p>
        </p:txBody>
      </p:sp>
      <p:pic>
        <p:nvPicPr>
          <p:cNvPr id="41" name="Picture 40" descr="A blue and black logo&#10;&#10;AI-generated content may be incorrect.">
            <a:extLst>
              <a:ext uri="{FF2B5EF4-FFF2-40B4-BE49-F238E27FC236}">
                <a16:creationId xmlns:a16="http://schemas.microsoft.com/office/drawing/2014/main" id="{A423E555-0255-6059-8B94-69F25A34DF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623" y="5788892"/>
            <a:ext cx="911928" cy="63792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023C7D1C-8BFC-023C-5134-12E161CA82FA}"/>
              </a:ext>
            </a:extLst>
          </p:cNvPr>
          <p:cNvSpPr txBox="1"/>
          <p:nvPr/>
        </p:nvSpPr>
        <p:spPr>
          <a:xfrm>
            <a:off x="6293711" y="6202508"/>
            <a:ext cx="1565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Llama 3.2 90B </a:t>
            </a:r>
            <a:r>
              <a:rPr lang="es-ES" sz="1200" dirty="0" err="1"/>
              <a:t>Vision</a:t>
            </a:r>
            <a:r>
              <a:rPr lang="es-ES" sz="1200" dirty="0"/>
              <a:t> (</a:t>
            </a:r>
            <a:r>
              <a:rPr lang="es-ES" sz="1200" dirty="0" err="1"/>
              <a:t>Preview</a:t>
            </a:r>
            <a:r>
              <a:rPr lang="es-ES" sz="1200" dirty="0"/>
              <a:t>) </a:t>
            </a:r>
            <a:r>
              <a:rPr lang="es-ES" sz="1200" dirty="0" err="1"/>
              <a:t>model</a:t>
            </a:r>
            <a:endParaRPr 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AF45BD-3F36-27C4-C49F-9214416A1B79}"/>
              </a:ext>
            </a:extLst>
          </p:cNvPr>
          <p:cNvCxnSpPr>
            <a:cxnSpLocks/>
          </p:cNvCxnSpPr>
          <p:nvPr/>
        </p:nvCxnSpPr>
        <p:spPr>
          <a:xfrm flipV="1">
            <a:off x="7141161" y="5220115"/>
            <a:ext cx="0" cy="679975"/>
          </a:xfrm>
          <a:prstGeom prst="line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723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112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Siddharth Kumar</dc:creator>
  <cp:lastModifiedBy>Siddharth Kumar</cp:lastModifiedBy>
  <cp:revision>6</cp:revision>
  <dcterms:created xsi:type="dcterms:W3CDTF">2025-03-26T21:54:15Z</dcterms:created>
  <dcterms:modified xsi:type="dcterms:W3CDTF">2025-03-27T02:44:52Z</dcterms:modified>
</cp:coreProperties>
</file>