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9" r:id="rId2"/>
    <p:sldId id="260" r:id="rId3"/>
    <p:sldId id="261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744B-7FE6-6C9F-6CA0-51A2572EB293}" v="293" dt="2025-03-25T20:19:3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B5D6E-E645-4797-8F92-5875EEFB7B2B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882B9F5-5786-45A4-AB0D-FFEDCD4B12C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Input Layer (User Interaction)</a:t>
          </a:r>
          <a:endParaRPr lang="en-US" dirty="0">
            <a:solidFill>
              <a:schemeClr val="tx1"/>
            </a:solidFill>
          </a:endParaRPr>
        </a:p>
      </dgm:t>
    </dgm:pt>
    <dgm:pt modelId="{B852C5AF-E483-4589-8ACE-B15B780FCC20}" type="parTrans" cxnId="{2B52004C-D55F-4A6F-92BA-773A8E617BE9}">
      <dgm:prSet/>
      <dgm:spPr/>
      <dgm:t>
        <a:bodyPr/>
        <a:lstStyle/>
        <a:p>
          <a:endParaRPr lang="en-US"/>
        </a:p>
      </dgm:t>
    </dgm:pt>
    <dgm:pt modelId="{6C9C9CA8-2523-4A58-9B42-12D313699E5C}" type="sibTrans" cxnId="{2B52004C-D55F-4A6F-92BA-773A8E617BE9}">
      <dgm:prSet/>
      <dgm:spPr/>
      <dgm:t>
        <a:bodyPr/>
        <a:lstStyle/>
        <a:p>
          <a:endParaRPr lang="en-US"/>
        </a:p>
      </dgm:t>
    </dgm:pt>
    <dgm:pt modelId="{E918F2B2-1402-4710-B7AC-07AF07012A2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File Upload (Supports .docx, .pdf, .</a:t>
          </a:r>
          <a:r>
            <a:rPr lang="en-US" dirty="0" err="1">
              <a:solidFill>
                <a:schemeClr val="tx1"/>
              </a:solidFill>
            </a:rPr>
            <a:t>eml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8C099B66-F3C9-46E3-86FF-B2CA945A9838}" type="parTrans" cxnId="{AB3611FD-EE1C-496D-A0B9-BF2798DDC380}">
      <dgm:prSet/>
      <dgm:spPr/>
      <dgm:t>
        <a:bodyPr/>
        <a:lstStyle/>
        <a:p>
          <a:endParaRPr lang="en-US"/>
        </a:p>
      </dgm:t>
    </dgm:pt>
    <dgm:pt modelId="{243C4374-3F5E-4D24-BD5A-46B0D959B90C}" type="sibTrans" cxnId="{AB3611FD-EE1C-496D-A0B9-BF2798DDC380}">
      <dgm:prSet/>
      <dgm:spPr/>
      <dgm:t>
        <a:bodyPr/>
        <a:lstStyle/>
        <a:p>
          <a:endParaRPr lang="en-US"/>
        </a:p>
      </dgm:t>
    </dgm:pt>
    <dgm:pt modelId="{E374F48C-9C81-4F3B-951A-2C1DBEF0FD30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Streamlit</a:t>
          </a:r>
          <a:r>
            <a:rPr lang="en-US" dirty="0">
              <a:solidFill>
                <a:schemeClr val="tx1"/>
              </a:solidFill>
            </a:rPr>
            <a:t> Interface (UI Layer)</a:t>
          </a:r>
        </a:p>
      </dgm:t>
    </dgm:pt>
    <dgm:pt modelId="{53402A91-2B20-4F62-91D8-E3CEFA2F170D}" type="parTrans" cxnId="{80091462-C46D-44AC-A9C8-52A02311AD65}">
      <dgm:prSet/>
      <dgm:spPr/>
      <dgm:t>
        <a:bodyPr/>
        <a:lstStyle/>
        <a:p>
          <a:endParaRPr lang="en-US"/>
        </a:p>
      </dgm:t>
    </dgm:pt>
    <dgm:pt modelId="{F51C29C3-9389-4BDB-98BB-A7C71D831AF6}" type="sibTrans" cxnId="{80091462-C46D-44AC-A9C8-52A02311AD65}">
      <dgm:prSet/>
      <dgm:spPr/>
      <dgm:t>
        <a:bodyPr/>
        <a:lstStyle/>
        <a:p>
          <a:endParaRPr lang="en-US"/>
        </a:p>
      </dgm:t>
    </dgm:pt>
    <dgm:pt modelId="{B5A547B2-3E7A-40BC-92FF-B7ECB7A4CD2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Pre-Processing Layer</a:t>
          </a:r>
          <a:endParaRPr lang="en-US" dirty="0">
            <a:solidFill>
              <a:schemeClr val="tx1"/>
            </a:solidFill>
          </a:endParaRPr>
        </a:p>
      </dgm:t>
    </dgm:pt>
    <dgm:pt modelId="{43F3020B-A588-4858-B0B6-6D35DC984F49}" type="parTrans" cxnId="{D6FB9370-C789-42AB-A64B-7C746882CA4A}">
      <dgm:prSet/>
      <dgm:spPr/>
      <dgm:t>
        <a:bodyPr/>
        <a:lstStyle/>
        <a:p>
          <a:endParaRPr lang="en-US"/>
        </a:p>
      </dgm:t>
    </dgm:pt>
    <dgm:pt modelId="{AA86E053-125A-4307-B831-0E6C48DAE02A}" type="sibTrans" cxnId="{D6FB9370-C789-42AB-A64B-7C746882CA4A}">
      <dgm:prSet/>
      <dgm:spPr/>
      <dgm:t>
        <a:bodyPr/>
        <a:lstStyle/>
        <a:p>
          <a:endParaRPr lang="en-US"/>
        </a:p>
      </dgm:t>
    </dgm:pt>
    <dgm:pt modelId="{E5B2B2D0-C8E0-4729-8B66-A298E9538435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Content Extraction Agent</a:t>
          </a:r>
          <a:r>
            <a:rPr lang="en-US" dirty="0">
              <a:solidFill>
                <a:schemeClr val="tx1"/>
              </a:solidFill>
            </a:rPr>
            <a:t> (Reads email body, attachments, etc.)</a:t>
          </a:r>
        </a:p>
      </dgm:t>
    </dgm:pt>
    <dgm:pt modelId="{8099DDFC-19FD-42F0-84E8-732BE7EB14E9}" type="parTrans" cxnId="{248FE588-900C-4B22-8773-90D68AE9B2F4}">
      <dgm:prSet/>
      <dgm:spPr/>
      <dgm:t>
        <a:bodyPr/>
        <a:lstStyle/>
        <a:p>
          <a:endParaRPr lang="en-US"/>
        </a:p>
      </dgm:t>
    </dgm:pt>
    <dgm:pt modelId="{0CC7895C-1F3D-4FA3-A35B-373796396F45}" type="sibTrans" cxnId="{248FE588-900C-4B22-8773-90D68AE9B2F4}">
      <dgm:prSet/>
      <dgm:spPr/>
      <dgm:t>
        <a:bodyPr/>
        <a:lstStyle/>
        <a:p>
          <a:endParaRPr lang="en-US"/>
        </a:p>
      </dgm:t>
    </dgm:pt>
    <dgm:pt modelId="{C5B049A9-991C-48C4-A89E-C1BC98171F1F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Normalization Module</a:t>
          </a:r>
          <a:r>
            <a:rPr lang="en-US" dirty="0">
              <a:solidFill>
                <a:schemeClr val="tx1"/>
              </a:solidFill>
            </a:rPr>
            <a:t> (Cleans text for consistent input)</a:t>
          </a:r>
        </a:p>
      </dgm:t>
    </dgm:pt>
    <dgm:pt modelId="{A13B33CF-C594-4554-AE53-3A9376B9BBA5}" type="parTrans" cxnId="{078C157E-EB9B-4370-8C31-FD52CDC2DC47}">
      <dgm:prSet/>
      <dgm:spPr/>
      <dgm:t>
        <a:bodyPr/>
        <a:lstStyle/>
        <a:p>
          <a:endParaRPr lang="en-US"/>
        </a:p>
      </dgm:t>
    </dgm:pt>
    <dgm:pt modelId="{B16EFC49-3BFF-48EA-A3A9-7415A222B47F}" type="sibTrans" cxnId="{078C157E-EB9B-4370-8C31-FD52CDC2DC47}">
      <dgm:prSet/>
      <dgm:spPr/>
      <dgm:t>
        <a:bodyPr/>
        <a:lstStyle/>
        <a:p>
          <a:endParaRPr lang="en-US"/>
        </a:p>
      </dgm:t>
    </dgm:pt>
    <dgm:pt modelId="{A148F95B-EBA8-4A22-8434-BFD62107E72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AI Decision Layer (Core Intelligence)</a:t>
          </a:r>
          <a:endParaRPr lang="en-US" dirty="0">
            <a:solidFill>
              <a:schemeClr val="tx1"/>
            </a:solidFill>
          </a:endParaRPr>
        </a:p>
      </dgm:t>
    </dgm:pt>
    <dgm:pt modelId="{D9E7DE8B-F8A8-4C5C-87FB-EC3F412B14F7}" type="parTrans" cxnId="{A74D47D4-426E-46CA-8627-03DACCE41274}">
      <dgm:prSet/>
      <dgm:spPr/>
      <dgm:t>
        <a:bodyPr/>
        <a:lstStyle/>
        <a:p>
          <a:endParaRPr lang="en-US"/>
        </a:p>
      </dgm:t>
    </dgm:pt>
    <dgm:pt modelId="{F355A484-F981-4264-8ECB-7D9D2CCD0D5B}" type="sibTrans" cxnId="{A74D47D4-426E-46CA-8627-03DACCE41274}">
      <dgm:prSet/>
      <dgm:spPr/>
      <dgm:t>
        <a:bodyPr/>
        <a:lstStyle/>
        <a:p>
          <a:endParaRPr lang="en-US"/>
        </a:p>
      </dgm:t>
    </dgm:pt>
    <dgm:pt modelId="{9B1F001B-9D00-44A0-A489-F894B14B901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Classification Agent</a:t>
          </a:r>
          <a:r>
            <a:rPr lang="en-US" dirty="0">
              <a:solidFill>
                <a:schemeClr val="tx1"/>
              </a:solidFill>
            </a:rPr>
            <a:t> (Uses Gemini or </a:t>
          </a:r>
          <a:r>
            <a:rPr lang="en-US" dirty="0" err="1">
              <a:solidFill>
                <a:schemeClr val="tx1"/>
              </a:solidFill>
            </a:rPr>
            <a:t>LLaMA</a:t>
          </a:r>
          <a:r>
            <a:rPr lang="en-US" dirty="0">
              <a:solidFill>
                <a:schemeClr val="tx1"/>
              </a:solidFill>
            </a:rPr>
            <a:t> with prompt engineering for request type identification)</a:t>
          </a:r>
        </a:p>
      </dgm:t>
    </dgm:pt>
    <dgm:pt modelId="{5F524E89-D0ED-4DD6-BF7B-20538F5907FA}" type="parTrans" cxnId="{9B615598-92D6-4C3A-8944-9EA0368589B4}">
      <dgm:prSet/>
      <dgm:spPr/>
      <dgm:t>
        <a:bodyPr/>
        <a:lstStyle/>
        <a:p>
          <a:endParaRPr lang="en-US"/>
        </a:p>
      </dgm:t>
    </dgm:pt>
    <dgm:pt modelId="{D3E343B7-D58E-491B-AAE0-0DB289923DA6}" type="sibTrans" cxnId="{9B615598-92D6-4C3A-8944-9EA0368589B4}">
      <dgm:prSet/>
      <dgm:spPr/>
      <dgm:t>
        <a:bodyPr/>
        <a:lstStyle/>
        <a:p>
          <a:endParaRPr lang="en-US"/>
        </a:p>
      </dgm:t>
    </dgm:pt>
    <dgm:pt modelId="{65E6974F-5149-4534-AAAE-466A21F3E6B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Duplicate Detection Agent</a:t>
          </a:r>
          <a:r>
            <a:rPr lang="en-US" dirty="0">
              <a:solidFill>
                <a:schemeClr val="tx1"/>
              </a:solidFill>
            </a:rPr>
            <a:t> (Compares content to previous records)</a:t>
          </a:r>
        </a:p>
      </dgm:t>
    </dgm:pt>
    <dgm:pt modelId="{EBF096BF-9DB0-46BC-8C0A-0CF8195E118F}" type="parTrans" cxnId="{6228A939-EEA1-4BD8-9387-993B56ADEE22}">
      <dgm:prSet/>
      <dgm:spPr/>
      <dgm:t>
        <a:bodyPr/>
        <a:lstStyle/>
        <a:p>
          <a:endParaRPr lang="en-US"/>
        </a:p>
      </dgm:t>
    </dgm:pt>
    <dgm:pt modelId="{C877EBA2-D0BA-4E9B-BFF3-7C448B5B7796}" type="sibTrans" cxnId="{6228A939-EEA1-4BD8-9387-993B56ADEE22}">
      <dgm:prSet/>
      <dgm:spPr/>
      <dgm:t>
        <a:bodyPr/>
        <a:lstStyle/>
        <a:p>
          <a:endParaRPr lang="en-US"/>
        </a:p>
      </dgm:t>
    </dgm:pt>
    <dgm:pt modelId="{7E6BA0C3-BCC7-4E0F-9339-4F09D3A7FFC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Priority Agent</a:t>
          </a:r>
          <a:r>
            <a:rPr lang="en-US" dirty="0">
              <a:solidFill>
                <a:schemeClr val="tx1"/>
              </a:solidFill>
            </a:rPr>
            <a:t> (Assigns urgency levels based on request type)</a:t>
          </a:r>
        </a:p>
      </dgm:t>
    </dgm:pt>
    <dgm:pt modelId="{99CB5165-EA56-4AC7-AF6E-33372F42C9E0}" type="parTrans" cxnId="{8B960F14-4A37-4074-981A-B3EED4EAA35C}">
      <dgm:prSet/>
      <dgm:spPr/>
      <dgm:t>
        <a:bodyPr/>
        <a:lstStyle/>
        <a:p>
          <a:endParaRPr lang="en-US"/>
        </a:p>
      </dgm:t>
    </dgm:pt>
    <dgm:pt modelId="{DC0B9FFD-6C19-42BC-AD11-4E012F70216B}" type="sibTrans" cxnId="{8B960F14-4A37-4074-981A-B3EED4EAA35C}">
      <dgm:prSet/>
      <dgm:spPr/>
      <dgm:t>
        <a:bodyPr/>
        <a:lstStyle/>
        <a:p>
          <a:endParaRPr lang="en-US"/>
        </a:p>
      </dgm:t>
    </dgm:pt>
    <dgm:pt modelId="{0064532C-5C82-4BDB-9A9D-B6CC934379FB}" type="pres">
      <dgm:prSet presAssocID="{8D4B5D6E-E645-4797-8F92-5875EEFB7B2B}" presName="Name0" presStyleCnt="0">
        <dgm:presLayoutVars>
          <dgm:dir/>
          <dgm:animLvl val="lvl"/>
          <dgm:resizeHandles val="exact"/>
        </dgm:presLayoutVars>
      </dgm:prSet>
      <dgm:spPr/>
    </dgm:pt>
    <dgm:pt modelId="{6FAE6AFF-11BA-4336-A5A1-C2106BF9B209}" type="pres">
      <dgm:prSet presAssocID="{A882B9F5-5786-45A4-AB0D-FFEDCD4B12C9}" presName="composite" presStyleCnt="0"/>
      <dgm:spPr/>
    </dgm:pt>
    <dgm:pt modelId="{18AFE4C1-151D-43F5-92C9-E0A38842351F}" type="pres">
      <dgm:prSet presAssocID="{A882B9F5-5786-45A4-AB0D-FFEDCD4B12C9}" presName="parTx" presStyleLbl="alignNode1" presStyleIdx="0" presStyleCnt="3">
        <dgm:presLayoutVars>
          <dgm:chMax val="0"/>
          <dgm:chPref val="0"/>
        </dgm:presLayoutVars>
      </dgm:prSet>
      <dgm:spPr/>
    </dgm:pt>
    <dgm:pt modelId="{F543D1BE-B815-443E-96C6-9D2012972439}" type="pres">
      <dgm:prSet presAssocID="{A882B9F5-5786-45A4-AB0D-FFEDCD4B12C9}" presName="desTx" presStyleLbl="alignAccFollowNode1" presStyleIdx="0" presStyleCnt="3">
        <dgm:presLayoutVars/>
      </dgm:prSet>
      <dgm:spPr/>
    </dgm:pt>
    <dgm:pt modelId="{8E1A1522-D41D-4B5C-A2C9-3EE31FA295F8}" type="pres">
      <dgm:prSet presAssocID="{6C9C9CA8-2523-4A58-9B42-12D313699E5C}" presName="space" presStyleCnt="0"/>
      <dgm:spPr/>
    </dgm:pt>
    <dgm:pt modelId="{95CD1997-54AB-4068-A3E6-9DBA9A6C3A57}" type="pres">
      <dgm:prSet presAssocID="{B5A547B2-3E7A-40BC-92FF-B7ECB7A4CD23}" presName="composite" presStyleCnt="0"/>
      <dgm:spPr/>
    </dgm:pt>
    <dgm:pt modelId="{24C18D93-31DB-4702-9563-EE79FF2A1B4C}" type="pres">
      <dgm:prSet presAssocID="{B5A547B2-3E7A-40BC-92FF-B7ECB7A4CD23}" presName="parTx" presStyleLbl="alignNode1" presStyleIdx="1" presStyleCnt="3">
        <dgm:presLayoutVars>
          <dgm:chMax val="0"/>
          <dgm:chPref val="0"/>
        </dgm:presLayoutVars>
      </dgm:prSet>
      <dgm:spPr/>
    </dgm:pt>
    <dgm:pt modelId="{DC028297-8F25-4C57-9991-A42AAB4F7964}" type="pres">
      <dgm:prSet presAssocID="{B5A547B2-3E7A-40BC-92FF-B7ECB7A4CD23}" presName="desTx" presStyleLbl="alignAccFollowNode1" presStyleIdx="1" presStyleCnt="3">
        <dgm:presLayoutVars/>
      </dgm:prSet>
      <dgm:spPr/>
    </dgm:pt>
    <dgm:pt modelId="{AEC773B6-C24A-4EEC-9325-F572036685A5}" type="pres">
      <dgm:prSet presAssocID="{AA86E053-125A-4307-B831-0E6C48DAE02A}" presName="space" presStyleCnt="0"/>
      <dgm:spPr/>
    </dgm:pt>
    <dgm:pt modelId="{C5CDD052-4083-47DA-B0E8-FF450E84846E}" type="pres">
      <dgm:prSet presAssocID="{A148F95B-EBA8-4A22-8434-BFD62107E728}" presName="composite" presStyleCnt="0"/>
      <dgm:spPr/>
    </dgm:pt>
    <dgm:pt modelId="{E859EC97-67D4-4722-BE8B-73C35C53759D}" type="pres">
      <dgm:prSet presAssocID="{A148F95B-EBA8-4A22-8434-BFD62107E728}" presName="parTx" presStyleLbl="alignNode1" presStyleIdx="2" presStyleCnt="3">
        <dgm:presLayoutVars>
          <dgm:chMax val="0"/>
          <dgm:chPref val="0"/>
        </dgm:presLayoutVars>
      </dgm:prSet>
      <dgm:spPr/>
    </dgm:pt>
    <dgm:pt modelId="{DE7FC374-6133-4038-ADEF-93BEADA46B86}" type="pres">
      <dgm:prSet presAssocID="{A148F95B-EBA8-4A22-8434-BFD62107E728}" presName="desTx" presStyleLbl="alignAccFollowNode1" presStyleIdx="2" presStyleCnt="3">
        <dgm:presLayoutVars/>
      </dgm:prSet>
      <dgm:spPr/>
    </dgm:pt>
  </dgm:ptLst>
  <dgm:cxnLst>
    <dgm:cxn modelId="{8B960F14-4A37-4074-981A-B3EED4EAA35C}" srcId="{A148F95B-EBA8-4A22-8434-BFD62107E728}" destId="{7E6BA0C3-BCC7-4E0F-9339-4F09D3A7FFC4}" srcOrd="2" destOrd="0" parTransId="{99CB5165-EA56-4AC7-AF6E-33372F42C9E0}" sibTransId="{DC0B9FFD-6C19-42BC-AD11-4E012F70216B}"/>
    <dgm:cxn modelId="{1C371128-1F24-4E7D-866A-5A78E0030489}" type="presOf" srcId="{E5B2B2D0-C8E0-4729-8B66-A298E9538435}" destId="{DC028297-8F25-4C57-9991-A42AAB4F7964}" srcOrd="0" destOrd="0" presId="urn:microsoft.com/office/officeart/2016/7/layout/ChevronBlockProcess"/>
    <dgm:cxn modelId="{FAA61F37-310F-4F09-B4BE-465515ED6740}" type="presOf" srcId="{8D4B5D6E-E645-4797-8F92-5875EEFB7B2B}" destId="{0064532C-5C82-4BDB-9A9D-B6CC934379FB}" srcOrd="0" destOrd="0" presId="urn:microsoft.com/office/officeart/2016/7/layout/ChevronBlockProcess"/>
    <dgm:cxn modelId="{6228A939-EEA1-4BD8-9387-993B56ADEE22}" srcId="{A148F95B-EBA8-4A22-8434-BFD62107E728}" destId="{65E6974F-5149-4534-AAAE-466A21F3E6B2}" srcOrd="1" destOrd="0" parTransId="{EBF096BF-9DB0-46BC-8C0A-0CF8195E118F}" sibTransId="{C877EBA2-D0BA-4E9B-BFF3-7C448B5B7796}"/>
    <dgm:cxn modelId="{80091462-C46D-44AC-A9C8-52A02311AD65}" srcId="{A882B9F5-5786-45A4-AB0D-FFEDCD4B12C9}" destId="{E374F48C-9C81-4F3B-951A-2C1DBEF0FD30}" srcOrd="1" destOrd="0" parTransId="{53402A91-2B20-4F62-91D8-E3CEFA2F170D}" sibTransId="{F51C29C3-9389-4BDB-98BB-A7C71D831AF6}"/>
    <dgm:cxn modelId="{B7CD4248-B4EC-4831-AAC1-DF3965D101B7}" type="presOf" srcId="{B5A547B2-3E7A-40BC-92FF-B7ECB7A4CD23}" destId="{24C18D93-31DB-4702-9563-EE79FF2A1B4C}" srcOrd="0" destOrd="0" presId="urn:microsoft.com/office/officeart/2016/7/layout/ChevronBlockProcess"/>
    <dgm:cxn modelId="{2B52004C-D55F-4A6F-92BA-773A8E617BE9}" srcId="{8D4B5D6E-E645-4797-8F92-5875EEFB7B2B}" destId="{A882B9F5-5786-45A4-AB0D-FFEDCD4B12C9}" srcOrd="0" destOrd="0" parTransId="{B852C5AF-E483-4589-8ACE-B15B780FCC20}" sibTransId="{6C9C9CA8-2523-4A58-9B42-12D313699E5C}"/>
    <dgm:cxn modelId="{D6FB9370-C789-42AB-A64B-7C746882CA4A}" srcId="{8D4B5D6E-E645-4797-8F92-5875EEFB7B2B}" destId="{B5A547B2-3E7A-40BC-92FF-B7ECB7A4CD23}" srcOrd="1" destOrd="0" parTransId="{43F3020B-A588-4858-B0B6-6D35DC984F49}" sibTransId="{AA86E053-125A-4307-B831-0E6C48DAE02A}"/>
    <dgm:cxn modelId="{7399FE71-CE39-45D0-9642-5C20909DF36A}" type="presOf" srcId="{C5B049A9-991C-48C4-A89E-C1BC98171F1F}" destId="{DC028297-8F25-4C57-9991-A42AAB4F7964}" srcOrd="0" destOrd="1" presId="urn:microsoft.com/office/officeart/2016/7/layout/ChevronBlockProcess"/>
    <dgm:cxn modelId="{44A5975A-88DD-49B9-AC50-53F9FC52DAC4}" type="presOf" srcId="{9B1F001B-9D00-44A0-A489-F894B14B9017}" destId="{DE7FC374-6133-4038-ADEF-93BEADA46B86}" srcOrd="0" destOrd="0" presId="urn:microsoft.com/office/officeart/2016/7/layout/ChevronBlockProcess"/>
    <dgm:cxn modelId="{078C157E-EB9B-4370-8C31-FD52CDC2DC47}" srcId="{B5A547B2-3E7A-40BC-92FF-B7ECB7A4CD23}" destId="{C5B049A9-991C-48C4-A89E-C1BC98171F1F}" srcOrd="1" destOrd="0" parTransId="{A13B33CF-C594-4554-AE53-3A9376B9BBA5}" sibTransId="{B16EFC49-3BFF-48EA-A3A9-7415A222B47F}"/>
    <dgm:cxn modelId="{248FE588-900C-4B22-8773-90D68AE9B2F4}" srcId="{B5A547B2-3E7A-40BC-92FF-B7ECB7A4CD23}" destId="{E5B2B2D0-C8E0-4729-8B66-A298E9538435}" srcOrd="0" destOrd="0" parTransId="{8099DDFC-19FD-42F0-84E8-732BE7EB14E9}" sibTransId="{0CC7895C-1F3D-4FA3-A35B-373796396F45}"/>
    <dgm:cxn modelId="{C2297F8D-24BD-4FFC-ADE8-F7C04CCB9523}" type="presOf" srcId="{A148F95B-EBA8-4A22-8434-BFD62107E728}" destId="{E859EC97-67D4-4722-BE8B-73C35C53759D}" srcOrd="0" destOrd="0" presId="urn:microsoft.com/office/officeart/2016/7/layout/ChevronBlockProcess"/>
    <dgm:cxn modelId="{9B615598-92D6-4C3A-8944-9EA0368589B4}" srcId="{A148F95B-EBA8-4A22-8434-BFD62107E728}" destId="{9B1F001B-9D00-44A0-A489-F894B14B9017}" srcOrd="0" destOrd="0" parTransId="{5F524E89-D0ED-4DD6-BF7B-20538F5907FA}" sibTransId="{D3E343B7-D58E-491B-AAE0-0DB289923DA6}"/>
    <dgm:cxn modelId="{926E1BAF-C8D5-42F5-A13F-62A03B4F7EBC}" type="presOf" srcId="{E374F48C-9C81-4F3B-951A-2C1DBEF0FD30}" destId="{F543D1BE-B815-443E-96C6-9D2012972439}" srcOrd="0" destOrd="1" presId="urn:microsoft.com/office/officeart/2016/7/layout/ChevronBlockProcess"/>
    <dgm:cxn modelId="{4D8DD5BC-3CA2-4A37-ACF1-742CBB00D8B1}" type="presOf" srcId="{65E6974F-5149-4534-AAAE-466A21F3E6B2}" destId="{DE7FC374-6133-4038-ADEF-93BEADA46B86}" srcOrd="0" destOrd="1" presId="urn:microsoft.com/office/officeart/2016/7/layout/ChevronBlockProcess"/>
    <dgm:cxn modelId="{A74D47D4-426E-46CA-8627-03DACCE41274}" srcId="{8D4B5D6E-E645-4797-8F92-5875EEFB7B2B}" destId="{A148F95B-EBA8-4A22-8434-BFD62107E728}" srcOrd="2" destOrd="0" parTransId="{D9E7DE8B-F8A8-4C5C-87FB-EC3F412B14F7}" sibTransId="{F355A484-F981-4264-8ECB-7D9D2CCD0D5B}"/>
    <dgm:cxn modelId="{FE4990DA-EE65-499E-9E80-AC3319F80642}" type="presOf" srcId="{E918F2B2-1402-4710-B7AC-07AF07012A2C}" destId="{F543D1BE-B815-443E-96C6-9D2012972439}" srcOrd="0" destOrd="0" presId="urn:microsoft.com/office/officeart/2016/7/layout/ChevronBlockProcess"/>
    <dgm:cxn modelId="{BE9FC9E0-7FFB-405A-BA76-61A262F12F70}" type="presOf" srcId="{A882B9F5-5786-45A4-AB0D-FFEDCD4B12C9}" destId="{18AFE4C1-151D-43F5-92C9-E0A38842351F}" srcOrd="0" destOrd="0" presId="urn:microsoft.com/office/officeart/2016/7/layout/ChevronBlockProcess"/>
    <dgm:cxn modelId="{CC4E5DE6-6A3D-40E7-BB96-0D74FA8E1C20}" type="presOf" srcId="{7E6BA0C3-BCC7-4E0F-9339-4F09D3A7FFC4}" destId="{DE7FC374-6133-4038-ADEF-93BEADA46B86}" srcOrd="0" destOrd="2" presId="urn:microsoft.com/office/officeart/2016/7/layout/ChevronBlockProcess"/>
    <dgm:cxn modelId="{AB3611FD-EE1C-496D-A0B9-BF2798DDC380}" srcId="{A882B9F5-5786-45A4-AB0D-FFEDCD4B12C9}" destId="{E918F2B2-1402-4710-B7AC-07AF07012A2C}" srcOrd="0" destOrd="0" parTransId="{8C099B66-F3C9-46E3-86FF-B2CA945A9838}" sibTransId="{243C4374-3F5E-4D24-BD5A-46B0D959B90C}"/>
    <dgm:cxn modelId="{3203FA5D-5135-45F4-B7D4-E5EE46F529BF}" type="presParOf" srcId="{0064532C-5C82-4BDB-9A9D-B6CC934379FB}" destId="{6FAE6AFF-11BA-4336-A5A1-C2106BF9B209}" srcOrd="0" destOrd="0" presId="urn:microsoft.com/office/officeart/2016/7/layout/ChevronBlockProcess"/>
    <dgm:cxn modelId="{72A38554-0E95-4F73-8E1A-A8261F02F593}" type="presParOf" srcId="{6FAE6AFF-11BA-4336-A5A1-C2106BF9B209}" destId="{18AFE4C1-151D-43F5-92C9-E0A38842351F}" srcOrd="0" destOrd="0" presId="urn:microsoft.com/office/officeart/2016/7/layout/ChevronBlockProcess"/>
    <dgm:cxn modelId="{9490A9B1-7916-4A46-B060-B313E5153323}" type="presParOf" srcId="{6FAE6AFF-11BA-4336-A5A1-C2106BF9B209}" destId="{F543D1BE-B815-443E-96C6-9D2012972439}" srcOrd="1" destOrd="0" presId="urn:microsoft.com/office/officeart/2016/7/layout/ChevronBlockProcess"/>
    <dgm:cxn modelId="{964E94E2-84E7-43F3-A4AB-C62982E9E788}" type="presParOf" srcId="{0064532C-5C82-4BDB-9A9D-B6CC934379FB}" destId="{8E1A1522-D41D-4B5C-A2C9-3EE31FA295F8}" srcOrd="1" destOrd="0" presId="urn:microsoft.com/office/officeart/2016/7/layout/ChevronBlockProcess"/>
    <dgm:cxn modelId="{6D9D4BC4-7892-4115-88B8-00A590A7356B}" type="presParOf" srcId="{0064532C-5C82-4BDB-9A9D-B6CC934379FB}" destId="{95CD1997-54AB-4068-A3E6-9DBA9A6C3A57}" srcOrd="2" destOrd="0" presId="urn:microsoft.com/office/officeart/2016/7/layout/ChevronBlockProcess"/>
    <dgm:cxn modelId="{DAE8BAE8-35C4-4460-B219-8E20C4E4EC35}" type="presParOf" srcId="{95CD1997-54AB-4068-A3E6-9DBA9A6C3A57}" destId="{24C18D93-31DB-4702-9563-EE79FF2A1B4C}" srcOrd="0" destOrd="0" presId="urn:microsoft.com/office/officeart/2016/7/layout/ChevronBlockProcess"/>
    <dgm:cxn modelId="{B2AD0934-6853-474F-B3AB-8625DD7AEFAE}" type="presParOf" srcId="{95CD1997-54AB-4068-A3E6-9DBA9A6C3A57}" destId="{DC028297-8F25-4C57-9991-A42AAB4F7964}" srcOrd="1" destOrd="0" presId="urn:microsoft.com/office/officeart/2016/7/layout/ChevronBlockProcess"/>
    <dgm:cxn modelId="{C9DE0833-8052-42F6-B4A1-28E775752CE2}" type="presParOf" srcId="{0064532C-5C82-4BDB-9A9D-B6CC934379FB}" destId="{AEC773B6-C24A-4EEC-9325-F572036685A5}" srcOrd="3" destOrd="0" presId="urn:microsoft.com/office/officeart/2016/7/layout/ChevronBlockProcess"/>
    <dgm:cxn modelId="{006B294E-864C-4354-8AED-9E75152326A7}" type="presParOf" srcId="{0064532C-5C82-4BDB-9A9D-B6CC934379FB}" destId="{C5CDD052-4083-47DA-B0E8-FF450E84846E}" srcOrd="4" destOrd="0" presId="urn:microsoft.com/office/officeart/2016/7/layout/ChevronBlockProcess"/>
    <dgm:cxn modelId="{423D08B4-8757-49F2-A80D-7EA1A76C8E5C}" type="presParOf" srcId="{C5CDD052-4083-47DA-B0E8-FF450E84846E}" destId="{E859EC97-67D4-4722-BE8B-73C35C53759D}" srcOrd="0" destOrd="0" presId="urn:microsoft.com/office/officeart/2016/7/layout/ChevronBlockProcess"/>
    <dgm:cxn modelId="{92172673-E6FF-41A7-9AE5-DE8FEC2A0881}" type="presParOf" srcId="{C5CDD052-4083-47DA-B0E8-FF450E84846E}" destId="{DE7FC374-6133-4038-ADEF-93BEADA46B86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FE4C1-151D-43F5-92C9-E0A38842351F}">
      <dsp:nvSpPr>
        <dsp:cNvPr id="0" name=""/>
        <dsp:cNvSpPr/>
      </dsp:nvSpPr>
      <dsp:spPr>
        <a:xfrm>
          <a:off x="9081" y="498603"/>
          <a:ext cx="3594125" cy="107823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32" tIns="133132" rIns="133132" bIns="13313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Input Layer (User Interaction)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32552" y="498603"/>
        <a:ext cx="2947183" cy="1078237"/>
      </dsp:txXfrm>
    </dsp:sp>
    <dsp:sp modelId="{F543D1BE-B815-443E-96C6-9D2012972439}">
      <dsp:nvSpPr>
        <dsp:cNvPr id="0" name=""/>
        <dsp:cNvSpPr/>
      </dsp:nvSpPr>
      <dsp:spPr>
        <a:xfrm>
          <a:off x="9081" y="1576841"/>
          <a:ext cx="3270653" cy="250544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454" tIns="258454" rIns="258454" bIns="51690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File Upload (Supports .docx, .pdf, .</a:t>
          </a:r>
          <a:r>
            <a:rPr lang="en-US" sz="1400" kern="1200" dirty="0" err="1">
              <a:solidFill>
                <a:schemeClr val="tx1"/>
              </a:solidFill>
            </a:rPr>
            <a:t>eml</a:t>
          </a:r>
          <a:r>
            <a:rPr lang="en-US" sz="1400" kern="1200" dirty="0">
              <a:solidFill>
                <a:schemeClr val="tx1"/>
              </a:solidFill>
            </a:rPr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Streamlit</a:t>
          </a:r>
          <a:r>
            <a:rPr lang="en-US" sz="1400" kern="1200" dirty="0">
              <a:solidFill>
                <a:schemeClr val="tx1"/>
              </a:solidFill>
            </a:rPr>
            <a:t> Interface (UI Layer)</a:t>
          </a:r>
        </a:p>
      </dsp:txBody>
      <dsp:txXfrm>
        <a:off x="9081" y="1576841"/>
        <a:ext cx="3270653" cy="2505442"/>
      </dsp:txXfrm>
    </dsp:sp>
    <dsp:sp modelId="{24C18D93-31DB-4702-9563-EE79FF2A1B4C}">
      <dsp:nvSpPr>
        <dsp:cNvPr id="0" name=""/>
        <dsp:cNvSpPr/>
      </dsp:nvSpPr>
      <dsp:spPr>
        <a:xfrm>
          <a:off x="3549790" y="498603"/>
          <a:ext cx="3594125" cy="107823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32" tIns="133132" rIns="133132" bIns="13313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Pre-Processing Layer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3873261" y="498603"/>
        <a:ext cx="2947183" cy="1078237"/>
      </dsp:txXfrm>
    </dsp:sp>
    <dsp:sp modelId="{DC028297-8F25-4C57-9991-A42AAB4F7964}">
      <dsp:nvSpPr>
        <dsp:cNvPr id="0" name=""/>
        <dsp:cNvSpPr/>
      </dsp:nvSpPr>
      <dsp:spPr>
        <a:xfrm>
          <a:off x="3549790" y="1576841"/>
          <a:ext cx="3270653" cy="250544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454" tIns="258454" rIns="258454" bIns="51690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Content Extraction Agent</a:t>
          </a:r>
          <a:r>
            <a:rPr lang="en-US" sz="1400" kern="1200" dirty="0">
              <a:solidFill>
                <a:schemeClr val="tx1"/>
              </a:solidFill>
            </a:rPr>
            <a:t> (Reads email body, attachments, etc.)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Normalization Module</a:t>
          </a:r>
          <a:r>
            <a:rPr lang="en-US" sz="1400" kern="1200" dirty="0">
              <a:solidFill>
                <a:schemeClr val="tx1"/>
              </a:solidFill>
            </a:rPr>
            <a:t> (Cleans text for consistent input)</a:t>
          </a:r>
        </a:p>
      </dsp:txBody>
      <dsp:txXfrm>
        <a:off x="3549790" y="1576841"/>
        <a:ext cx="3270653" cy="2505442"/>
      </dsp:txXfrm>
    </dsp:sp>
    <dsp:sp modelId="{E859EC97-67D4-4722-BE8B-73C35C53759D}">
      <dsp:nvSpPr>
        <dsp:cNvPr id="0" name=""/>
        <dsp:cNvSpPr/>
      </dsp:nvSpPr>
      <dsp:spPr>
        <a:xfrm>
          <a:off x="7090499" y="498603"/>
          <a:ext cx="3594125" cy="1078237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132" tIns="133132" rIns="133132" bIns="13313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AI Decision Layer (Core Intelligence)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7413970" y="498603"/>
        <a:ext cx="2947183" cy="1078237"/>
      </dsp:txXfrm>
    </dsp:sp>
    <dsp:sp modelId="{DE7FC374-6133-4038-ADEF-93BEADA46B86}">
      <dsp:nvSpPr>
        <dsp:cNvPr id="0" name=""/>
        <dsp:cNvSpPr/>
      </dsp:nvSpPr>
      <dsp:spPr>
        <a:xfrm>
          <a:off x="7090499" y="1576841"/>
          <a:ext cx="3270653" cy="250544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454" tIns="258454" rIns="258454" bIns="51690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Classification Agent</a:t>
          </a:r>
          <a:r>
            <a:rPr lang="en-US" sz="1400" kern="1200" dirty="0">
              <a:solidFill>
                <a:schemeClr val="tx1"/>
              </a:solidFill>
            </a:rPr>
            <a:t> (Uses Gemini or </a:t>
          </a:r>
          <a:r>
            <a:rPr lang="en-US" sz="1400" kern="1200" dirty="0" err="1">
              <a:solidFill>
                <a:schemeClr val="tx1"/>
              </a:solidFill>
            </a:rPr>
            <a:t>LLaMA</a:t>
          </a:r>
          <a:r>
            <a:rPr lang="en-US" sz="1400" kern="1200" dirty="0">
              <a:solidFill>
                <a:schemeClr val="tx1"/>
              </a:solidFill>
            </a:rPr>
            <a:t> with prompt engineering for request type identification)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Duplicate Detection Agent</a:t>
          </a:r>
          <a:r>
            <a:rPr lang="en-US" sz="1400" kern="1200" dirty="0">
              <a:solidFill>
                <a:schemeClr val="tx1"/>
              </a:solidFill>
            </a:rPr>
            <a:t> (Compares content to previous records)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Priority Agent</a:t>
          </a:r>
          <a:r>
            <a:rPr lang="en-US" sz="1400" kern="1200" dirty="0">
              <a:solidFill>
                <a:schemeClr val="tx1"/>
              </a:solidFill>
            </a:rPr>
            <a:t> (Assigns urgency levels based on request type)</a:t>
          </a:r>
        </a:p>
      </dsp:txBody>
      <dsp:txXfrm>
        <a:off x="7090499" y="1576841"/>
        <a:ext cx="3270653" cy="2505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3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2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88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1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1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5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1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4DDBFD10-A6EE-0B68-8783-2C81E2E67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3B848-96B7-E0C2-EF5A-B8B600B5E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445" y="914400"/>
            <a:ext cx="5753761" cy="3427867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Agentic AI Model– Email Classification</a:t>
            </a:r>
            <a:endParaRPr lang="en-US" sz="3600" b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en-US" sz="36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72CA-791C-FF09-074F-879B2BD6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18" y="4862025"/>
            <a:ext cx="6767866" cy="14546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Team Name: </a:t>
            </a:r>
            <a:r>
              <a:rPr lang="en-US" sz="1100" b="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exceptionally-unhandled</a:t>
            </a:r>
            <a:endParaRPr lang="en-US" sz="1100" dirty="0">
              <a:latin typeface="Calibri"/>
              <a:ea typeface="Calibri"/>
              <a:cs typeface="Calibri"/>
            </a:endParaRPr>
          </a:p>
          <a:p>
            <a:r>
              <a:rPr lang="en-US" sz="1100" b="0" i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Rohini Ramachandran</a:t>
            </a:r>
          </a:p>
          <a:p>
            <a:r>
              <a:rPr lang="en-US" sz="1100" b="0" i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Raghuram Nandepu</a:t>
            </a:r>
          </a:p>
          <a:p>
            <a:endParaRPr lang="en-US" sz="11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01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9428C-6D94-AC68-BD42-A1385412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92" y="306636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Problem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6DDD-AE0B-B904-456A-2F08F6639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99" y="1595814"/>
            <a:ext cx="6265292" cy="366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Rising email volumes lead to missed or delayed service requests</a:t>
            </a:r>
          </a:p>
          <a:p>
            <a:r>
              <a:rPr lang="en-US" dirty="0">
                <a:latin typeface="Calibri"/>
                <a:ea typeface="+mn-lt"/>
                <a:cs typeface="+mn-lt"/>
              </a:rPr>
              <a:t>Manual email classification is time-consuming and prone to errors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Identifying service requests from attachments adds complexity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Need for efficient duplication detection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55F7D183-9801-8AEE-4FEA-9B5DF40C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55" r="26744" b="-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2A02C-2869-AB29-44A3-283BFBDCE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4B894-DE27-D55D-017A-79354C9B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69" y="297455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Proposed 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4EEA-A0F2-A18A-6FBF-03B050F7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5" y="1595814"/>
            <a:ext cx="6430545" cy="366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Agentic AI system using </a:t>
            </a:r>
            <a:r>
              <a:rPr lang="en-US" b="1" dirty="0">
                <a:latin typeface="Calibri"/>
                <a:ea typeface="+mn-lt"/>
                <a:cs typeface="+mn-lt"/>
              </a:rPr>
              <a:t>Gemini</a:t>
            </a:r>
            <a:r>
              <a:rPr lang="en-US" dirty="0">
                <a:latin typeface="Calibri"/>
                <a:ea typeface="+mn-lt"/>
                <a:cs typeface="+mn-lt"/>
              </a:rPr>
              <a:t> model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Multi-agent architecture for improved efficiency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Intelligent prioritization based on email context and content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Duplicate detection for faster response times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59FA3772-94D8-273F-4FE3-FC86DBED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545" r="3704" b="-2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D784-A3D4-6FD8-910F-54BE16FD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2" y="380083"/>
            <a:ext cx="10890929" cy="5923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</a:rPr>
              <a:t>Architecture</a:t>
            </a:r>
          </a:p>
        </p:txBody>
      </p:sp>
      <p:pic>
        <p:nvPicPr>
          <p:cNvPr id="4" name="Content Placeholder 3" descr="A diagram of a email classification&#10;&#10;AI-generated content may be incorrect.">
            <a:extLst>
              <a:ext uri="{FF2B5EF4-FFF2-40B4-BE49-F238E27FC236}">
                <a16:creationId xmlns:a16="http://schemas.microsoft.com/office/drawing/2014/main" id="{A2A5CE15-EA85-EAEB-8354-7A4B2D0A6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326" y="1256365"/>
            <a:ext cx="10070965" cy="5227869"/>
          </a:xfrm>
        </p:spPr>
      </p:pic>
    </p:spTree>
    <p:extLst>
      <p:ext uri="{BB962C8B-B14F-4D97-AF65-F5344CB8AC3E}">
        <p14:creationId xmlns:p14="http://schemas.microsoft.com/office/powerpoint/2010/main" val="110297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370D0-D477-A801-44F9-BD4C83C2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846" y="380082"/>
            <a:ext cx="10360152" cy="58906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/>
                <a:ea typeface="Calibri"/>
                <a:cs typeface="Calibri"/>
              </a:rPr>
              <a:t>Design Flow – Key Components</a:t>
            </a:r>
            <a:endParaRPr lang="en-US" sz="3600">
              <a:latin typeface="Calibri"/>
              <a:ea typeface="Calibri"/>
              <a:cs typeface="Calibri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EC33AD9-CFFD-AB9B-043F-C2D0C6D86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01513"/>
              </p:ext>
            </p:extLst>
          </p:nvPr>
        </p:nvGraphicFramePr>
        <p:xfrm>
          <a:off x="868496" y="1717031"/>
          <a:ext cx="10693706" cy="4580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1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C4E0-F994-4A15-8000-F85882FD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35166"/>
            <a:ext cx="6393822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>
                <a:latin typeface="Calibri"/>
                <a:ea typeface="+mj-lt"/>
                <a:cs typeface="+mj-lt"/>
              </a:rPr>
              <a:t>Scalability &amp; Future Enhancements</a:t>
            </a:r>
            <a:endParaRPr lang="en-US" sz="3400">
              <a:latin typeface="Calibri"/>
              <a:ea typeface="Calibri"/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776A-15DB-3AF6-E70E-1F8AB7805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26" y="1540730"/>
            <a:ext cx="6201027" cy="36646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Scalability:</a:t>
            </a:r>
            <a:r>
              <a:rPr lang="en-US" dirty="0">
                <a:latin typeface="Calibri"/>
                <a:ea typeface="+mn-lt"/>
                <a:cs typeface="+mn-lt"/>
              </a:rPr>
              <a:t> Adding </a:t>
            </a:r>
            <a:r>
              <a:rPr lang="en-US" b="1" err="1">
                <a:latin typeface="Calibri"/>
                <a:ea typeface="+mn-lt"/>
                <a:cs typeface="+mn-lt"/>
              </a:rPr>
              <a:t>Dask</a:t>
            </a:r>
            <a:r>
              <a:rPr lang="en-US" dirty="0">
                <a:latin typeface="Calibri"/>
                <a:ea typeface="+mn-lt"/>
                <a:cs typeface="+mn-lt"/>
              </a:rPr>
              <a:t> for parallel processing</a:t>
            </a:r>
          </a:p>
          <a:p>
            <a:r>
              <a:rPr lang="en-US" b="1" dirty="0">
                <a:latin typeface="Calibri"/>
                <a:ea typeface="+mn-lt"/>
                <a:cs typeface="+mn-lt"/>
              </a:rPr>
              <a:t>Future Improvements: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Enhanced NLP model integration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Improved attachment analysis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+mn-lt"/>
                <a:cs typeface="+mn-lt"/>
              </a:rPr>
              <a:t>Adaptive learning for keyword updates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05F81F8D-8056-99F8-0F40-F2172E15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28" r="46221" b="-438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455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DashVTI</vt:lpstr>
      <vt:lpstr>Agentic AI Model– Email Classification </vt:lpstr>
      <vt:lpstr>Problem Statement</vt:lpstr>
      <vt:lpstr>Proposed Solution</vt:lpstr>
      <vt:lpstr>Architecture</vt:lpstr>
      <vt:lpstr>Design Flow – Key Components</vt:lpstr>
      <vt:lpstr>Scalability &amp; 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144</cp:revision>
  <dcterms:created xsi:type="dcterms:W3CDTF">2025-03-25T19:52:44Z</dcterms:created>
  <dcterms:modified xsi:type="dcterms:W3CDTF">2025-03-25T20:20:04Z</dcterms:modified>
</cp:coreProperties>
</file>