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28DE68-231D-400A-8405-2D4766875C22}"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07E336-3757-4481-9BA2-F39F1EA28425}" type="slidenum">
              <a:rPr lang="en-IN" smtClean="0"/>
              <a:t>‹#›</a:t>
            </a:fld>
            <a:endParaRPr lang="en-IN"/>
          </a:p>
        </p:txBody>
      </p:sp>
    </p:spTree>
    <p:extLst>
      <p:ext uri="{BB962C8B-B14F-4D97-AF65-F5344CB8AC3E}">
        <p14:creationId xmlns:p14="http://schemas.microsoft.com/office/powerpoint/2010/main" val="2013180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28DE68-231D-400A-8405-2D4766875C22}"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07E336-3757-4481-9BA2-F39F1EA28425}" type="slidenum">
              <a:rPr lang="en-IN" smtClean="0"/>
              <a:t>‹#›</a:t>
            </a:fld>
            <a:endParaRPr lang="en-IN"/>
          </a:p>
        </p:txBody>
      </p:sp>
    </p:spTree>
    <p:extLst>
      <p:ext uri="{BB962C8B-B14F-4D97-AF65-F5344CB8AC3E}">
        <p14:creationId xmlns:p14="http://schemas.microsoft.com/office/powerpoint/2010/main" val="3089569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28DE68-231D-400A-8405-2D4766875C22}"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07E336-3757-4481-9BA2-F39F1EA2842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42658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28DE68-231D-400A-8405-2D4766875C22}"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07E336-3757-4481-9BA2-F39F1EA28425}" type="slidenum">
              <a:rPr lang="en-IN" smtClean="0"/>
              <a:t>‹#›</a:t>
            </a:fld>
            <a:endParaRPr lang="en-IN"/>
          </a:p>
        </p:txBody>
      </p:sp>
    </p:spTree>
    <p:extLst>
      <p:ext uri="{BB962C8B-B14F-4D97-AF65-F5344CB8AC3E}">
        <p14:creationId xmlns:p14="http://schemas.microsoft.com/office/powerpoint/2010/main" val="946486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28DE68-231D-400A-8405-2D4766875C22}"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07E336-3757-4481-9BA2-F39F1EA2842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31954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28DE68-231D-400A-8405-2D4766875C22}"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07E336-3757-4481-9BA2-F39F1EA28425}" type="slidenum">
              <a:rPr lang="en-IN" smtClean="0"/>
              <a:t>‹#›</a:t>
            </a:fld>
            <a:endParaRPr lang="en-IN"/>
          </a:p>
        </p:txBody>
      </p:sp>
    </p:spTree>
    <p:extLst>
      <p:ext uri="{BB962C8B-B14F-4D97-AF65-F5344CB8AC3E}">
        <p14:creationId xmlns:p14="http://schemas.microsoft.com/office/powerpoint/2010/main" val="2278995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28DE68-231D-400A-8405-2D4766875C22}"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07E336-3757-4481-9BA2-F39F1EA28425}" type="slidenum">
              <a:rPr lang="en-IN" smtClean="0"/>
              <a:t>‹#›</a:t>
            </a:fld>
            <a:endParaRPr lang="en-IN"/>
          </a:p>
        </p:txBody>
      </p:sp>
    </p:spTree>
    <p:extLst>
      <p:ext uri="{BB962C8B-B14F-4D97-AF65-F5344CB8AC3E}">
        <p14:creationId xmlns:p14="http://schemas.microsoft.com/office/powerpoint/2010/main" val="2861200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28DE68-231D-400A-8405-2D4766875C22}"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07E336-3757-4481-9BA2-F39F1EA28425}" type="slidenum">
              <a:rPr lang="en-IN" smtClean="0"/>
              <a:t>‹#›</a:t>
            </a:fld>
            <a:endParaRPr lang="en-IN"/>
          </a:p>
        </p:txBody>
      </p:sp>
    </p:spTree>
    <p:extLst>
      <p:ext uri="{BB962C8B-B14F-4D97-AF65-F5344CB8AC3E}">
        <p14:creationId xmlns:p14="http://schemas.microsoft.com/office/powerpoint/2010/main" val="1456042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28DE68-231D-400A-8405-2D4766875C22}"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07E336-3757-4481-9BA2-F39F1EA28425}" type="slidenum">
              <a:rPr lang="en-IN" smtClean="0"/>
              <a:t>‹#›</a:t>
            </a:fld>
            <a:endParaRPr lang="en-IN"/>
          </a:p>
        </p:txBody>
      </p:sp>
    </p:spTree>
    <p:extLst>
      <p:ext uri="{BB962C8B-B14F-4D97-AF65-F5344CB8AC3E}">
        <p14:creationId xmlns:p14="http://schemas.microsoft.com/office/powerpoint/2010/main" val="1353396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28DE68-231D-400A-8405-2D4766875C22}"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07E336-3757-4481-9BA2-F39F1EA28425}" type="slidenum">
              <a:rPr lang="en-IN" smtClean="0"/>
              <a:t>‹#›</a:t>
            </a:fld>
            <a:endParaRPr lang="en-IN"/>
          </a:p>
        </p:txBody>
      </p:sp>
    </p:spTree>
    <p:extLst>
      <p:ext uri="{BB962C8B-B14F-4D97-AF65-F5344CB8AC3E}">
        <p14:creationId xmlns:p14="http://schemas.microsoft.com/office/powerpoint/2010/main" val="4251068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8DE68-231D-400A-8405-2D4766875C22}" type="datetimeFigureOut">
              <a:rPr lang="en-IN" smtClean="0"/>
              <a:t>26-03-2025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07E336-3757-4481-9BA2-F39F1EA28425}" type="slidenum">
              <a:rPr lang="en-IN" smtClean="0"/>
              <a:t>‹#›</a:t>
            </a:fld>
            <a:endParaRPr lang="en-IN"/>
          </a:p>
        </p:txBody>
      </p:sp>
    </p:spTree>
    <p:extLst>
      <p:ext uri="{BB962C8B-B14F-4D97-AF65-F5344CB8AC3E}">
        <p14:creationId xmlns:p14="http://schemas.microsoft.com/office/powerpoint/2010/main" val="2774224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28DE68-231D-400A-8405-2D4766875C22}" type="datetimeFigureOut">
              <a:rPr lang="en-IN" smtClean="0"/>
              <a:t>26-03-2025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07E336-3757-4481-9BA2-F39F1EA28425}" type="slidenum">
              <a:rPr lang="en-IN" smtClean="0"/>
              <a:t>‹#›</a:t>
            </a:fld>
            <a:endParaRPr lang="en-IN"/>
          </a:p>
        </p:txBody>
      </p:sp>
    </p:spTree>
    <p:extLst>
      <p:ext uri="{BB962C8B-B14F-4D97-AF65-F5344CB8AC3E}">
        <p14:creationId xmlns:p14="http://schemas.microsoft.com/office/powerpoint/2010/main" val="4048677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28DE68-231D-400A-8405-2D4766875C22}" type="datetimeFigureOut">
              <a:rPr lang="en-IN" smtClean="0"/>
              <a:t>26-03-2025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07E336-3757-4481-9BA2-F39F1EA28425}" type="slidenum">
              <a:rPr lang="en-IN" smtClean="0"/>
              <a:t>‹#›</a:t>
            </a:fld>
            <a:endParaRPr lang="en-IN"/>
          </a:p>
        </p:txBody>
      </p:sp>
    </p:spTree>
    <p:extLst>
      <p:ext uri="{BB962C8B-B14F-4D97-AF65-F5344CB8AC3E}">
        <p14:creationId xmlns:p14="http://schemas.microsoft.com/office/powerpoint/2010/main" val="231668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28DE68-231D-400A-8405-2D4766875C22}" type="datetimeFigureOut">
              <a:rPr lang="en-IN" smtClean="0"/>
              <a:t>26-03-2025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07E336-3757-4481-9BA2-F39F1EA28425}" type="slidenum">
              <a:rPr lang="en-IN" smtClean="0"/>
              <a:t>‹#›</a:t>
            </a:fld>
            <a:endParaRPr lang="en-IN"/>
          </a:p>
        </p:txBody>
      </p:sp>
    </p:spTree>
    <p:extLst>
      <p:ext uri="{BB962C8B-B14F-4D97-AF65-F5344CB8AC3E}">
        <p14:creationId xmlns:p14="http://schemas.microsoft.com/office/powerpoint/2010/main" val="3240572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28DE68-231D-400A-8405-2D4766875C22}" type="datetimeFigureOut">
              <a:rPr lang="en-IN" smtClean="0"/>
              <a:t>26-03-2025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07E336-3757-4481-9BA2-F39F1EA28425}" type="slidenum">
              <a:rPr lang="en-IN" smtClean="0"/>
              <a:t>‹#›</a:t>
            </a:fld>
            <a:endParaRPr lang="en-IN"/>
          </a:p>
        </p:txBody>
      </p:sp>
    </p:spTree>
    <p:extLst>
      <p:ext uri="{BB962C8B-B14F-4D97-AF65-F5344CB8AC3E}">
        <p14:creationId xmlns:p14="http://schemas.microsoft.com/office/powerpoint/2010/main" val="335027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28DE68-231D-400A-8405-2D4766875C22}" type="datetimeFigureOut">
              <a:rPr lang="en-IN" smtClean="0"/>
              <a:t>26-03-2025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07E336-3757-4481-9BA2-F39F1EA28425}" type="slidenum">
              <a:rPr lang="en-IN" smtClean="0"/>
              <a:t>‹#›</a:t>
            </a:fld>
            <a:endParaRPr lang="en-IN"/>
          </a:p>
        </p:txBody>
      </p:sp>
    </p:spTree>
    <p:extLst>
      <p:ext uri="{BB962C8B-B14F-4D97-AF65-F5344CB8AC3E}">
        <p14:creationId xmlns:p14="http://schemas.microsoft.com/office/powerpoint/2010/main" val="4258554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128DE68-231D-400A-8405-2D4766875C22}" type="datetimeFigureOut">
              <a:rPr lang="en-IN" smtClean="0"/>
              <a:t>26-03-2025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F07E336-3757-4481-9BA2-F39F1EA28425}" type="slidenum">
              <a:rPr lang="en-IN" smtClean="0"/>
              <a:t>‹#›</a:t>
            </a:fld>
            <a:endParaRPr lang="en-IN"/>
          </a:p>
        </p:txBody>
      </p:sp>
    </p:spTree>
    <p:extLst>
      <p:ext uri="{BB962C8B-B14F-4D97-AF65-F5344CB8AC3E}">
        <p14:creationId xmlns:p14="http://schemas.microsoft.com/office/powerpoint/2010/main" val="38201327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C6E2E-D0F2-BA4B-3472-30492CA0811F}"/>
              </a:ext>
            </a:extLst>
          </p:cNvPr>
          <p:cNvSpPr>
            <a:spLocks noGrp="1"/>
          </p:cNvSpPr>
          <p:nvPr>
            <p:ph type="ctrTitle"/>
          </p:nvPr>
        </p:nvSpPr>
        <p:spPr>
          <a:xfrm>
            <a:off x="1524000" y="1122363"/>
            <a:ext cx="9144000" cy="1542179"/>
          </a:xfrm>
        </p:spPr>
        <p:txBody>
          <a:bodyPr>
            <a:normAutofit/>
          </a:bodyPr>
          <a:lstStyle/>
          <a:p>
            <a:pPr algn="l"/>
            <a:r>
              <a:rPr lang="en-IN" sz="2800" b="0" dirty="0">
                <a:solidFill>
                  <a:srgbClr val="FF0000"/>
                </a:solidFill>
                <a:effectLst/>
                <a:latin typeface="Arial Rounded MT Bold" panose="020F0502020204030204" pitchFamily="34" charset="0"/>
                <a:ea typeface="Calibri" panose="020F0502020204030204" pitchFamily="34" charset="0"/>
                <a:cs typeface="Times New Roman" panose="02020603050405020304" pitchFamily="18" charset="0"/>
              </a:rPr>
              <a:t>GenAI Based Email Classification and OCR Tool</a:t>
            </a:r>
            <a:endParaRPr lang="en-IN" sz="8800" dirty="0">
              <a:solidFill>
                <a:srgbClr val="FF0000"/>
              </a:solidFill>
            </a:endParaRPr>
          </a:p>
        </p:txBody>
      </p:sp>
      <p:sp>
        <p:nvSpPr>
          <p:cNvPr id="3" name="Subtitle 2">
            <a:extLst>
              <a:ext uri="{FF2B5EF4-FFF2-40B4-BE49-F238E27FC236}">
                <a16:creationId xmlns:a16="http://schemas.microsoft.com/office/drawing/2014/main" id="{43AAB2BE-5AD4-6FF5-5E94-C4E80196665B}"/>
              </a:ext>
            </a:extLst>
          </p:cNvPr>
          <p:cNvSpPr>
            <a:spLocks noGrp="1"/>
          </p:cNvSpPr>
          <p:nvPr>
            <p:ph type="subTitle" idx="1"/>
          </p:nvPr>
        </p:nvSpPr>
        <p:spPr>
          <a:xfrm>
            <a:off x="7433186" y="4591153"/>
            <a:ext cx="4042032" cy="1655762"/>
          </a:xfrm>
        </p:spPr>
        <p:txBody>
          <a:bodyPr>
            <a:normAutofit/>
          </a:bodyPr>
          <a:lstStyle/>
          <a:p>
            <a:pPr algn="l"/>
            <a:r>
              <a:rPr lang="en-IN" sz="1600" b="0" dirty="0">
                <a:solidFill>
                  <a:srgbClr val="141414"/>
                </a:solidFill>
                <a:latin typeface="Arial Rounded MT Bold"/>
              </a:rPr>
              <a:t>By Future Evangelists Team:</a:t>
            </a:r>
            <a:endParaRPr lang="en-IN" sz="1400" dirty="0"/>
          </a:p>
          <a:p>
            <a:pPr algn="l"/>
            <a:r>
              <a:rPr lang="en-IN" sz="1600" b="0" dirty="0">
                <a:solidFill>
                  <a:srgbClr val="141414"/>
                </a:solidFill>
                <a:latin typeface="Arial Rounded MT Bold"/>
              </a:rPr>
              <a:t>Venkata Evani</a:t>
            </a:r>
          </a:p>
          <a:p>
            <a:pPr algn="l"/>
            <a:r>
              <a:rPr lang="en-IN" sz="1600" b="0" dirty="0">
                <a:solidFill>
                  <a:srgbClr val="141414"/>
                </a:solidFill>
                <a:latin typeface="Arial Rounded MT Bold"/>
              </a:rPr>
              <a:t>Srinivasu Choppa</a:t>
            </a:r>
          </a:p>
          <a:p>
            <a:pPr algn="l"/>
            <a:r>
              <a:rPr lang="en-IN" sz="1600" b="0" dirty="0">
                <a:solidFill>
                  <a:srgbClr val="141414"/>
                </a:solidFill>
                <a:latin typeface="Arial Rounded MT Bold"/>
              </a:rPr>
              <a:t>Anil Devarala</a:t>
            </a:r>
            <a:endParaRPr lang="en-IN" sz="1400" dirty="0"/>
          </a:p>
        </p:txBody>
      </p:sp>
    </p:spTree>
    <p:extLst>
      <p:ext uri="{BB962C8B-B14F-4D97-AF65-F5344CB8AC3E}">
        <p14:creationId xmlns:p14="http://schemas.microsoft.com/office/powerpoint/2010/main" val="292078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025812-F6BD-2308-E853-748BF92213D1}"/>
              </a:ext>
            </a:extLst>
          </p:cNvPr>
          <p:cNvSpPr txBox="1"/>
          <p:nvPr/>
        </p:nvSpPr>
        <p:spPr>
          <a:xfrm>
            <a:off x="285135" y="255639"/>
            <a:ext cx="10520517" cy="461665"/>
          </a:xfrm>
          <a:prstGeom prst="rect">
            <a:avLst/>
          </a:prstGeom>
          <a:noFill/>
        </p:spPr>
        <p:txBody>
          <a:bodyPr wrap="square" rtlCol="0">
            <a:spAutoFit/>
          </a:bodyPr>
          <a:lstStyle/>
          <a:p>
            <a:pPr algn="l"/>
            <a:r>
              <a:rPr lang="en-IN" sz="2400" b="0" dirty="0">
                <a:solidFill>
                  <a:srgbClr val="FF0000"/>
                </a:solidFill>
                <a:latin typeface="Arial Rounded MT Bold"/>
              </a:rPr>
              <a:t>Project Overview</a:t>
            </a:r>
          </a:p>
        </p:txBody>
      </p:sp>
      <p:sp>
        <p:nvSpPr>
          <p:cNvPr id="4" name="TextBox 3">
            <a:extLst>
              <a:ext uri="{FF2B5EF4-FFF2-40B4-BE49-F238E27FC236}">
                <a16:creationId xmlns:a16="http://schemas.microsoft.com/office/drawing/2014/main" id="{2256E4E0-0B1B-4FC4-BA49-809FE1B3E1C5}"/>
              </a:ext>
            </a:extLst>
          </p:cNvPr>
          <p:cNvSpPr txBox="1"/>
          <p:nvPr/>
        </p:nvSpPr>
        <p:spPr>
          <a:xfrm>
            <a:off x="285135" y="1160206"/>
            <a:ext cx="10235381" cy="2862322"/>
          </a:xfrm>
          <a:prstGeom prst="rect">
            <a:avLst/>
          </a:prstGeom>
          <a:noFill/>
        </p:spPr>
        <p:txBody>
          <a:bodyPr wrap="square" rtlCol="0">
            <a:spAutoFit/>
          </a:bodyPr>
          <a:lstStyle/>
          <a:p>
            <a:pPr marL="285750" indent="-285750" algn="just">
              <a:buFont typeface="Arial" panose="020B0604020202020204" pitchFamily="34" charset="0"/>
              <a:buChar char="•"/>
            </a:pPr>
            <a:r>
              <a:rPr lang="en-IN" b="1" u="sng" dirty="0"/>
              <a:t>Current State:</a:t>
            </a:r>
            <a:r>
              <a:rPr lang="en-IN" b="1" dirty="0"/>
              <a:t> </a:t>
            </a:r>
            <a:r>
              <a:rPr lang="en-IN" dirty="0"/>
              <a:t>Service teams receive a significant volume of servicing requests through emails. These emails Contain diverse requests, often with attachments and will be ingested into the loan servicing platform and creates service requests for workflow processing.</a:t>
            </a:r>
          </a:p>
          <a:p>
            <a:pPr marL="285750" indent="-285750" algn="just">
              <a:buFont typeface="Arial" panose="020B0604020202020204" pitchFamily="34" charset="0"/>
              <a:buChar char="•"/>
            </a:pPr>
            <a:r>
              <a:rPr lang="en-IN" dirty="0"/>
              <a:t>Incoming service requests (SR) via e-mail require a manual triage, where a Gatekeeper has to manually read and interpret the email content and attachments and identify Request type and subtype and extract key attributes and raise SR.</a:t>
            </a:r>
          </a:p>
          <a:p>
            <a:pPr marL="285750" indent="-285750" algn="just">
              <a:buFont typeface="Arial" panose="020B0604020202020204" pitchFamily="34" charset="0"/>
              <a:buChar char="•"/>
            </a:pPr>
            <a:r>
              <a:rPr lang="en-IN" b="1" u="sng" dirty="0"/>
              <a:t>Future State:</a:t>
            </a:r>
            <a:r>
              <a:rPr lang="en-IN" b="1" dirty="0"/>
              <a:t> </a:t>
            </a:r>
            <a:r>
              <a:rPr lang="en-IN" dirty="0"/>
              <a:t>This project will automate the content exploration from email and its attachments and classify the email using GenAI models and will provide an output with the content types and required information.</a:t>
            </a:r>
          </a:p>
          <a:p>
            <a:pPr marL="285750" indent="-285750">
              <a:buFont typeface="Arial" panose="020B0604020202020204" pitchFamily="34" charset="0"/>
              <a:buChar char="•"/>
            </a:pPr>
            <a:endParaRPr lang="en-IN" dirty="0"/>
          </a:p>
        </p:txBody>
      </p:sp>
      <p:pic>
        <p:nvPicPr>
          <p:cNvPr id="1028" name="Picture 4" descr="2,000+ Person Reading Email Stock ...">
            <a:extLst>
              <a:ext uri="{FF2B5EF4-FFF2-40B4-BE49-F238E27FC236}">
                <a16:creationId xmlns:a16="http://schemas.microsoft.com/office/drawing/2014/main" id="{AFBF7777-C2FA-540B-2AC7-44680F1E5B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7669" y="4355844"/>
            <a:ext cx="2714625" cy="168592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A9B31887-9EF0-9E0C-19B1-439322E2898E}"/>
              </a:ext>
            </a:extLst>
          </p:cNvPr>
          <p:cNvCxnSpPr>
            <a:cxnSpLocks/>
            <a:stCxn id="1028" idx="3"/>
          </p:cNvCxnSpPr>
          <p:nvPr/>
        </p:nvCxnSpPr>
        <p:spPr>
          <a:xfrm>
            <a:off x="4582294" y="5198807"/>
            <a:ext cx="12089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0" name="Picture 6" descr="How to automate sending emails using ...">
            <a:extLst>
              <a:ext uri="{FF2B5EF4-FFF2-40B4-BE49-F238E27FC236}">
                <a16:creationId xmlns:a16="http://schemas.microsoft.com/office/drawing/2014/main" id="{0C174628-8D30-65B6-D506-B0ADCF6CAF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8001" y="4267354"/>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5661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FB2B4F-84CD-E1F8-75EE-AAD1AD74D1F8}"/>
              </a:ext>
            </a:extLst>
          </p:cNvPr>
          <p:cNvSpPr>
            <a:spLocks noChangeArrowheads="1"/>
          </p:cNvSpPr>
          <p:nvPr/>
        </p:nvSpPr>
        <p:spPr bwMode="auto">
          <a:xfrm>
            <a:off x="779203" y="1073399"/>
            <a:ext cx="779207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141414"/>
                </a:solidFill>
                <a:effectLst/>
                <a:latin typeface="Arial Rounded MT Bold" panose="020B0604020202020204" pitchFamily="34" charset="0"/>
              </a:rPr>
              <a:t>Language: Python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141414"/>
                </a:solidFill>
                <a:effectLst/>
                <a:latin typeface="Arial Rounded MT Bold" panose="020B0604020202020204" pitchFamily="34" charset="0"/>
              </a:rPr>
              <a:t>Libraries Used:</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141414"/>
                </a:solidFill>
                <a:effectLst/>
                <a:latin typeface="Arial Rounded MT Bold" panose="020B0604020202020204" pitchFamily="34" charset="-128"/>
              </a:rPr>
              <a:t>email</a:t>
            </a:r>
            <a:r>
              <a:rPr kumimoji="0" lang="en-US" altLang="en-US" sz="2000" b="0" i="0" u="none" strike="noStrike" cap="none" normalizeH="0" baseline="0" dirty="0">
                <a:ln>
                  <a:noFill/>
                </a:ln>
                <a:solidFill>
                  <a:srgbClr val="141414"/>
                </a:solidFill>
                <a:effectLst/>
                <a:latin typeface="Arial Rounded MT Bold"/>
              </a:rPr>
              <a:t>, </a:t>
            </a:r>
            <a:r>
              <a:rPr kumimoji="0" lang="en-US" altLang="en-US" sz="2000" b="0" i="0" u="none" strike="noStrike" cap="none" normalizeH="0" baseline="0" dirty="0">
                <a:ln>
                  <a:noFill/>
                </a:ln>
                <a:solidFill>
                  <a:srgbClr val="141414"/>
                </a:solidFill>
                <a:effectLst/>
                <a:latin typeface="Arial Rounded MT Bold" panose="020B0604020202020204" pitchFamily="34" charset="-128"/>
              </a:rPr>
              <a:t>docx</a:t>
            </a:r>
            <a:r>
              <a:rPr kumimoji="0" lang="en-US" altLang="en-US" sz="2000" b="0" i="0" u="none" strike="noStrike" cap="none" normalizeH="0" baseline="0" dirty="0">
                <a:ln>
                  <a:noFill/>
                </a:ln>
                <a:solidFill>
                  <a:srgbClr val="141414"/>
                </a:solidFill>
                <a:effectLst/>
                <a:latin typeface="Arial Rounded MT Bold"/>
              </a:rPr>
              <a:t>, </a:t>
            </a:r>
            <a:r>
              <a:rPr kumimoji="0" lang="en-US" altLang="en-US" sz="2000" b="0" i="0" u="none" strike="noStrike" cap="none" normalizeH="0" baseline="0" dirty="0">
                <a:ln>
                  <a:noFill/>
                </a:ln>
                <a:solidFill>
                  <a:srgbClr val="141414"/>
                </a:solidFill>
                <a:effectLst/>
                <a:latin typeface="Arial Rounded MT Bold" panose="020B0604020202020204" pitchFamily="34" charset="-128"/>
              </a:rPr>
              <a:t>PyPDF2</a:t>
            </a:r>
            <a:r>
              <a:rPr kumimoji="0" lang="en-US" altLang="en-US" sz="2000" b="0" i="0" u="none" strike="noStrike" cap="none" normalizeH="0" baseline="0" dirty="0">
                <a:ln>
                  <a:noFill/>
                </a:ln>
                <a:solidFill>
                  <a:srgbClr val="141414"/>
                </a:solidFill>
                <a:effectLst/>
                <a:latin typeface="Arial Rounded MT Bold"/>
              </a:rPr>
              <a:t>, </a:t>
            </a:r>
            <a:r>
              <a:rPr kumimoji="0" lang="en-US" altLang="en-US" sz="2000" b="0" i="0" u="none" strike="noStrike" cap="none" normalizeH="0" baseline="0" dirty="0" err="1">
                <a:ln>
                  <a:noFill/>
                </a:ln>
                <a:solidFill>
                  <a:srgbClr val="141414"/>
                </a:solidFill>
                <a:effectLst/>
                <a:latin typeface="Arial Rounded MT Bold" panose="020B0604020202020204" pitchFamily="34" charset="-128"/>
              </a:rPr>
              <a:t>extract_msg</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141414"/>
                </a:solidFill>
                <a:effectLst/>
                <a:latin typeface="Arial Rounded MT Bold" panose="020B0604020202020204" pitchFamily="34" charset="0"/>
              </a:rPr>
              <a:t>Google Gemini 1.5 Pro:</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141414"/>
                </a:solidFill>
                <a:effectLst/>
                <a:latin typeface="Arial Rounded MT Bold" panose="020B0604020202020204" pitchFamily="34" charset="0"/>
              </a:rPr>
              <a:t>Used for natural language understanding &amp;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141414"/>
                </a:solidFill>
                <a:effectLst/>
                <a:latin typeface="Arial Rounded MT Bold" panose="020B0604020202020204" pitchFamily="34" charset="0"/>
              </a:rPr>
              <a:t>File Types Supported:</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141414"/>
                </a:solidFill>
                <a:effectLst/>
                <a:latin typeface="Arial Rounded MT Bold" panose="020B0604020202020204" pitchFamily="34" charset="0"/>
              </a:rPr>
              <a:t>Email with/without attachments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141414"/>
                </a:solidFill>
                <a:effectLst/>
                <a:latin typeface="Arial Rounded MT Bold" panose="020B0604020202020204" pitchFamily="34" charset="0"/>
              </a:rPr>
              <a:t>PDF, Word, and Text documents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B444AFB3-A5A6-7E07-122C-7CF4958EDBC5}"/>
              </a:ext>
            </a:extLst>
          </p:cNvPr>
          <p:cNvSpPr txBox="1"/>
          <p:nvPr/>
        </p:nvSpPr>
        <p:spPr>
          <a:xfrm>
            <a:off x="157316" y="147484"/>
            <a:ext cx="9035845" cy="461665"/>
          </a:xfrm>
          <a:prstGeom prst="rect">
            <a:avLst/>
          </a:prstGeom>
          <a:noFill/>
        </p:spPr>
        <p:txBody>
          <a:bodyPr wrap="square" rtlCol="0">
            <a:spAutoFit/>
          </a:bodyPr>
          <a:lstStyle/>
          <a:p>
            <a:r>
              <a:rPr kumimoji="0" lang="en-US" altLang="en-US" sz="2400" b="0" u="none" strike="noStrike" cap="none" normalizeH="0" baseline="0" dirty="0">
                <a:ln>
                  <a:noFill/>
                </a:ln>
                <a:solidFill>
                  <a:srgbClr val="FF0000"/>
                </a:solidFill>
                <a:effectLst/>
                <a:latin typeface="Arial Rounded MT Bold" panose="020B0604020202020204" pitchFamily="34" charset="0"/>
              </a:rPr>
              <a:t>Tech Stack &amp; Tools</a:t>
            </a:r>
            <a:endParaRPr lang="en-IN" dirty="0">
              <a:solidFill>
                <a:srgbClr val="FF0000"/>
              </a:solidFill>
            </a:endParaRPr>
          </a:p>
        </p:txBody>
      </p:sp>
      <p:pic>
        <p:nvPicPr>
          <p:cNvPr id="2050" name="Picture 2" descr="New Google Cloud generative AI training ...">
            <a:extLst>
              <a:ext uri="{FF2B5EF4-FFF2-40B4-BE49-F238E27FC236}">
                <a16:creationId xmlns:a16="http://schemas.microsoft.com/office/drawing/2014/main" id="{F24D8E59-41B0-B917-54C4-881899565A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3779" y="4506861"/>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xtracting Data from PDF Files with ...">
            <a:extLst>
              <a:ext uri="{FF2B5EF4-FFF2-40B4-BE49-F238E27FC236}">
                <a16:creationId xmlns:a16="http://schemas.microsoft.com/office/drawing/2014/main" id="{1873CB58-C5DA-68E5-F810-B3B072FE72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4886" y="4646192"/>
            <a:ext cx="2876550" cy="15906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ceiving emails with Python ...">
            <a:extLst>
              <a:ext uri="{FF2B5EF4-FFF2-40B4-BE49-F238E27FC236}">
                <a16:creationId xmlns:a16="http://schemas.microsoft.com/office/drawing/2014/main" id="{06929A47-AE70-7248-144D-251F3DA8AC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0746" y="4506861"/>
            <a:ext cx="2762250" cy="165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817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EA7583-F6DE-849D-E372-5261E014007E}"/>
              </a:ext>
            </a:extLst>
          </p:cNvPr>
          <p:cNvSpPr>
            <a:spLocks noChangeArrowheads="1"/>
          </p:cNvSpPr>
          <p:nvPr/>
        </p:nvSpPr>
        <p:spPr bwMode="auto">
          <a:xfrm>
            <a:off x="629266" y="1102054"/>
            <a:ext cx="850239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141414"/>
                </a:solidFill>
                <a:effectLst/>
                <a:latin typeface="Arial Rounded MT Bold" panose="020B0604020202020204" pitchFamily="34" charset="0"/>
              </a:rPr>
              <a:t>✅ Read and parse emails, attachments, or standalone documents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141414"/>
                </a:solidFill>
                <a:effectLst/>
                <a:latin typeface="Arial Rounded MT Bold" panose="020B0604020202020204" pitchFamily="34" charset="0"/>
              </a:rPr>
              <a:t>✅ Extract text content from </a:t>
            </a:r>
            <a:r>
              <a:rPr kumimoji="0" lang="en-US" altLang="en-US" sz="2000" b="0" i="0" u="none" strike="noStrike" cap="none" normalizeH="0" baseline="0" dirty="0">
                <a:ln>
                  <a:noFill/>
                </a:ln>
                <a:solidFill>
                  <a:srgbClr val="141414"/>
                </a:solidFill>
                <a:effectLst/>
                <a:latin typeface="Arial Rounded MT Bold" panose="020B0604020202020204" pitchFamily="34" charset="-128"/>
              </a:rPr>
              <a:t>.</a:t>
            </a:r>
            <a:r>
              <a:rPr kumimoji="0" lang="en-US" altLang="en-US" sz="2000" b="0" i="0" u="none" strike="noStrike" cap="none" normalizeH="0" baseline="0" dirty="0" err="1">
                <a:ln>
                  <a:noFill/>
                </a:ln>
                <a:solidFill>
                  <a:srgbClr val="141414"/>
                </a:solidFill>
                <a:effectLst/>
                <a:latin typeface="Arial Rounded MT Bold" panose="020B0604020202020204" pitchFamily="34" charset="-128"/>
              </a:rPr>
              <a:t>eml</a:t>
            </a:r>
            <a:r>
              <a:rPr kumimoji="0" lang="en-US" altLang="en-US" sz="2000" b="0" i="0" u="none" strike="noStrike" cap="none" normalizeH="0" baseline="0" dirty="0">
                <a:ln>
                  <a:noFill/>
                </a:ln>
                <a:solidFill>
                  <a:srgbClr val="141414"/>
                </a:solidFill>
                <a:effectLst/>
                <a:latin typeface="Arial Rounded MT Bold"/>
              </a:rPr>
              <a:t>, </a:t>
            </a:r>
            <a:r>
              <a:rPr kumimoji="0" lang="en-US" altLang="en-US" sz="2000" b="0" i="0" u="none" strike="noStrike" cap="none" normalizeH="0" baseline="0" dirty="0">
                <a:ln>
                  <a:noFill/>
                </a:ln>
                <a:solidFill>
                  <a:srgbClr val="141414"/>
                </a:solidFill>
                <a:effectLst/>
                <a:latin typeface="Arial Rounded MT Bold" panose="020B0604020202020204" pitchFamily="34" charset="-128"/>
              </a:rPr>
              <a:t>.pdf</a:t>
            </a:r>
            <a:r>
              <a:rPr kumimoji="0" lang="en-US" altLang="en-US" sz="2000" b="0" i="0" u="none" strike="noStrike" cap="none" normalizeH="0" baseline="0" dirty="0">
                <a:ln>
                  <a:noFill/>
                </a:ln>
                <a:solidFill>
                  <a:srgbClr val="141414"/>
                </a:solidFill>
                <a:effectLst/>
                <a:latin typeface="Arial Rounded MT Bold"/>
              </a:rPr>
              <a:t>, </a:t>
            </a:r>
            <a:r>
              <a:rPr kumimoji="0" lang="en-US" altLang="en-US" sz="2000" b="0" i="0" u="none" strike="noStrike" cap="none" normalizeH="0" baseline="0" dirty="0">
                <a:ln>
                  <a:noFill/>
                </a:ln>
                <a:solidFill>
                  <a:srgbClr val="141414"/>
                </a:solidFill>
                <a:effectLst/>
                <a:latin typeface="Arial Rounded MT Bold" panose="020B0604020202020204" pitchFamily="34" charset="-128"/>
              </a:rPr>
              <a:t>.docx</a:t>
            </a:r>
            <a:r>
              <a:rPr kumimoji="0" lang="en-US" altLang="en-US" sz="2000" b="0" i="0" u="none" strike="noStrike" cap="none" normalizeH="0" baseline="0" dirty="0">
                <a:ln>
                  <a:noFill/>
                </a:ln>
                <a:solidFill>
                  <a:srgbClr val="141414"/>
                </a:solidFill>
                <a:effectLst/>
                <a:latin typeface="Arial Rounded MT Bold"/>
              </a:rPr>
              <a:t>, </a:t>
            </a:r>
            <a:r>
              <a:rPr kumimoji="0" lang="en-US" altLang="en-US" sz="2000" b="0" i="0" u="none" strike="noStrike" cap="none" normalizeH="0" baseline="0" dirty="0">
                <a:ln>
                  <a:noFill/>
                </a:ln>
                <a:solidFill>
                  <a:srgbClr val="141414"/>
                </a:solidFill>
                <a:effectLst/>
                <a:latin typeface="Arial Rounded MT Bold" panose="020B0604020202020204" pitchFamily="34" charset="-128"/>
              </a:rPr>
              <a:t>.txt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141414"/>
                </a:solidFill>
                <a:effectLst/>
                <a:latin typeface="Arial Rounded MT Bold" panose="020B0604020202020204" pitchFamily="34" charset="0"/>
              </a:rPr>
              <a:t>✅ Attachment selection &amp; content merging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141414"/>
                </a:solidFill>
                <a:effectLst/>
                <a:latin typeface="Arial Rounded MT Bold" panose="020B0604020202020204" pitchFamily="34" charset="0"/>
              </a:rPr>
              <a:t>✅ Gemini API integration for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141414"/>
                </a:solidFill>
                <a:effectLst/>
                <a:latin typeface="Arial Rounded MT Bold" panose="020B0604020202020204" pitchFamily="34" charset="0"/>
              </a:rPr>
              <a:t>✅ Outputs: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141414"/>
                </a:solidFill>
                <a:effectLst/>
                <a:latin typeface="Arial Rounded MT Bold" panose="020B0604020202020204" pitchFamily="34" charset="0"/>
              </a:rPr>
              <a:t>Request Type, Subtype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141414"/>
                </a:solidFill>
                <a:effectLst/>
                <a:latin typeface="Arial Rounded MT Bold" panose="020B0604020202020204" pitchFamily="34" charset="0"/>
              </a:rPr>
              <a:t>Sender, Receiver, Date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141414"/>
                </a:solidFill>
                <a:effectLst/>
                <a:latin typeface="Arial Rounded MT Bold" panose="020B0604020202020204" pitchFamily="34" charset="0"/>
              </a:rPr>
              <a:t>Amount, Currency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141414"/>
                </a:solidFill>
                <a:effectLst/>
                <a:latin typeface="Arial Rounded MT Bold" panose="020B0604020202020204" pitchFamily="34" charset="0"/>
              </a:rPr>
              <a:t>Reasoning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7A585EEE-D112-DE3A-F3F5-62CA3D768328}"/>
              </a:ext>
            </a:extLst>
          </p:cNvPr>
          <p:cNvSpPr txBox="1"/>
          <p:nvPr/>
        </p:nvSpPr>
        <p:spPr>
          <a:xfrm>
            <a:off x="117987" y="137652"/>
            <a:ext cx="8327923" cy="461665"/>
          </a:xfrm>
          <a:prstGeom prst="rect">
            <a:avLst/>
          </a:prstGeom>
          <a:noFill/>
        </p:spPr>
        <p:txBody>
          <a:bodyPr wrap="square" rtlCol="0">
            <a:spAutoFit/>
          </a:bodyPr>
          <a:lstStyle/>
          <a:p>
            <a:r>
              <a:rPr kumimoji="0" lang="en-US" altLang="en-US" sz="2400" b="0" u="none" strike="noStrike" cap="none" normalizeH="0" baseline="0" dirty="0">
                <a:ln>
                  <a:noFill/>
                </a:ln>
                <a:solidFill>
                  <a:srgbClr val="FF0000"/>
                </a:solidFill>
                <a:effectLst/>
                <a:latin typeface="Arial Rounded MT Bold" panose="020B0604020202020204" pitchFamily="34" charset="0"/>
              </a:rPr>
              <a:t>Key Functionalities</a:t>
            </a:r>
            <a:endParaRPr lang="en-IN" sz="2400" dirty="0">
              <a:solidFill>
                <a:srgbClr val="FF0000"/>
              </a:solidFill>
            </a:endParaRPr>
          </a:p>
        </p:txBody>
      </p:sp>
    </p:spTree>
    <p:extLst>
      <p:ext uri="{BB962C8B-B14F-4D97-AF65-F5344CB8AC3E}">
        <p14:creationId xmlns:p14="http://schemas.microsoft.com/office/powerpoint/2010/main" val="963321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973A5C-EBAA-7641-79D6-D3773C6195DA}"/>
              </a:ext>
            </a:extLst>
          </p:cNvPr>
          <p:cNvSpPr txBox="1"/>
          <p:nvPr/>
        </p:nvSpPr>
        <p:spPr>
          <a:xfrm>
            <a:off x="737418" y="1172691"/>
            <a:ext cx="7325033" cy="3170099"/>
          </a:xfrm>
          <a:prstGeom prst="rect">
            <a:avLst/>
          </a:prstGeom>
          <a:noFill/>
        </p:spPr>
        <p:txBody>
          <a:bodyPr wrap="square">
            <a:spAutoFit/>
          </a:bodyPr>
          <a:lstStyle/>
          <a:p>
            <a:pPr algn="l">
              <a:buFont typeface="Arial" panose="020B0604020202020204" pitchFamily="34" charset="0"/>
              <a:buChar char="•"/>
            </a:pPr>
            <a:r>
              <a:rPr lang="en-US" sz="2000" b="0" dirty="0">
                <a:solidFill>
                  <a:srgbClr val="141414"/>
                </a:solidFill>
                <a:latin typeface="Arial Rounded MT Bold"/>
              </a:rPr>
              <a:t>Flow:</a:t>
            </a:r>
            <a:endParaRPr lang="en-US" dirty="0"/>
          </a:p>
          <a:p>
            <a:pPr marL="742950" lvl="1" indent="-285750" algn="l">
              <a:buFont typeface="Arial" panose="020B0604020202020204" pitchFamily="34" charset="0"/>
              <a:buChar char="•"/>
            </a:pPr>
            <a:r>
              <a:rPr lang="en-US" sz="2000" b="0" dirty="0">
                <a:solidFill>
                  <a:srgbClr val="141414"/>
                </a:solidFill>
                <a:latin typeface="Arial Rounded MT Bold"/>
              </a:rPr>
              <a:t>User provides file path</a:t>
            </a:r>
          </a:p>
          <a:p>
            <a:pPr marL="742950" lvl="1" indent="-285750" algn="l">
              <a:buFont typeface="Arial" panose="020B0604020202020204" pitchFamily="34" charset="0"/>
              <a:buChar char="•"/>
            </a:pPr>
            <a:r>
              <a:rPr lang="en-US" sz="2000" b="0" dirty="0">
                <a:solidFill>
                  <a:srgbClr val="141414"/>
                </a:solidFill>
                <a:latin typeface="Arial Rounded MT Bold"/>
              </a:rPr>
              <a:t>File type is detected and content extracted</a:t>
            </a:r>
          </a:p>
          <a:p>
            <a:pPr marL="742950" lvl="1" indent="-285750" algn="l">
              <a:buFont typeface="Arial" panose="020B0604020202020204" pitchFamily="34" charset="0"/>
              <a:buChar char="•"/>
            </a:pPr>
            <a:r>
              <a:rPr lang="en-US" sz="2000" b="0" dirty="0">
                <a:solidFill>
                  <a:srgbClr val="141414"/>
                </a:solidFill>
                <a:latin typeface="Arial Rounded MT Bold"/>
              </a:rPr>
              <a:t>Gemini model classifies the request</a:t>
            </a:r>
          </a:p>
          <a:p>
            <a:pPr marL="742950" lvl="1" indent="-285750" algn="l">
              <a:buFont typeface="Arial" panose="020B0604020202020204" pitchFamily="34" charset="0"/>
              <a:buChar char="•"/>
            </a:pPr>
            <a:r>
              <a:rPr lang="en-US" sz="2000" b="0" dirty="0">
                <a:solidFill>
                  <a:srgbClr val="141414"/>
                </a:solidFill>
                <a:latin typeface="Arial Rounded MT Bold"/>
              </a:rPr>
              <a:t>Output displayed with structured fields</a:t>
            </a:r>
          </a:p>
          <a:p>
            <a:pPr algn="l">
              <a:buFont typeface="Arial" panose="020B0604020202020204" pitchFamily="34" charset="0"/>
              <a:buChar char="•"/>
            </a:pPr>
            <a:r>
              <a:rPr lang="en-US" sz="2000" b="0" dirty="0">
                <a:solidFill>
                  <a:srgbClr val="141414"/>
                </a:solidFill>
                <a:latin typeface="Arial Rounded MT Bold"/>
              </a:rPr>
              <a:t>Future Enhancements:</a:t>
            </a:r>
            <a:endParaRPr lang="en-US" dirty="0"/>
          </a:p>
          <a:p>
            <a:pPr marL="742950" lvl="1" indent="-285750" algn="l">
              <a:buFont typeface="Arial" panose="020B0604020202020204" pitchFamily="34" charset="0"/>
              <a:buChar char="•"/>
            </a:pPr>
            <a:r>
              <a:rPr lang="en-US" sz="2000" b="0" dirty="0">
                <a:solidFill>
                  <a:srgbClr val="141414"/>
                </a:solidFill>
                <a:latin typeface="Arial Rounded MT Bold"/>
              </a:rPr>
              <a:t>OCR support for scanned/image PDFs</a:t>
            </a:r>
          </a:p>
          <a:p>
            <a:pPr marL="742950" lvl="1" indent="-285750" algn="l">
              <a:buFont typeface="Arial" panose="020B0604020202020204" pitchFamily="34" charset="0"/>
              <a:buChar char="•"/>
            </a:pPr>
            <a:r>
              <a:rPr lang="en-US" sz="2000" b="0" dirty="0">
                <a:solidFill>
                  <a:srgbClr val="141414"/>
                </a:solidFill>
                <a:latin typeface="Arial Rounded MT Bold"/>
              </a:rPr>
              <a:t>Export results (CSV, DB)</a:t>
            </a:r>
          </a:p>
          <a:p>
            <a:pPr marL="742950" lvl="1" indent="-285750" algn="l">
              <a:buFont typeface="Arial" panose="020B0604020202020204" pitchFamily="34" charset="0"/>
              <a:buChar char="•"/>
            </a:pPr>
            <a:r>
              <a:rPr lang="en-US" sz="2000" b="0" dirty="0">
                <a:solidFill>
                  <a:srgbClr val="141414"/>
                </a:solidFill>
                <a:latin typeface="Arial Rounded MT Bold"/>
              </a:rPr>
              <a:t>Web or GUI-based interface</a:t>
            </a:r>
          </a:p>
          <a:p>
            <a:pPr marL="742950" lvl="1" indent="-285750" algn="l">
              <a:buFont typeface="Arial" panose="020B0604020202020204" pitchFamily="34" charset="0"/>
              <a:buChar char="•"/>
            </a:pPr>
            <a:r>
              <a:rPr lang="en-US" sz="2000" b="0" dirty="0">
                <a:solidFill>
                  <a:srgbClr val="141414"/>
                </a:solidFill>
                <a:latin typeface="Arial Rounded MT Bold"/>
              </a:rPr>
              <a:t>Improve classification accuracy via prompt tuning</a:t>
            </a:r>
          </a:p>
        </p:txBody>
      </p:sp>
      <p:sp>
        <p:nvSpPr>
          <p:cNvPr id="2" name="TextBox 1">
            <a:extLst>
              <a:ext uri="{FF2B5EF4-FFF2-40B4-BE49-F238E27FC236}">
                <a16:creationId xmlns:a16="http://schemas.microsoft.com/office/drawing/2014/main" id="{43E91830-C12F-9BE7-23B2-3F4F907876F9}"/>
              </a:ext>
            </a:extLst>
          </p:cNvPr>
          <p:cNvSpPr txBox="1"/>
          <p:nvPr/>
        </p:nvSpPr>
        <p:spPr>
          <a:xfrm>
            <a:off x="108155" y="78658"/>
            <a:ext cx="9252155" cy="461665"/>
          </a:xfrm>
          <a:prstGeom prst="rect">
            <a:avLst/>
          </a:prstGeom>
          <a:noFill/>
        </p:spPr>
        <p:txBody>
          <a:bodyPr wrap="square" rtlCol="0">
            <a:spAutoFit/>
          </a:bodyPr>
          <a:lstStyle/>
          <a:p>
            <a:r>
              <a:rPr lang="en-US" sz="2400" b="0" dirty="0">
                <a:solidFill>
                  <a:srgbClr val="FF0000"/>
                </a:solidFill>
                <a:latin typeface="Arial Rounded MT Bold"/>
              </a:rPr>
              <a:t>Execution Flow &amp; Next Steps</a:t>
            </a:r>
            <a:endParaRPr lang="en-US" sz="2400" dirty="0">
              <a:solidFill>
                <a:srgbClr val="FF0000"/>
              </a:solidFill>
            </a:endParaRPr>
          </a:p>
        </p:txBody>
      </p:sp>
    </p:spTree>
    <p:extLst>
      <p:ext uri="{BB962C8B-B14F-4D97-AF65-F5344CB8AC3E}">
        <p14:creationId xmlns:p14="http://schemas.microsoft.com/office/powerpoint/2010/main" val="2907176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rgbClr val="FF0000"/>
                </a:solidFill>
                <a:latin typeface="Arial Rounded MT Bold" panose="020F0704030504030204" pitchFamily="34" charset="0"/>
              </a:rPr>
              <a:t>Summary &amp; Takeaways</a:t>
            </a:r>
          </a:p>
        </p:txBody>
      </p:sp>
      <p:sp>
        <p:nvSpPr>
          <p:cNvPr id="3" name="Content Placeholder 2"/>
          <p:cNvSpPr>
            <a:spLocks noGrp="1"/>
          </p:cNvSpPr>
          <p:nvPr>
            <p:ph idx="1"/>
          </p:nvPr>
        </p:nvSpPr>
        <p:spPr/>
        <p:txBody>
          <a:bodyPr/>
          <a:lstStyle/>
          <a:p>
            <a:pPr algn="l"/>
            <a:r>
              <a:rPr sz="2000">
                <a:solidFill>
                  <a:srgbClr val="141414"/>
                </a:solidFill>
                <a:latin typeface="Arial Rounded MT Bold"/>
              </a:rPr>
              <a:t>✔️ Built a versatile tool for classifying emails and documents using GenAI</a:t>
            </a:r>
          </a:p>
          <a:p>
            <a:pPr algn="l"/>
            <a:r>
              <a:rPr sz="2000">
                <a:solidFill>
                  <a:srgbClr val="141414"/>
                </a:solidFill>
                <a:latin typeface="Arial Rounded MT Bold"/>
              </a:rPr>
              <a:t>✔️ Handles multiple file formats including .eml, .pdf, .docx, and .txt</a:t>
            </a:r>
          </a:p>
          <a:p>
            <a:pPr algn="l"/>
            <a:r>
              <a:rPr sz="2000">
                <a:solidFill>
                  <a:srgbClr val="141414"/>
                </a:solidFill>
                <a:latin typeface="Arial Rounded MT Bold"/>
              </a:rPr>
              <a:t>✔️ Extracts key business fields like Request Type, Sender, Amount, etc.</a:t>
            </a:r>
          </a:p>
          <a:p>
            <a:pPr algn="l"/>
            <a:r>
              <a:rPr sz="2000">
                <a:solidFill>
                  <a:srgbClr val="141414"/>
                </a:solidFill>
                <a:latin typeface="Arial Rounded MT Bold"/>
              </a:rPr>
              <a:t>✔️ Integrated with Google Gemini 1.5 Pro for intelligent classification</a:t>
            </a:r>
          </a:p>
          <a:p>
            <a:pPr algn="l"/>
            <a:r>
              <a:rPr sz="2000">
                <a:solidFill>
                  <a:srgbClr val="141414"/>
                </a:solidFill>
                <a:latin typeface="Arial Rounded MT Bold"/>
              </a:rPr>
              <a:t>✔️ Future-ready with plans for OCR, export, and GUI integration</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TotalTime>
  <Words>366</Words>
  <Application>Microsoft Office PowerPoint</Application>
  <PresentationFormat>Widescreen</PresentationFormat>
  <Paragraphs>47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Rounded MT Bold</vt:lpstr>
      <vt:lpstr>Trebuchet MS</vt:lpstr>
      <vt:lpstr>Wingdings 3</vt:lpstr>
      <vt:lpstr>Facet</vt:lpstr>
      <vt:lpstr>GenAI Based Email Classification and OCR Tool</vt:lpstr>
      <vt:lpstr>PowerPoint Presentation</vt:lpstr>
      <vt:lpstr>PowerPoint Presentation</vt:lpstr>
      <vt:lpstr>PowerPoint Presentation</vt:lpstr>
      <vt:lpstr>PowerPoint Presentation</vt:lpstr>
      <vt:lpstr>Summary &amp;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Venkata Evani</dc:creator>
  <cp:lastModifiedBy>Venkata Evani</cp:lastModifiedBy>
  <cp:revision>7</cp:revision>
  <dcterms:created xsi:type="dcterms:W3CDTF">2025-03-26T11:47:02Z</dcterms:created>
  <dcterms:modified xsi:type="dcterms:W3CDTF">2025-03-26T12:18:37Z</dcterms:modified>
</cp:coreProperties>
</file>