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71" r:id="rId6"/>
    <p:sldId id="283" r:id="rId7"/>
    <p:sldId id="284" r:id="rId8"/>
    <p:sldId id="286" r:id="rId9"/>
    <p:sldId id="288" r:id="rId10"/>
    <p:sldId id="289"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83"/>
          </p14:sldIdLst>
        </p14:section>
        <p14:section name="Design, Morph, Annotate, Work Together, Tell Me" id="{B9B51309-D148-4332-87C2-07BE32FBCA3B}">
          <p14:sldIdLst>
            <p14:sldId id="284"/>
            <p14:sldId id="286"/>
            <p14:sldId id="288"/>
            <p14:sldId id="289"/>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7" autoAdjust="0"/>
    <p:restoredTop sz="94241" autoAdjust="0"/>
  </p:normalViewPr>
  <p:slideViewPr>
    <p:cSldViewPr snapToGrid="0">
      <p:cViewPr varScale="1">
        <p:scale>
          <a:sx n="132" d="100"/>
          <a:sy n="132" d="100"/>
        </p:scale>
        <p:origin x="258"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0636" y="1700033"/>
            <a:ext cx="10515600" cy="2387600"/>
          </a:xfrm>
        </p:spPr>
        <p:txBody>
          <a:bodyPr anchor="ctr" anchorCtr="0">
            <a:normAutofit/>
          </a:bodyPr>
          <a:lstStyle/>
          <a:p>
            <a:r>
              <a:rPr lang="en-US" sz="4800" b="1" dirty="0">
                <a:solidFill>
                  <a:schemeClr val="bg1"/>
                </a:solidFill>
              </a:rPr>
              <a:t>Technology Hackathon 2025</a:t>
            </a:r>
          </a:p>
        </p:txBody>
      </p:sp>
      <p:sp>
        <p:nvSpPr>
          <p:cNvPr id="3" name="Subtitle 2"/>
          <p:cNvSpPr>
            <a:spLocks noGrp="1"/>
          </p:cNvSpPr>
          <p:nvPr>
            <p:ph type="subTitle" idx="4294967295"/>
          </p:nvPr>
        </p:nvSpPr>
        <p:spPr>
          <a:xfrm>
            <a:off x="838200" y="4512523"/>
            <a:ext cx="9582736" cy="1891988"/>
          </a:xfrm>
        </p:spPr>
        <p:txBody>
          <a:bodyPr>
            <a:normAutofit/>
          </a:bodyPr>
          <a:lstStyle/>
          <a:p>
            <a:pPr marL="0" indent="0">
              <a:lnSpc>
                <a:spcPts val="1400"/>
              </a:lnSpc>
              <a:buNone/>
            </a:pPr>
            <a:r>
              <a:rPr lang="en-US" sz="1600" dirty="0">
                <a:solidFill>
                  <a:schemeClr val="bg1"/>
                </a:solidFill>
                <a:latin typeface="+mj-lt"/>
              </a:rPr>
              <a:t>March 26, 2025</a:t>
            </a:r>
          </a:p>
          <a:p>
            <a:pPr marL="0" indent="0">
              <a:lnSpc>
                <a:spcPts val="1400"/>
              </a:lnSpc>
              <a:buNone/>
            </a:pPr>
            <a:r>
              <a:rPr lang="en-US" sz="1600" dirty="0">
                <a:solidFill>
                  <a:schemeClr val="bg1"/>
                </a:solidFill>
                <a:latin typeface="+mj-lt"/>
              </a:rPr>
              <a:t>Team: </a:t>
            </a:r>
            <a:r>
              <a:rPr lang="en-US" sz="1600" dirty="0" err="1">
                <a:solidFill>
                  <a:schemeClr val="bg1"/>
                </a:solidFill>
                <a:latin typeface="+mj-lt"/>
              </a:rPr>
              <a:t>GenModelMakers</a:t>
            </a:r>
            <a:endParaRPr lang="en-US" sz="1600" dirty="0">
              <a:solidFill>
                <a:schemeClr val="bg1"/>
              </a:solidFill>
              <a:latin typeface="+mj-lt"/>
            </a:endParaRPr>
          </a:p>
          <a:p>
            <a:pPr marL="0" indent="0">
              <a:lnSpc>
                <a:spcPts val="1400"/>
              </a:lnSpc>
              <a:buNone/>
            </a:pPr>
            <a:r>
              <a:rPr lang="en-US" sz="1600" dirty="0">
                <a:solidFill>
                  <a:schemeClr val="bg1"/>
                </a:solidFill>
                <a:latin typeface="+mj-lt"/>
              </a:rPr>
              <a:t>Challenge: Gen AI Orchestration for Email and Document Triage/Routing </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Gen Model Makers Team</a:t>
            </a:r>
          </a:p>
        </p:txBody>
      </p:sp>
      <p:sp>
        <p:nvSpPr>
          <p:cNvPr id="38" name="Content Placeholder 17"/>
          <p:cNvSpPr txBox="1">
            <a:spLocks/>
          </p:cNvSpPr>
          <p:nvPr/>
        </p:nvSpPr>
        <p:spPr>
          <a:xfrm>
            <a:off x="1207356" y="1701171"/>
            <a:ext cx="4760307"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en-US" sz="2000" dirty="0">
                <a:latin typeface="Segoe UI" panose="020B0502040204020203" pitchFamily="34" charset="0"/>
                <a:cs typeface="Segoe UI" panose="020B0502040204020203" pitchFamily="34" charset="0"/>
              </a:rPr>
              <a:t>Rami Reddy Naredla</a:t>
            </a:r>
            <a:endParaRPr lang="en-US" sz="2000" dirty="0">
              <a:solidFill>
                <a:srgbClr val="FF0000"/>
              </a:solidFill>
              <a:latin typeface="Segoe UI" panose="020B0502040204020203" pitchFamily="34" charset="0"/>
              <a:cs typeface="Segoe UI" panose="020B0502040204020203" pitchFamily="34" charset="0"/>
            </a:endParaRPr>
          </a:p>
          <a:p>
            <a:pPr>
              <a:lnSpc>
                <a:spcPct val="150000"/>
              </a:lnSpc>
              <a:spcAft>
                <a:spcPts val="600"/>
              </a:spcAft>
              <a:defRPr/>
            </a:pPr>
            <a:r>
              <a:rPr lang="en-US" sz="2000" dirty="0">
                <a:latin typeface="Segoe UI" panose="020B0502040204020203" pitchFamily="34" charset="0"/>
                <a:cs typeface="Segoe UI" panose="020B0502040204020203" pitchFamily="34" charset="0"/>
              </a:rPr>
              <a:t>Vasu Vemana</a:t>
            </a:r>
            <a:endParaRPr lang="en-US" sz="2000" dirty="0">
              <a:solidFill>
                <a:srgbClr val="FF0000"/>
              </a:solidFill>
              <a:latin typeface="Segoe UI" panose="020B0502040204020203" pitchFamily="34" charset="0"/>
              <a:cs typeface="Segoe UI" panose="020B0502040204020203" pitchFamily="34" charset="0"/>
            </a:endParaRPr>
          </a:p>
          <a:p>
            <a:pPr>
              <a:lnSpc>
                <a:spcPct val="150000"/>
              </a:lnSpc>
              <a:spcAft>
                <a:spcPts val="600"/>
              </a:spcAft>
              <a:defRPr/>
            </a:pPr>
            <a:r>
              <a:rPr lang="en-US" sz="2000" dirty="0">
                <a:latin typeface="Segoe UI" panose="020B0502040204020203" pitchFamily="34" charset="0"/>
                <a:cs typeface="Segoe UI" panose="020B0502040204020203" pitchFamily="34" charset="0"/>
              </a:rPr>
              <a:t>Praveen Rangaiah</a:t>
            </a:r>
            <a:endParaRPr lang="en-US" sz="2000" dirty="0">
              <a:solidFill>
                <a:srgbClr val="FF0000"/>
              </a:solidFill>
              <a:latin typeface="Segoe UI" panose="020B0502040204020203" pitchFamily="34" charset="0"/>
              <a:cs typeface="Segoe UI" panose="020B0502040204020203" pitchFamily="34" charset="0"/>
            </a:endParaRPr>
          </a:p>
          <a:p>
            <a:pPr>
              <a:lnSpc>
                <a:spcPct val="150000"/>
              </a:lnSpc>
              <a:spcAft>
                <a:spcPts val="600"/>
              </a:spcAft>
              <a:defRPr/>
            </a:pPr>
            <a:r>
              <a:rPr lang="en-US" sz="2000" dirty="0">
                <a:latin typeface="Segoe UI" panose="020B0502040204020203" pitchFamily="34" charset="0"/>
                <a:cs typeface="Segoe UI" panose="020B0502040204020203" pitchFamily="34" charset="0"/>
              </a:rPr>
              <a:t>Sharath Kumar </a:t>
            </a:r>
            <a:r>
              <a:rPr lang="en-US" sz="2000" dirty="0" err="1">
                <a:latin typeface="Segoe UI" panose="020B0502040204020203" pitchFamily="34" charset="0"/>
                <a:cs typeface="Segoe UI" panose="020B0502040204020203" pitchFamily="34" charset="0"/>
              </a:rPr>
              <a:t>Bonagiri</a:t>
            </a:r>
            <a:r>
              <a:rPr lang="en-US" sz="2000" dirty="0">
                <a:latin typeface="Segoe UI" panose="020B0502040204020203" pitchFamily="34" charset="0"/>
                <a:cs typeface="Segoe UI" panose="020B0502040204020203" pitchFamily="34" charset="0"/>
              </a:rPr>
              <a:t> </a:t>
            </a:r>
          </a:p>
          <a:p>
            <a:pPr>
              <a:lnSpc>
                <a:spcPct val="150000"/>
              </a:lnSpc>
              <a:spcAft>
                <a:spcPts val="600"/>
              </a:spcAft>
              <a:defRPr/>
            </a:pPr>
            <a:r>
              <a:rPr lang="en-US" sz="2000" dirty="0">
                <a:latin typeface="Segoe UI" panose="020B0502040204020203" pitchFamily="34" charset="0"/>
                <a:cs typeface="Segoe UI" panose="020B0502040204020203" pitchFamily="34" charset="0"/>
              </a:rPr>
              <a:t>Sherine </a:t>
            </a:r>
            <a:r>
              <a:rPr lang="en-US" sz="2000" dirty="0" err="1">
                <a:latin typeface="Segoe UI" panose="020B0502040204020203" pitchFamily="34" charset="0"/>
                <a:cs typeface="Segoe UI" panose="020B0502040204020203" pitchFamily="34" charset="0"/>
              </a:rPr>
              <a:t>Arunodhaya</a:t>
            </a:r>
            <a:r>
              <a:rPr lang="en-US" sz="2000" dirty="0">
                <a:latin typeface="Segoe UI" panose="020B0502040204020203" pitchFamily="34" charset="0"/>
                <a:cs typeface="Segoe UI" panose="020B0502040204020203" pitchFamily="34" charset="0"/>
              </a:rPr>
              <a:t> R</a:t>
            </a:r>
            <a:endParaRPr lang="en-US" sz="20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Challenge Statement</a:t>
            </a:r>
          </a:p>
        </p:txBody>
      </p:sp>
      <p:sp>
        <p:nvSpPr>
          <p:cNvPr id="38" name="Content Placeholder 17"/>
          <p:cNvSpPr txBox="1">
            <a:spLocks/>
          </p:cNvSpPr>
          <p:nvPr/>
        </p:nvSpPr>
        <p:spPr>
          <a:xfrm>
            <a:off x="922421" y="1419726"/>
            <a:ext cx="10235106" cy="39765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en-US" sz="1800" dirty="0">
                <a:latin typeface="Segoe UI" panose="020B0502040204020203" pitchFamily="34" charset="0"/>
                <a:cs typeface="Segoe UI" panose="020B0502040204020203" pitchFamily="34" charset="0"/>
              </a:rPr>
              <a:t>Commercial Bank Lending Service teams receive a significant volume of servicing requests through emails. These emails contain diverse requests, often with attachments and will be ingested to the loan servicing platform and creates service requests which will go through the workflow processing. Incoming service requests (SR) via e-mail require a manual triage, where a "Gatekeeper” who:</a:t>
            </a:r>
          </a:p>
          <a:p>
            <a:pPr lvl="1">
              <a:lnSpc>
                <a:spcPct val="150000"/>
              </a:lnSpc>
              <a:spcAft>
                <a:spcPts val="600"/>
              </a:spcAft>
              <a:defRPr/>
            </a:pPr>
            <a:r>
              <a:rPr lang="en-US" sz="1800" dirty="0">
                <a:latin typeface="Segoe UI" panose="020B0502040204020203" pitchFamily="34" charset="0"/>
                <a:cs typeface="Segoe UI" panose="020B0502040204020203" pitchFamily="34" charset="0"/>
              </a:rPr>
              <a:t>Reads and interprets the emails content and attachments.</a:t>
            </a:r>
          </a:p>
          <a:p>
            <a:pPr lvl="1">
              <a:lnSpc>
                <a:spcPct val="150000"/>
              </a:lnSpc>
              <a:spcAft>
                <a:spcPts val="600"/>
              </a:spcAft>
              <a:defRPr/>
            </a:pPr>
            <a:r>
              <a:rPr lang="en-US" sz="1800" dirty="0">
                <a:latin typeface="Segoe UI" panose="020B0502040204020203" pitchFamily="34" charset="0"/>
                <a:cs typeface="Segoe UI" panose="020B0502040204020203" pitchFamily="34" charset="0"/>
              </a:rPr>
              <a:t>Identify the intent of the email and classify the “Request Type” and “Sub Request Type”.</a:t>
            </a:r>
          </a:p>
          <a:p>
            <a:pPr lvl="1">
              <a:lnSpc>
                <a:spcPct val="150000"/>
              </a:lnSpc>
              <a:spcAft>
                <a:spcPts val="600"/>
              </a:spcAft>
              <a:defRPr/>
            </a:pPr>
            <a:r>
              <a:rPr lang="en-US" sz="1800" dirty="0">
                <a:latin typeface="Segoe UI" panose="020B0502040204020203" pitchFamily="34" charset="0"/>
                <a:cs typeface="Segoe UI" panose="020B0502040204020203" pitchFamily="34" charset="0"/>
              </a:rPr>
              <a:t>Extract key attributes for populating in service requests.</a:t>
            </a:r>
          </a:p>
          <a:p>
            <a:pPr lvl="1">
              <a:lnSpc>
                <a:spcPct val="150000"/>
              </a:lnSpc>
              <a:spcAft>
                <a:spcPts val="600"/>
              </a:spcAft>
              <a:defRPr/>
            </a:pPr>
            <a:r>
              <a:rPr lang="en-US" sz="1800" dirty="0">
                <a:latin typeface="Segoe UI" panose="020B0502040204020203" pitchFamily="34" charset="0"/>
                <a:cs typeface="Segoe UI" panose="020B0502040204020203" pitchFamily="34" charset="0"/>
              </a:rPr>
              <a:t>Assigns the request to the appropriate team or individual based on roles and skills.</a:t>
            </a:r>
          </a:p>
        </p:txBody>
      </p:sp>
    </p:spTree>
    <p:extLst>
      <p:ext uri="{BB962C8B-B14F-4D97-AF65-F5344CB8AC3E}">
        <p14:creationId xmlns:p14="http://schemas.microsoft.com/office/powerpoint/2010/main" val="996814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Process flow:</a:t>
            </a:r>
          </a:p>
        </p:txBody>
      </p:sp>
      <p:sp>
        <p:nvSpPr>
          <p:cNvPr id="38" name="Content Placeholder 17"/>
          <p:cNvSpPr txBox="1">
            <a:spLocks/>
          </p:cNvSpPr>
          <p:nvPr/>
        </p:nvSpPr>
        <p:spPr>
          <a:xfrm>
            <a:off x="822346" y="1388350"/>
            <a:ext cx="10837591"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en-US" sz="2000" dirty="0">
                <a:latin typeface="Segoe UI" panose="020B0502040204020203" pitchFamily="34" charset="0"/>
                <a:cs typeface="Segoe UI" panose="020B0502040204020203" pitchFamily="34" charset="0"/>
              </a:rPr>
              <a:t>PDF/Email Extraction </a:t>
            </a:r>
            <a:r>
              <a:rPr lang="en-US" sz="1600" dirty="0">
                <a:latin typeface="Segoe UI" panose="020B0502040204020203" pitchFamily="34" charset="0"/>
                <a:cs typeface="Segoe UI" panose="020B0502040204020203" pitchFamily="34" charset="0"/>
              </a:rPr>
              <a:t>(Extracts text using </a:t>
            </a:r>
            <a:r>
              <a:rPr lang="en-US" sz="1600" dirty="0" err="1">
                <a:latin typeface="Segoe UI" panose="020B0502040204020203" pitchFamily="34" charset="0"/>
                <a:cs typeface="Segoe UI" panose="020B0502040204020203" pitchFamily="34" charset="0"/>
              </a:rPr>
              <a:t>pdfplumber</a:t>
            </a:r>
            <a:r>
              <a:rPr lang="en-US" sz="1600" dirty="0">
                <a:latin typeface="Segoe UI" panose="020B0502040204020203" pitchFamily="34" charset="0"/>
                <a:cs typeface="Segoe UI" panose="020B0502040204020203" pitchFamily="34" charset="0"/>
              </a:rPr>
              <a:t> and </a:t>
            </a:r>
            <a:r>
              <a:rPr lang="en-US" sz="1600" dirty="0" err="1">
                <a:latin typeface="Segoe UI" panose="020B0502040204020203" pitchFamily="34" charset="0"/>
                <a:cs typeface="Segoe UI" panose="020B0502040204020203" pitchFamily="34" charset="0"/>
              </a:rPr>
              <a:t>pytesseract</a:t>
            </a:r>
            <a:r>
              <a:rPr lang="en-US" sz="1600" dirty="0">
                <a:latin typeface="Segoe UI" panose="020B0502040204020203" pitchFamily="34" charset="0"/>
                <a:cs typeface="Segoe UI" panose="020B0502040204020203" pitchFamily="34" charset="0"/>
              </a:rPr>
              <a:t>)</a:t>
            </a:r>
          </a:p>
          <a:p>
            <a:pPr>
              <a:lnSpc>
                <a:spcPct val="150000"/>
              </a:lnSpc>
              <a:spcAft>
                <a:spcPts val="600"/>
              </a:spcAft>
              <a:defRPr/>
            </a:pPr>
            <a:r>
              <a:rPr lang="en-US" sz="2000" dirty="0">
                <a:latin typeface="Segoe UI" panose="020B0502040204020203" pitchFamily="34" charset="0"/>
                <a:cs typeface="Segoe UI" panose="020B0502040204020203" pitchFamily="34" charset="0"/>
              </a:rPr>
              <a:t>Preprocessing &amp; Feature Extraction </a:t>
            </a:r>
            <a:r>
              <a:rPr lang="en-US" sz="1600" dirty="0">
                <a:latin typeface="Segoe UI" panose="020B0502040204020203" pitchFamily="34" charset="0"/>
                <a:cs typeface="Segoe UI" panose="020B0502040204020203" pitchFamily="34" charset="0"/>
              </a:rPr>
              <a:t>(Tokenization, sentiment analysis, entity extraction)</a:t>
            </a:r>
          </a:p>
          <a:p>
            <a:pPr>
              <a:lnSpc>
                <a:spcPct val="150000"/>
              </a:lnSpc>
              <a:spcAft>
                <a:spcPts val="600"/>
              </a:spcAft>
              <a:defRPr/>
            </a:pPr>
            <a:r>
              <a:rPr lang="en-US" sz="2000" dirty="0">
                <a:latin typeface="Segoe UI" panose="020B0502040204020203" pitchFamily="34" charset="0"/>
                <a:cs typeface="Segoe UI" panose="020B0502040204020203" pitchFamily="34" charset="0"/>
              </a:rPr>
              <a:t>Request Type Classification </a:t>
            </a:r>
          </a:p>
          <a:p>
            <a:pPr lvl="1">
              <a:lnSpc>
                <a:spcPct val="150000"/>
              </a:lnSpc>
              <a:spcAft>
                <a:spcPts val="600"/>
              </a:spcAft>
              <a:defRPr/>
            </a:pPr>
            <a:r>
              <a:rPr lang="en-US" sz="1600" dirty="0">
                <a:latin typeface="Segoe UI" panose="020B0502040204020203" pitchFamily="34" charset="0"/>
                <a:cs typeface="Segoe UI" panose="020B0502040204020203" pitchFamily="34" charset="0"/>
              </a:rPr>
              <a:t>Used Hugging Face Models (Zero-Shot Classification with BART “</a:t>
            </a:r>
            <a:r>
              <a:rPr lang="en-US" sz="1600" dirty="0" err="1">
                <a:latin typeface="Segoe UI" panose="020B0502040204020203" pitchFamily="34" charset="0"/>
                <a:cs typeface="Segoe UI" panose="020B0502040204020203" pitchFamily="34" charset="0"/>
              </a:rPr>
              <a:t>facebook</a:t>
            </a:r>
            <a:r>
              <a:rPr lang="en-US" sz="1600" dirty="0">
                <a:latin typeface="Segoe UI" panose="020B0502040204020203" pitchFamily="34" charset="0"/>
                <a:cs typeface="Segoe UI" panose="020B0502040204020203" pitchFamily="34" charset="0"/>
              </a:rPr>
              <a:t>/</a:t>
            </a:r>
            <a:r>
              <a:rPr lang="en-US" sz="1600" dirty="0" err="1">
                <a:latin typeface="Segoe UI" panose="020B0502040204020203" pitchFamily="34" charset="0"/>
                <a:cs typeface="Segoe UI" panose="020B0502040204020203" pitchFamily="34" charset="0"/>
              </a:rPr>
              <a:t>bart</a:t>
            </a:r>
            <a:r>
              <a:rPr lang="en-US" sz="1600" dirty="0">
                <a:latin typeface="Segoe UI" panose="020B0502040204020203" pitchFamily="34" charset="0"/>
                <a:cs typeface="Segoe UI" panose="020B0502040204020203" pitchFamily="34" charset="0"/>
              </a:rPr>
              <a:t>-large-</a:t>
            </a:r>
            <a:r>
              <a:rPr lang="en-US" sz="1600" dirty="0" err="1">
                <a:latin typeface="Segoe UI" panose="020B0502040204020203" pitchFamily="34" charset="0"/>
                <a:cs typeface="Segoe UI" panose="020B0502040204020203" pitchFamily="34" charset="0"/>
              </a:rPr>
              <a:t>mnli</a:t>
            </a:r>
            <a:r>
              <a:rPr lang="en-US" sz="1600" dirty="0">
                <a:latin typeface="Segoe UI" panose="020B0502040204020203" pitchFamily="34" charset="0"/>
                <a:cs typeface="Segoe UI" panose="020B0502040204020203" pitchFamily="34" charset="0"/>
              </a:rPr>
              <a:t>”)</a:t>
            </a:r>
          </a:p>
          <a:p>
            <a:pPr>
              <a:lnSpc>
                <a:spcPct val="150000"/>
              </a:lnSpc>
              <a:spcAft>
                <a:spcPts val="600"/>
              </a:spcAft>
              <a:defRPr/>
            </a:pPr>
            <a:r>
              <a:rPr lang="en-US" sz="2000" dirty="0">
                <a:latin typeface="Segoe UI" panose="020B0502040204020203" pitchFamily="34" charset="0"/>
                <a:cs typeface="Segoe UI" panose="020B0502040204020203" pitchFamily="34" charset="0"/>
              </a:rPr>
              <a:t>Sentiment-based priority &amp; Reporter Identification </a:t>
            </a:r>
            <a:r>
              <a:rPr lang="en-US" sz="1600" dirty="0">
                <a:latin typeface="Segoe UI" panose="020B0502040204020203" pitchFamily="34" charset="0"/>
                <a:cs typeface="Segoe UI" panose="020B0502040204020203" pitchFamily="34" charset="0"/>
              </a:rPr>
              <a:t>(analysis + Regex extraction)</a:t>
            </a:r>
          </a:p>
          <a:p>
            <a:pPr>
              <a:lnSpc>
                <a:spcPct val="150000"/>
              </a:lnSpc>
              <a:spcAft>
                <a:spcPts val="600"/>
              </a:spcAft>
              <a:defRPr/>
            </a:pPr>
            <a:r>
              <a:rPr lang="en-US" sz="2000" dirty="0">
                <a:latin typeface="Segoe UI" panose="020B0502040204020203" pitchFamily="34" charset="0"/>
                <a:cs typeface="Segoe UI" panose="020B0502040204020203" pitchFamily="34" charset="0"/>
              </a:rPr>
              <a:t>Data Output &amp; Storage </a:t>
            </a:r>
            <a:r>
              <a:rPr lang="en-US" sz="1600" dirty="0">
                <a:latin typeface="Segoe UI" panose="020B0502040204020203" pitchFamily="34" charset="0"/>
                <a:cs typeface="Segoe UI" panose="020B0502040204020203" pitchFamily="34" charset="0"/>
              </a:rPr>
              <a:t>(JSON &amp; CSV outputs + Duplicate detection)</a:t>
            </a:r>
            <a:endParaRPr lang="en-US" sz="20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61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Key Technologies Used</a:t>
            </a:r>
          </a:p>
        </p:txBody>
      </p:sp>
      <p:sp>
        <p:nvSpPr>
          <p:cNvPr id="5" name="Content Placeholder 17">
            <a:extLst>
              <a:ext uri="{FF2B5EF4-FFF2-40B4-BE49-F238E27FC236}">
                <a16:creationId xmlns:a16="http://schemas.microsoft.com/office/drawing/2014/main" id="{001D52BD-02D6-A8F6-D782-A77DE3A15732}"/>
              </a:ext>
            </a:extLst>
          </p:cNvPr>
          <p:cNvSpPr txBox="1">
            <a:spLocks/>
          </p:cNvSpPr>
          <p:nvPr/>
        </p:nvSpPr>
        <p:spPr>
          <a:xfrm>
            <a:off x="541609" y="1524708"/>
            <a:ext cx="10837591"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Python Libraries:</a:t>
            </a:r>
          </a:p>
          <a:p>
            <a:pPr lvl="1">
              <a:lnSpc>
                <a:spcPct val="150000"/>
              </a:lnSpc>
              <a:spcAft>
                <a:spcPts val="600"/>
              </a:spcAft>
              <a:buFont typeface="Wingdings" panose="05000000000000000000" pitchFamily="2" charset="2"/>
              <a:buChar char="ü"/>
              <a:defRPr/>
            </a:pPr>
            <a:r>
              <a:rPr lang="en-US" sz="2000" dirty="0" err="1">
                <a:latin typeface="Segoe UI" panose="020B0502040204020203" pitchFamily="34" charset="0"/>
                <a:cs typeface="Segoe UI" panose="020B0502040204020203" pitchFamily="34" charset="0"/>
              </a:rPr>
              <a:t>pdfplumber</a:t>
            </a:r>
            <a:r>
              <a:rPr lang="en-US" sz="2000" dirty="0">
                <a:latin typeface="Segoe UI" panose="020B0502040204020203" pitchFamily="34" charset="0"/>
                <a:cs typeface="Segoe UI" panose="020B0502040204020203" pitchFamily="34" charset="0"/>
              </a:rPr>
              <a:t> (Extract text from PDFs)</a:t>
            </a:r>
          </a:p>
          <a:p>
            <a:pPr lvl="1">
              <a:lnSpc>
                <a:spcPct val="150000"/>
              </a:lnSpc>
              <a:spcAft>
                <a:spcPts val="600"/>
              </a:spcAft>
              <a:buFont typeface="Wingdings" panose="05000000000000000000" pitchFamily="2" charset="2"/>
              <a:buChar char="ü"/>
              <a:defRPr/>
            </a:pPr>
            <a:r>
              <a:rPr lang="en-US" sz="2000" dirty="0" err="1">
                <a:latin typeface="Segoe UI" panose="020B0502040204020203" pitchFamily="34" charset="0"/>
                <a:cs typeface="Segoe UI" panose="020B0502040204020203" pitchFamily="34" charset="0"/>
              </a:rPr>
              <a:t>pytesseract</a:t>
            </a:r>
            <a:r>
              <a:rPr lang="en-US" sz="2000" dirty="0">
                <a:latin typeface="Segoe UI" panose="020B0502040204020203" pitchFamily="34" charset="0"/>
                <a:cs typeface="Segoe UI" panose="020B0502040204020203" pitchFamily="34" charset="0"/>
              </a:rPr>
              <a:t> (OCR for scanned documents)</a:t>
            </a:r>
          </a:p>
          <a:p>
            <a:pPr lvl="1">
              <a:lnSpc>
                <a:spcPct val="150000"/>
              </a:lnSpc>
              <a:spcAft>
                <a:spcPts val="600"/>
              </a:spcAft>
              <a:buFont typeface="Wingdings" panose="05000000000000000000" pitchFamily="2" charset="2"/>
              <a:buChar char="ü"/>
              <a:defRPr/>
            </a:pPr>
            <a:r>
              <a:rPr lang="en-US" sz="2000" dirty="0">
                <a:latin typeface="Segoe UI" panose="020B0502040204020203" pitchFamily="34" charset="0"/>
                <a:cs typeface="Segoe UI" panose="020B0502040204020203" pitchFamily="34" charset="0"/>
              </a:rPr>
              <a:t>transformers (Pre-trained BART for classification)</a:t>
            </a:r>
          </a:p>
          <a:p>
            <a:pPr lvl="1">
              <a:lnSpc>
                <a:spcPct val="150000"/>
              </a:lnSpc>
              <a:spcAft>
                <a:spcPts val="600"/>
              </a:spcAft>
              <a:buFont typeface="Wingdings" panose="05000000000000000000" pitchFamily="2" charset="2"/>
              <a:buChar char="ü"/>
              <a:defRPr/>
            </a:pPr>
            <a:r>
              <a:rPr lang="en-US" sz="2000" dirty="0">
                <a:latin typeface="Segoe UI" panose="020B0502040204020203" pitchFamily="34" charset="0"/>
                <a:cs typeface="Segoe UI" panose="020B0502040204020203" pitchFamily="34" charset="0"/>
              </a:rPr>
              <a:t>spacy &amp; </a:t>
            </a:r>
            <a:r>
              <a:rPr lang="en-US" sz="2000" dirty="0" err="1">
                <a:latin typeface="Segoe UI" panose="020B0502040204020203" pitchFamily="34" charset="0"/>
                <a:cs typeface="Segoe UI" panose="020B0502040204020203" pitchFamily="34" charset="0"/>
              </a:rPr>
              <a:t>nltk</a:t>
            </a:r>
            <a:r>
              <a:rPr lang="en-US" sz="2000" dirty="0">
                <a:latin typeface="Segoe UI" panose="020B0502040204020203" pitchFamily="34" charset="0"/>
                <a:cs typeface="Segoe UI" panose="020B0502040204020203" pitchFamily="34" charset="0"/>
              </a:rPr>
              <a:t> (NER &amp; sentiment analysis)</a:t>
            </a:r>
          </a:p>
          <a:p>
            <a:pPr lvl="1">
              <a:lnSpc>
                <a:spcPct val="150000"/>
              </a:lnSpc>
              <a:spcAft>
                <a:spcPts val="600"/>
              </a:spcAft>
              <a:buFont typeface="Wingdings" panose="05000000000000000000" pitchFamily="2" charset="2"/>
              <a:buChar char="ü"/>
              <a:defRPr/>
            </a:pPr>
            <a:r>
              <a:rPr lang="en-US" sz="2000" dirty="0">
                <a:latin typeface="Segoe UI" panose="020B0502040204020203" pitchFamily="34" charset="0"/>
                <a:cs typeface="Segoe UI" panose="020B0502040204020203" pitchFamily="34" charset="0"/>
              </a:rPr>
              <a:t>logging &amp; </a:t>
            </a:r>
            <a:r>
              <a:rPr lang="en-US" sz="2000" dirty="0" err="1">
                <a:latin typeface="Segoe UI" panose="020B0502040204020203" pitchFamily="34" charset="0"/>
                <a:cs typeface="Segoe UI" panose="020B0502040204020203" pitchFamily="34" charset="0"/>
              </a:rPr>
              <a:t>argparse</a:t>
            </a:r>
            <a:r>
              <a:rPr lang="en-US" sz="2000" dirty="0">
                <a:latin typeface="Segoe UI" panose="020B0502040204020203" pitchFamily="34" charset="0"/>
                <a:cs typeface="Segoe UI" panose="020B0502040204020203" pitchFamily="34" charset="0"/>
              </a:rPr>
              <a:t> (Logging and CLI execution)</a:t>
            </a:r>
          </a:p>
        </p:txBody>
      </p:sp>
    </p:spTree>
    <p:extLst>
      <p:ext uri="{BB962C8B-B14F-4D97-AF65-F5344CB8AC3E}">
        <p14:creationId xmlns:p14="http://schemas.microsoft.com/office/powerpoint/2010/main" val="4193636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NLP-Based Request Classification</a:t>
            </a:r>
          </a:p>
        </p:txBody>
      </p:sp>
      <p:sp>
        <p:nvSpPr>
          <p:cNvPr id="2" name="Content Placeholder 17">
            <a:extLst>
              <a:ext uri="{FF2B5EF4-FFF2-40B4-BE49-F238E27FC236}">
                <a16:creationId xmlns:a16="http://schemas.microsoft.com/office/drawing/2014/main" id="{ADBF1BF5-65F0-E15E-AC6B-D962EF7F5A9D}"/>
              </a:ext>
            </a:extLst>
          </p:cNvPr>
          <p:cNvSpPr txBox="1">
            <a:spLocks/>
          </p:cNvSpPr>
          <p:nvPr/>
        </p:nvSpPr>
        <p:spPr>
          <a:xfrm>
            <a:off x="541609" y="1524708"/>
            <a:ext cx="10837591" cy="20205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Classify the financial request type using BART</a:t>
            </a:r>
          </a:p>
          <a:p>
            <a:pPr marL="457200" lvl="1" indent="0">
              <a:lnSpc>
                <a:spcPct val="150000"/>
              </a:lnSpc>
              <a:spcAft>
                <a:spcPts val="600"/>
              </a:spcAft>
              <a:buNone/>
              <a:defRPr/>
            </a:pPr>
            <a:r>
              <a:rPr lang="en-US" sz="1600" dirty="0">
                <a:latin typeface="Courier New" panose="02070309020205020404" pitchFamily="49" charset="0"/>
                <a:cs typeface="Courier New" panose="02070309020205020404" pitchFamily="49" charset="0"/>
              </a:rPr>
              <a:t>classifier = pipeline("zero-shot-classification", model="</a:t>
            </a:r>
            <a:r>
              <a:rPr lang="en-US" sz="1600" dirty="0" err="1">
                <a:latin typeface="Courier New" panose="02070309020205020404" pitchFamily="49" charset="0"/>
                <a:cs typeface="Courier New" panose="02070309020205020404" pitchFamily="49" charset="0"/>
              </a:rPr>
              <a:t>facebook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bart</a:t>
            </a:r>
            <a:r>
              <a:rPr lang="en-US" sz="1600" dirty="0">
                <a:latin typeface="Courier New" panose="02070309020205020404" pitchFamily="49" charset="0"/>
                <a:cs typeface="Courier New" panose="02070309020205020404" pitchFamily="49" charset="0"/>
              </a:rPr>
              <a:t>-large-</a:t>
            </a:r>
            <a:r>
              <a:rPr lang="en-US" sz="1600" dirty="0" err="1">
                <a:latin typeface="Courier New" panose="02070309020205020404" pitchFamily="49" charset="0"/>
                <a:cs typeface="Courier New" panose="02070309020205020404" pitchFamily="49" charset="0"/>
              </a:rPr>
              <a:t>mnli</a:t>
            </a:r>
            <a:r>
              <a:rPr lang="en-US" sz="1600" dirty="0">
                <a:latin typeface="Courier New" panose="02070309020205020404" pitchFamily="49" charset="0"/>
                <a:cs typeface="Courier New" panose="02070309020205020404" pitchFamily="49" charset="0"/>
              </a:rPr>
              <a:t>")</a:t>
            </a:r>
          </a:p>
          <a:p>
            <a:pPr marL="457200" lvl="1" indent="0">
              <a:lnSpc>
                <a:spcPct val="150000"/>
              </a:lnSpc>
              <a:spcAft>
                <a:spcPts val="600"/>
              </a:spcAft>
              <a:buNone/>
              <a:defRPr/>
            </a:pPr>
            <a:r>
              <a:rPr lang="en-US" sz="1600" dirty="0">
                <a:latin typeface="Courier New" panose="02070309020205020404" pitchFamily="49" charset="0"/>
                <a:cs typeface="Courier New" panose="02070309020205020404" pitchFamily="49" charset="0"/>
              </a:rPr>
              <a:t>classification = classifier(</a:t>
            </a:r>
            <a:r>
              <a:rPr lang="en-US" sz="1600" dirty="0" err="1">
                <a:latin typeface="Courier New" panose="02070309020205020404" pitchFamily="49" charset="0"/>
                <a:cs typeface="Courier New" panose="02070309020205020404" pitchFamily="49" charset="0"/>
              </a:rPr>
              <a:t>email_text</a:t>
            </a:r>
            <a:r>
              <a:rPr lang="en-US" sz="1600" dirty="0">
                <a:latin typeface="Courier New" panose="02070309020205020404" pitchFamily="49" charset="0"/>
                <a:cs typeface="Courier New" panose="02070309020205020404" pitchFamily="49" charset="0"/>
              </a:rPr>
              <a:t>, REQUEST_TYPES)</a:t>
            </a:r>
          </a:p>
        </p:txBody>
      </p:sp>
      <p:sp>
        <p:nvSpPr>
          <p:cNvPr id="5" name="Rectangle 4">
            <a:extLst>
              <a:ext uri="{FF2B5EF4-FFF2-40B4-BE49-F238E27FC236}">
                <a16:creationId xmlns:a16="http://schemas.microsoft.com/office/drawing/2014/main" id="{3F66F984-EF3A-1EB4-E5EE-03F3F4FDEEFD}"/>
              </a:ext>
            </a:extLst>
          </p:cNvPr>
          <p:cNvSpPr/>
          <p:nvPr/>
        </p:nvSpPr>
        <p:spPr>
          <a:xfrm>
            <a:off x="938463" y="2149642"/>
            <a:ext cx="10347158" cy="1147011"/>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7">
            <a:extLst>
              <a:ext uri="{FF2B5EF4-FFF2-40B4-BE49-F238E27FC236}">
                <a16:creationId xmlns:a16="http://schemas.microsoft.com/office/drawing/2014/main" id="{10AB523F-6A12-34A8-9BD1-A056D685D902}"/>
              </a:ext>
            </a:extLst>
          </p:cNvPr>
          <p:cNvSpPr txBox="1">
            <a:spLocks/>
          </p:cNvSpPr>
          <p:nvPr/>
        </p:nvSpPr>
        <p:spPr>
          <a:xfrm>
            <a:off x="521207" y="3545306"/>
            <a:ext cx="10837591" cy="20205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Determine sub-request type dynamically</a:t>
            </a:r>
          </a:p>
          <a:p>
            <a:pPr marL="457200" lvl="1" indent="0">
              <a:lnSpc>
                <a:spcPct val="150000"/>
              </a:lnSpc>
              <a:spcAft>
                <a:spcPts val="600"/>
              </a:spcAft>
              <a:buNone/>
              <a:defRPr/>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main_request</a:t>
            </a:r>
            <a:r>
              <a:rPr lang="en-US" sz="1600" dirty="0">
                <a:latin typeface="Courier New" panose="02070309020205020404" pitchFamily="49" charset="0"/>
                <a:cs typeface="Courier New" panose="02070309020205020404" pitchFamily="49" charset="0"/>
              </a:rPr>
              <a:t> in SUB_REQUEST_TYPES:</a:t>
            </a:r>
          </a:p>
          <a:p>
            <a:pPr marL="457200" lvl="1" indent="0">
              <a:lnSpc>
                <a:spcPct val="150000"/>
              </a:lnSpc>
              <a:spcAft>
                <a:spcPts val="600"/>
              </a:spcAft>
              <a:buNone/>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sub_classification</a:t>
            </a:r>
            <a:r>
              <a:rPr lang="en-US" sz="1600" dirty="0">
                <a:latin typeface="Courier New" panose="02070309020205020404" pitchFamily="49" charset="0"/>
                <a:cs typeface="Courier New" panose="02070309020205020404" pitchFamily="49" charset="0"/>
              </a:rPr>
              <a:t> = classifier(</a:t>
            </a:r>
            <a:r>
              <a:rPr lang="en-US" sz="1600" dirty="0" err="1">
                <a:latin typeface="Courier New" panose="02070309020205020404" pitchFamily="49" charset="0"/>
                <a:cs typeface="Courier New" panose="02070309020205020404" pitchFamily="49" charset="0"/>
              </a:rPr>
              <a:t>email_text</a:t>
            </a:r>
            <a:r>
              <a:rPr lang="en-US" sz="1600" dirty="0">
                <a:latin typeface="Courier New" panose="02070309020205020404" pitchFamily="49" charset="0"/>
                <a:cs typeface="Courier New" panose="02070309020205020404" pitchFamily="49" charset="0"/>
              </a:rPr>
              <a:t>, SUB_REQUEST_TYPES[</a:t>
            </a:r>
            <a:r>
              <a:rPr lang="en-US" sz="1600" dirty="0" err="1">
                <a:latin typeface="Courier New" panose="02070309020205020404" pitchFamily="49" charset="0"/>
                <a:cs typeface="Courier New" panose="02070309020205020404" pitchFamily="49" charset="0"/>
              </a:rPr>
              <a:t>main_request</a:t>
            </a:r>
            <a:r>
              <a:rPr lang="en-US" sz="16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0EE8965D-3C99-B97A-5221-C5FC156D3093}"/>
              </a:ext>
            </a:extLst>
          </p:cNvPr>
          <p:cNvSpPr/>
          <p:nvPr/>
        </p:nvSpPr>
        <p:spPr>
          <a:xfrm>
            <a:off x="938463" y="4275221"/>
            <a:ext cx="10347158" cy="1147011"/>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8377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B1624-0E1E-ABA3-710E-7916A9B87B1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5285A0A-A3A6-143A-1958-B0A860616FF3}"/>
              </a:ext>
            </a:extLst>
          </p:cNvPr>
          <p:cNvSpPr>
            <a:spLocks noGrp="1"/>
          </p:cNvSpPr>
          <p:nvPr>
            <p:ph type="title"/>
          </p:nvPr>
        </p:nvSpPr>
        <p:spPr/>
        <p:txBody>
          <a:bodyPr>
            <a:noAutofit/>
          </a:bodyPr>
          <a:lstStyle/>
          <a:p>
            <a:r>
              <a:rPr lang="en-US" sz="3200" b="1" dirty="0">
                <a:solidFill>
                  <a:srgbClr val="FF0000"/>
                </a:solidFill>
                <a:latin typeface="Segoe UI Light" panose="020B0502040204020203" pitchFamily="34" charset="0"/>
                <a:cs typeface="Segoe UI Light" panose="020B0502040204020203" pitchFamily="34" charset="0"/>
              </a:rPr>
              <a:t>Output (JSON/CSV)</a:t>
            </a:r>
          </a:p>
        </p:txBody>
      </p:sp>
      <p:sp>
        <p:nvSpPr>
          <p:cNvPr id="2" name="Content Placeholder 17">
            <a:extLst>
              <a:ext uri="{FF2B5EF4-FFF2-40B4-BE49-F238E27FC236}">
                <a16:creationId xmlns:a16="http://schemas.microsoft.com/office/drawing/2014/main" id="{DD1C66ED-E0D1-E022-C587-767424095409}"/>
              </a:ext>
            </a:extLst>
          </p:cNvPr>
          <p:cNvSpPr txBox="1">
            <a:spLocks/>
          </p:cNvSpPr>
          <p:nvPr/>
        </p:nvSpPr>
        <p:spPr>
          <a:xfrm>
            <a:off x="677204" y="1396371"/>
            <a:ext cx="10837591" cy="472369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Request types along with prioritization and confidence score</a:t>
            </a:r>
          </a:p>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Other fields required for Service Request creation</a:t>
            </a:r>
          </a:p>
          <a:p>
            <a:pPr>
              <a:lnSpc>
                <a:spcPct val="150000"/>
              </a:lnSpc>
              <a:spcAft>
                <a:spcPts val="600"/>
              </a:spcAft>
              <a:buFont typeface="Wingdings" panose="05000000000000000000" pitchFamily="2" charset="2"/>
              <a:buChar char="v"/>
              <a:defRPr/>
            </a:pPr>
            <a:r>
              <a:rPr lang="en-US" sz="2000" dirty="0">
                <a:latin typeface="Segoe UI" panose="020B0502040204020203" pitchFamily="34" charset="0"/>
                <a:cs typeface="Segoe UI" panose="020B0502040204020203" pitchFamily="34" charset="0"/>
              </a:rPr>
              <a:t> Duplicate detection field based on the email history.</a:t>
            </a:r>
          </a:p>
          <a:p>
            <a:pPr marL="0" indent="0">
              <a:lnSpc>
                <a:spcPct val="150000"/>
              </a:lnSpc>
              <a:spcAft>
                <a:spcPts val="600"/>
              </a:spcAft>
              <a:buNone/>
              <a:defRPr/>
            </a:pPr>
            <a:r>
              <a:rPr lang="en-US" sz="2000" dirty="0">
                <a:latin typeface="Segoe UI" panose="020B0502040204020203" pitchFamily="34" charset="0"/>
                <a:cs typeface="Segoe UI" panose="020B0502040204020203" pitchFamily="34" charset="0"/>
              </a:rPr>
              <a:t>	</a:t>
            </a:r>
            <a:endParaRPr lang="en-US" sz="16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8F3F602A-7495-2209-952B-E80669341256}"/>
              </a:ext>
            </a:extLst>
          </p:cNvPr>
          <p:cNvPicPr>
            <a:picLocks noChangeAspect="1"/>
          </p:cNvPicPr>
          <p:nvPr/>
        </p:nvPicPr>
        <p:blipFill>
          <a:blip r:embed="rId2"/>
          <a:stretch>
            <a:fillRect/>
          </a:stretch>
        </p:blipFill>
        <p:spPr>
          <a:xfrm>
            <a:off x="1243262" y="3421867"/>
            <a:ext cx="10193331" cy="3043103"/>
          </a:xfrm>
          <a:prstGeom prst="rect">
            <a:avLst/>
          </a:prstGeom>
        </p:spPr>
      </p:pic>
    </p:spTree>
    <p:extLst>
      <p:ext uri="{BB962C8B-B14F-4D97-AF65-F5344CB8AC3E}">
        <p14:creationId xmlns:p14="http://schemas.microsoft.com/office/powerpoint/2010/main" val="638558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849745"/>
            <a:ext cx="6876288" cy="1326527"/>
          </a:xfrm>
        </p:spPr>
        <p:txBody>
          <a:bodyPr>
            <a:noAutofit/>
          </a:bodyPr>
          <a:lstStyle/>
          <a:p>
            <a:r>
              <a:rPr lang="en-US" sz="6600" b="1"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{1994E092-615B-48DF-85B8-088BE9EF814D}tf10001108_win32</Template>
  <TotalTime>238</TotalTime>
  <Words>383</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Segoe UI</vt:lpstr>
      <vt:lpstr>Segoe UI Light</vt:lpstr>
      <vt:lpstr>Wingdings</vt:lpstr>
      <vt:lpstr>Custom</vt:lpstr>
      <vt:lpstr>Technology Hackathon 2025</vt:lpstr>
      <vt:lpstr>Gen Model Makers Team</vt:lpstr>
      <vt:lpstr>Challenge Statement</vt:lpstr>
      <vt:lpstr>Process flow:</vt:lpstr>
      <vt:lpstr>Key Technologies Used</vt:lpstr>
      <vt:lpstr>NLP-Based Request Classification</vt:lpstr>
      <vt:lpstr>Output (JSON/CSV)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Technology Hackathon 2024</dc:title>
  <dc:creator>Ram Naredla</dc:creator>
  <cp:keywords/>
  <cp:lastModifiedBy>Ram Naredla</cp:lastModifiedBy>
  <cp:revision>10</cp:revision>
  <dcterms:created xsi:type="dcterms:W3CDTF">2024-03-17T19:06:50Z</dcterms:created>
  <dcterms:modified xsi:type="dcterms:W3CDTF">2025-03-26T14:03:06Z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