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b584c96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3b584c96a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654"/>
            <a:ext cx="5153705" cy="6845694"/>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2104533"/>
            <a:ext cx="5017500" cy="21051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6857248"/>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3524166"/>
            <a:ext cx="4776000" cy="162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33" name="Google Shape;13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6857248"/>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737333"/>
            <a:ext cx="4587000" cy="15315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507989"/>
            <a:ext cx="1037850" cy="1355016"/>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507989"/>
            <a:ext cx="1037850" cy="1355016"/>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507989"/>
            <a:ext cx="1037850" cy="1355016"/>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507989"/>
            <a:ext cx="1037850" cy="1355016"/>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525000"/>
            <a:ext cx="3798900" cy="19908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2630067"/>
            <a:ext cx="3798900" cy="322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6857829"/>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1155700"/>
            <a:ext cx="4587000" cy="4694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507989"/>
            <a:ext cx="1037850" cy="1355016"/>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2211100"/>
            <a:ext cx="3036300" cy="2335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4717333"/>
            <a:ext cx="30363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2262133"/>
            <a:ext cx="3676800" cy="3129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5504636"/>
            <a:ext cx="698925" cy="912853"/>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5740500"/>
            <a:ext cx="6936000" cy="698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457200" y="23904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0000"/>
              </a:buClr>
              <a:buSzPct val="100000"/>
              <a:buFont typeface="Calibri"/>
              <a:buNone/>
            </a:pPr>
            <a:r>
              <a:t/>
            </a:r>
            <a:endParaRPr b="1" sz="3200"/>
          </a:p>
          <a:p>
            <a:pPr indent="0" lvl="0" marL="0" rtl="0" algn="ctr">
              <a:spcBef>
                <a:spcPts val="0"/>
              </a:spcBef>
              <a:spcAft>
                <a:spcPts val="0"/>
              </a:spcAft>
              <a:buClr>
                <a:srgbClr val="000000"/>
              </a:buClr>
              <a:buSzPct val="100000"/>
              <a:buFont typeface="Calibri"/>
              <a:buNone/>
            </a:pPr>
            <a:r>
              <a:rPr b="1" lang="en-US" sz="3200"/>
              <a:t>Gen AI-Based Email Classification &amp; OCR</a:t>
            </a:r>
            <a:endParaRPr b="1" sz="3200"/>
          </a:p>
          <a:p>
            <a:pPr indent="0" lvl="0" marL="0" rtl="0" algn="ctr">
              <a:spcBef>
                <a:spcPts val="0"/>
              </a:spcBef>
              <a:spcAft>
                <a:spcPts val="0"/>
              </a:spcAft>
              <a:buClr>
                <a:srgbClr val="000000"/>
              </a:buClr>
              <a:buSzPct val="100000"/>
              <a:buFont typeface="Calibri"/>
              <a:buNone/>
            </a:pPr>
            <a:r>
              <a:t/>
            </a:r>
            <a:endParaRPr b="1" sz="3200"/>
          </a:p>
        </p:txBody>
      </p:sp>
      <p:sp>
        <p:nvSpPr>
          <p:cNvPr id="141" name="Google Shape;141;p14"/>
          <p:cNvSpPr txBox="1"/>
          <p:nvPr/>
        </p:nvSpPr>
        <p:spPr>
          <a:xfrm>
            <a:off x="1810700" y="3351025"/>
            <a:ext cx="60009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lt1"/>
                </a:solidFill>
                <a:latin typeface="Lato"/>
                <a:ea typeface="Lato"/>
                <a:cs typeface="Lato"/>
                <a:sym typeface="Lato"/>
              </a:rPr>
              <a:t>Commercial Bank Lending Service Requests</a:t>
            </a:r>
            <a:endParaRPr sz="2000">
              <a:solidFill>
                <a:schemeClr val="lt1"/>
              </a:solidFill>
              <a:latin typeface="Lato"/>
              <a:ea typeface="Lato"/>
              <a:cs typeface="Lato"/>
              <a:sym typeface="Lato"/>
            </a:endParaRPr>
          </a:p>
          <a:p>
            <a:pPr indent="0" lvl="0" marL="0" rtl="0" algn="l">
              <a:spcBef>
                <a:spcPts val="0"/>
              </a:spcBef>
              <a:spcAft>
                <a:spcPts val="0"/>
              </a:spcAft>
              <a:buNone/>
            </a:pPr>
            <a:r>
              <a:t/>
            </a:r>
            <a:endParaRPr sz="2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200"/>
              <a:buFont typeface="Calibri"/>
              <a:buNone/>
            </a:pPr>
            <a:r>
              <a:rPr b="1" lang="en-US" sz="3200"/>
              <a:t>Introduction</a:t>
            </a:r>
            <a:endParaRPr/>
          </a:p>
        </p:txBody>
      </p:sp>
      <p:sp>
        <p:nvSpPr>
          <p:cNvPr id="147" name="Google Shape;14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latin typeface="Calibri"/>
              <a:ea typeface="Calibri"/>
              <a:cs typeface="Calibri"/>
              <a:sym typeface="Calibri"/>
            </a:endParaRPr>
          </a:p>
          <a:p>
            <a:pPr indent="-342900" lvl="0" marL="342900" rtl="0" algn="l">
              <a:spcBef>
                <a:spcPts val="400"/>
              </a:spcBef>
              <a:spcAft>
                <a:spcPts val="0"/>
              </a:spcAft>
              <a:buClr>
                <a:schemeClr val="lt1"/>
              </a:buClr>
              <a:buSzPts val="2000"/>
              <a:buChar char="●"/>
            </a:pPr>
            <a:r>
              <a:rPr lang="en-US" sz="2000"/>
              <a:t>Commercial Bank Lending Service teams handle large volumes of emails.</a:t>
            </a:r>
            <a:endParaRPr/>
          </a:p>
          <a:p>
            <a:pPr indent="-342900" lvl="0" marL="342900" rtl="0" algn="l">
              <a:spcBef>
                <a:spcPts val="1000"/>
              </a:spcBef>
              <a:spcAft>
                <a:spcPts val="0"/>
              </a:spcAft>
              <a:buClr>
                <a:schemeClr val="lt1"/>
              </a:buClr>
              <a:buSzPts val="2000"/>
              <a:buChar char="●"/>
            </a:pPr>
            <a:r>
              <a:rPr lang="en-US" sz="2000"/>
              <a:t>Emails contain multiple requests, often with attachments.</a:t>
            </a:r>
            <a:endParaRPr/>
          </a:p>
          <a:p>
            <a:pPr indent="-342900" lvl="0" marL="342900" rtl="0" algn="l">
              <a:spcBef>
                <a:spcPts val="1000"/>
              </a:spcBef>
              <a:spcAft>
                <a:spcPts val="0"/>
              </a:spcAft>
              <a:buClr>
                <a:schemeClr val="lt1"/>
              </a:buClr>
              <a:buSzPts val="2000"/>
              <a:buChar char="●"/>
            </a:pPr>
            <a:r>
              <a:rPr lang="en-US" sz="2000"/>
              <a:t>Manual triage is time-consuming and prone to errors.</a:t>
            </a:r>
            <a:endParaRPr/>
          </a:p>
          <a:p>
            <a:pPr indent="-342900" lvl="0" marL="342900" rtl="0" algn="l">
              <a:spcBef>
                <a:spcPts val="1000"/>
              </a:spcBef>
              <a:spcAft>
                <a:spcPts val="0"/>
              </a:spcAft>
              <a:buClr>
                <a:schemeClr val="lt1"/>
              </a:buClr>
              <a:buSzPts val="2000"/>
              <a:buChar char="●"/>
            </a:pPr>
            <a:r>
              <a:rPr lang="en-US" sz="2000"/>
              <a:t>Goal: Automate classification &amp; data extraction using GenAI (LLMs).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200"/>
              <a:buFont typeface="Calibri"/>
              <a:buNone/>
            </a:pPr>
            <a:r>
              <a:rPr b="1" lang="en-US" sz="3200"/>
              <a:t>Text Extraction &amp; Preprocessing</a:t>
            </a:r>
            <a:endParaRPr/>
          </a:p>
        </p:txBody>
      </p:sp>
      <p:sp>
        <p:nvSpPr>
          <p:cNvPr id="153" name="Google Shape;15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n-US" sz="1800"/>
              <a:t>We begin by extracting key email headers—including From, To, Subject, and Date—which provides the foundational context needed for sorting and prioritizing messages. By leveraging specialized libraries, we can reliably parse .eml or .msg files to obtain these details.</a:t>
            </a:r>
            <a:endParaRPr sz="1800"/>
          </a:p>
          <a:p>
            <a:pPr indent="0" lvl="0" marL="0" rtl="0" algn="l">
              <a:spcBef>
                <a:spcPts val="1200"/>
              </a:spcBef>
              <a:spcAft>
                <a:spcPts val="0"/>
              </a:spcAft>
              <a:buNone/>
            </a:pPr>
            <a:r>
              <a:rPr lang="en-US" sz="1800"/>
              <a:t>Next, the email body is converted into plain text, removing any HTML tags or embedded styles. This transformation simplifies text analysis, enabling our system to efficiently perform tasks such as keyword matching and Named Entity Recognition (NER)</a:t>
            </a:r>
            <a:endParaRPr sz="1800"/>
          </a:p>
          <a:p>
            <a:pPr indent="0" lvl="0" marL="0" rtl="0" algn="l">
              <a:spcBef>
                <a:spcPts val="1200"/>
              </a:spcBef>
              <a:spcAft>
                <a:spcPts val="0"/>
              </a:spcAft>
              <a:buNone/>
            </a:pPr>
            <a:r>
              <a:rPr lang="en-US" sz="1800"/>
              <a:t>We also handle multi-threaded conversations by isolating replies and forwards from the main message, ensuring the most relevant content remains in focus. Attachments, if present, are extracted and subjected to OCR for scanned documents, guaranteeing no crucial information is overlooked.</a:t>
            </a:r>
            <a:endParaRPr sz="1800"/>
          </a:p>
          <a:p>
            <a:pPr indent="0" lvl="0" marL="0" rtl="0" algn="l">
              <a:spcBef>
                <a:spcPts val="1200"/>
              </a:spcBef>
              <a:spcAft>
                <a:spcPts val="1200"/>
              </a:spcAft>
              <a:buNone/>
            </a:pPr>
            <a:r>
              <a:rPr lang="en-US" sz="1800"/>
              <a:t>Finally, we apply cleaning and normalization to unify text encoding, remove noise, and standardize formatting. This step creates a uniform text corpus, laying a solid groundwork for accurate classification and data extraction through Generative AI models.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200"/>
              <a:buFont typeface="Calibri"/>
              <a:buNone/>
            </a:pPr>
            <a:r>
              <a:rPr b="1" lang="en-US" sz="3200"/>
              <a:t>GenAI (Gemini) for NER &amp; Classification</a:t>
            </a:r>
            <a:endParaRPr/>
          </a:p>
        </p:txBody>
      </p:sp>
      <p:sp>
        <p:nvSpPr>
          <p:cNvPr id="159" name="Google Shape;15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None/>
            </a:pPr>
            <a:r>
              <a:rPr lang="en-US" sz="1800"/>
              <a:t>We leverage a Large Language Model (Gemini) to:</a:t>
            </a:r>
            <a:endParaRPr sz="1800"/>
          </a:p>
          <a:p>
            <a:pPr indent="-342900" lvl="0" marL="342900" rtl="0" algn="l">
              <a:spcBef>
                <a:spcPts val="1200"/>
              </a:spcBef>
              <a:spcAft>
                <a:spcPts val="0"/>
              </a:spcAft>
              <a:buClr>
                <a:schemeClr val="lt1"/>
              </a:buClr>
              <a:buSzPts val="1800"/>
              <a:buChar char="●"/>
            </a:pPr>
            <a:r>
              <a:rPr lang="en-US" sz="1800"/>
              <a:t>Perform Named Entity Recognition (NER) on extracted text.</a:t>
            </a:r>
            <a:endParaRPr sz="1800"/>
          </a:p>
          <a:p>
            <a:pPr indent="-342900" lvl="0" marL="342900" rtl="0" algn="l">
              <a:spcBef>
                <a:spcPts val="1200"/>
              </a:spcBef>
              <a:spcAft>
                <a:spcPts val="0"/>
              </a:spcAft>
              <a:buClr>
                <a:schemeClr val="lt1"/>
              </a:buClr>
              <a:buSzPts val="1800"/>
              <a:buChar char="●"/>
            </a:pPr>
            <a:r>
              <a:rPr lang="en-US" sz="1800"/>
              <a:t>Identify entities like Loan Account Number, Deal Name, Amount, and Date.</a:t>
            </a:r>
            <a:endParaRPr sz="1800"/>
          </a:p>
          <a:p>
            <a:pPr indent="-342900" lvl="0" marL="342900" rtl="0" algn="l">
              <a:spcBef>
                <a:spcPts val="1200"/>
              </a:spcBef>
              <a:spcAft>
                <a:spcPts val="0"/>
              </a:spcAft>
              <a:buClr>
                <a:schemeClr val="lt1"/>
              </a:buClr>
              <a:buSzPts val="1800"/>
              <a:buChar char="●"/>
            </a:pPr>
            <a:r>
              <a:rPr lang="en-US" sz="1800"/>
              <a:t>Classify each email into predefined request types (e.g., Money Movement, Adjustments).</a:t>
            </a:r>
            <a:endParaRPr sz="1800"/>
          </a:p>
          <a:p>
            <a:pPr indent="-342900" lvl="0" marL="342900" rtl="0" algn="l">
              <a:spcBef>
                <a:spcPts val="1200"/>
              </a:spcBef>
              <a:spcAft>
                <a:spcPts val="0"/>
              </a:spcAft>
              <a:buClr>
                <a:schemeClr val="lt1"/>
              </a:buClr>
              <a:buSzPts val="1800"/>
              <a:buChar char="●"/>
            </a:pPr>
            <a:r>
              <a:rPr lang="en-US" sz="1800"/>
              <a:t>Sub-classify further (inbound, outbound, reallocation, interest payment, etc.).</a:t>
            </a:r>
            <a:endParaRPr sz="1800"/>
          </a:p>
          <a:p>
            <a:pPr indent="-342900" lvl="0" marL="342900" rtl="0" algn="l">
              <a:spcBef>
                <a:spcPts val="1200"/>
              </a:spcBef>
              <a:spcAft>
                <a:spcPts val="1200"/>
              </a:spcAft>
              <a:buClr>
                <a:schemeClr val="lt1"/>
              </a:buClr>
              <a:buSzPts val="1800"/>
              <a:buChar char="●"/>
            </a:pPr>
            <a:r>
              <a:rPr lang="en-US" sz="1800"/>
              <a:t>Gemini is guided by a custom prompt that detects and extracts relevant attributes within commercial banking contexts.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200"/>
              <a:buFont typeface="Calibri"/>
              <a:buNone/>
            </a:pPr>
            <a:r>
              <a:rPr b="1" lang="en-US" sz="3200"/>
              <a:t>Detailed Process Flow</a:t>
            </a:r>
            <a:endParaRPr/>
          </a:p>
        </p:txBody>
      </p:sp>
      <p:sp>
        <p:nvSpPr>
          <p:cNvPr id="165" name="Google Shape;16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95000"/>
              </a:lnSpc>
              <a:spcBef>
                <a:spcPts val="1000"/>
              </a:spcBef>
              <a:spcAft>
                <a:spcPts val="0"/>
              </a:spcAft>
              <a:buClr>
                <a:schemeClr val="lt1"/>
              </a:buClr>
              <a:buSzPts val="1800"/>
              <a:buChar char="●"/>
            </a:pPr>
            <a:r>
              <a:rPr b="1" lang="en-US" sz="1800"/>
              <a:t>Ingest &amp; Store</a:t>
            </a:r>
            <a:r>
              <a:rPr lang="en-US" sz="1800"/>
              <a:t>: Receive .eml or .msg email files through a web interface or automated ingestion pipeline, then store them securely in an input folder or database for processing.</a:t>
            </a:r>
            <a:endParaRPr sz="1800"/>
          </a:p>
          <a:p>
            <a:pPr indent="-342900" lvl="0" marL="457200" rtl="0" algn="l">
              <a:lnSpc>
                <a:spcPct val="95000"/>
              </a:lnSpc>
              <a:spcBef>
                <a:spcPts val="0"/>
              </a:spcBef>
              <a:spcAft>
                <a:spcPts val="0"/>
              </a:spcAft>
              <a:buSzPts val="1800"/>
              <a:buChar char="●"/>
            </a:pPr>
            <a:r>
              <a:t/>
            </a:r>
            <a:endParaRPr sz="1800"/>
          </a:p>
          <a:p>
            <a:pPr indent="-342900" lvl="0" marL="457200" rtl="0" algn="l">
              <a:lnSpc>
                <a:spcPct val="95000"/>
              </a:lnSpc>
              <a:spcBef>
                <a:spcPts val="0"/>
              </a:spcBef>
              <a:spcAft>
                <a:spcPts val="0"/>
              </a:spcAft>
              <a:buClr>
                <a:schemeClr val="lt1"/>
              </a:buClr>
              <a:buSzPts val="1800"/>
              <a:buChar char="●"/>
            </a:pPr>
            <a:r>
              <a:rPr b="1" lang="en-US" sz="1800"/>
              <a:t>Extract &amp; Clean:</a:t>
            </a:r>
            <a:r>
              <a:rPr lang="en-US" sz="1800"/>
              <a:t> Parse email headers, body, and metadata, strip unnecessary HTML tags, normalize text encoding, and apply OCR if attachments (PDFs or images) contain relevant information.</a:t>
            </a:r>
            <a:endParaRPr sz="1800"/>
          </a:p>
          <a:p>
            <a:pPr indent="-342900" lvl="0" marL="457200" rtl="0" algn="l">
              <a:lnSpc>
                <a:spcPct val="95000"/>
              </a:lnSpc>
              <a:spcBef>
                <a:spcPts val="0"/>
              </a:spcBef>
              <a:spcAft>
                <a:spcPts val="0"/>
              </a:spcAft>
              <a:buSzPts val="1800"/>
              <a:buChar char="●"/>
            </a:pPr>
            <a:r>
              <a:t/>
            </a:r>
            <a:endParaRPr sz="1800"/>
          </a:p>
          <a:p>
            <a:pPr indent="-342900" lvl="0" marL="457200" rtl="0" algn="l">
              <a:lnSpc>
                <a:spcPct val="95000"/>
              </a:lnSpc>
              <a:spcBef>
                <a:spcPts val="0"/>
              </a:spcBef>
              <a:spcAft>
                <a:spcPts val="0"/>
              </a:spcAft>
              <a:buClr>
                <a:schemeClr val="lt1"/>
              </a:buClr>
              <a:buSzPts val="1800"/>
              <a:buChar char="●"/>
            </a:pPr>
            <a:r>
              <a:rPr b="1" lang="en-US" sz="1800"/>
              <a:t>NER &amp; Classification</a:t>
            </a:r>
            <a:r>
              <a:rPr lang="en-US" sz="1800"/>
              <a:t>: Feed the cleaned text into GenAI (Gemini), where Named Entity Recognition (NER) detects key details (e.g., Loan Account Number, Amount), and the system categorizes the request into predefined types and sub-types.</a:t>
            </a:r>
            <a:endParaRPr sz="1800"/>
          </a:p>
          <a:p>
            <a:pPr indent="-342900" lvl="0" marL="457200" rtl="0" algn="l">
              <a:lnSpc>
                <a:spcPct val="95000"/>
              </a:lnSpc>
              <a:spcBef>
                <a:spcPts val="0"/>
              </a:spcBef>
              <a:spcAft>
                <a:spcPts val="0"/>
              </a:spcAft>
              <a:buSzPts val="1800"/>
              <a:buChar char="●"/>
            </a:pPr>
            <a:r>
              <a:t/>
            </a:r>
            <a:endParaRPr sz="1800"/>
          </a:p>
          <a:p>
            <a:pPr indent="-342900" lvl="0" marL="457200" rtl="0" algn="l">
              <a:lnSpc>
                <a:spcPct val="95000"/>
              </a:lnSpc>
              <a:spcBef>
                <a:spcPts val="0"/>
              </a:spcBef>
              <a:spcAft>
                <a:spcPts val="0"/>
              </a:spcAft>
              <a:buClr>
                <a:schemeClr val="lt1"/>
              </a:buClr>
              <a:buSzPts val="1800"/>
              <a:buChar char="●"/>
            </a:pPr>
            <a:r>
              <a:rPr b="1" lang="en-US" sz="1800"/>
              <a:t>Structured Output</a:t>
            </a:r>
            <a:r>
              <a:rPr lang="en-US" sz="1800"/>
              <a:t>: Generate a well-structured JSON or database entry containing the classified request type, sub-request type, confidence scores, and extracted key attributes (e.g., transaction amount, date, beneficiary details).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200"/>
              <a:buFont typeface="Calibri"/>
              <a:buNone/>
            </a:pPr>
            <a:r>
              <a:rPr b="1" lang="en-US" sz="3200"/>
              <a:t>Tech Stack</a:t>
            </a:r>
            <a:endParaRPr/>
          </a:p>
        </p:txBody>
      </p:sp>
      <p:sp>
        <p:nvSpPr>
          <p:cNvPr id="171" name="Google Shape;17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55600" lvl="0" marL="457200" rtl="0" algn="l">
              <a:spcBef>
                <a:spcPts val="1000"/>
              </a:spcBef>
              <a:spcAft>
                <a:spcPts val="0"/>
              </a:spcAft>
              <a:buClr>
                <a:schemeClr val="lt1"/>
              </a:buClr>
              <a:buSzPts val="2000"/>
              <a:buFont typeface="Calibri"/>
              <a:buChar char="●"/>
            </a:pPr>
            <a:r>
              <a:rPr b="1" lang="en-US" sz="2000">
                <a:latin typeface="Calibri"/>
                <a:ea typeface="Calibri"/>
                <a:cs typeface="Calibri"/>
                <a:sym typeface="Calibri"/>
              </a:rPr>
              <a:t>Frontend</a:t>
            </a:r>
            <a:r>
              <a:rPr lang="en-US" sz="2000">
                <a:latin typeface="Calibri"/>
                <a:ea typeface="Calibri"/>
                <a:cs typeface="Calibri"/>
                <a:sym typeface="Calibri"/>
              </a:rPr>
              <a:t>: Streamlit (Python-based) for an interactive and user-friendly email classification interface.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t/>
            </a:r>
            <a:endParaRPr sz="2000">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b="1" lang="en-US" sz="2000">
                <a:latin typeface="Calibri"/>
                <a:ea typeface="Calibri"/>
                <a:cs typeface="Calibri"/>
                <a:sym typeface="Calibri"/>
              </a:rPr>
              <a:t>Backend</a:t>
            </a:r>
            <a:r>
              <a:rPr lang="en-US" sz="2000">
                <a:latin typeface="Calibri"/>
                <a:ea typeface="Calibri"/>
                <a:cs typeface="Calibri"/>
                <a:sym typeface="Calibri"/>
              </a:rPr>
              <a:t>: Python with Google Generative AI (Gemini) for NLP, NER, and request classification.</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t/>
            </a:r>
            <a:endParaRPr sz="2000">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b="1" lang="en-US" sz="2000">
                <a:latin typeface="Calibri"/>
                <a:ea typeface="Calibri"/>
                <a:cs typeface="Calibri"/>
                <a:sym typeface="Calibri"/>
              </a:rPr>
              <a:t>Data Processing</a:t>
            </a:r>
            <a:r>
              <a:rPr lang="en-US" sz="2000">
                <a:latin typeface="Calibri"/>
                <a:ea typeface="Calibri"/>
                <a:cs typeface="Calibri"/>
                <a:sym typeface="Calibri"/>
              </a:rPr>
              <a:t>: CSV for structured data, extract-msg for .msg, pypdf for PDFs, and python-docx for Word files.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t/>
            </a:r>
            <a:endParaRPr sz="2000">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b="1" lang="en-US" sz="2000">
                <a:latin typeface="Calibri"/>
                <a:ea typeface="Calibri"/>
                <a:cs typeface="Calibri"/>
                <a:sym typeface="Calibri"/>
              </a:rPr>
              <a:t>Environment</a:t>
            </a:r>
            <a:r>
              <a:rPr lang="en-US" sz="2000">
                <a:latin typeface="Calibri"/>
                <a:ea typeface="Calibri"/>
                <a:cs typeface="Calibri"/>
                <a:sym typeface="Calibri"/>
              </a:rPr>
              <a:t>: python-dotenv for secure API keys and configuration management.</a:t>
            </a:r>
            <a:endParaRPr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200"/>
              <a:buFont typeface="Calibri"/>
              <a:buNone/>
            </a:pPr>
            <a:r>
              <a:rPr b="1" lang="en-US" sz="3200"/>
              <a:t>Challenges We Faced</a:t>
            </a:r>
            <a:endParaRPr/>
          </a:p>
        </p:txBody>
      </p:sp>
      <p:sp>
        <p:nvSpPr>
          <p:cNvPr id="177" name="Google Shape;17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latin typeface="Calibri"/>
              <a:ea typeface="Calibri"/>
              <a:cs typeface="Calibri"/>
              <a:sym typeface="Calibri"/>
            </a:endParaRPr>
          </a:p>
          <a:p>
            <a:pPr indent="-342900" lvl="0" marL="342900" rtl="0" algn="l">
              <a:spcBef>
                <a:spcPts val="400"/>
              </a:spcBef>
              <a:spcAft>
                <a:spcPts val="0"/>
              </a:spcAft>
              <a:buClr>
                <a:schemeClr val="lt1"/>
              </a:buClr>
              <a:buSzPts val="2000"/>
              <a:buChar char="●"/>
            </a:pPr>
            <a:r>
              <a:rPr lang="en-US" sz="2000"/>
              <a:t>Handling multi-request emails with multiple attachments</a:t>
            </a:r>
            <a:endParaRPr/>
          </a:p>
          <a:p>
            <a:pPr indent="-342900" lvl="0" marL="342900" rtl="0" algn="l">
              <a:spcBef>
                <a:spcPts val="1000"/>
              </a:spcBef>
              <a:spcAft>
                <a:spcPts val="0"/>
              </a:spcAft>
              <a:buClr>
                <a:schemeClr val="lt1"/>
              </a:buClr>
              <a:buSzPts val="2000"/>
              <a:buChar char="●"/>
            </a:pPr>
            <a:r>
              <a:rPr lang="en-US" sz="2000"/>
              <a:t>Ensuring high accuracy &amp; minimal 'hallucination' by the LLM</a:t>
            </a:r>
            <a:endParaRPr/>
          </a:p>
          <a:p>
            <a:pPr indent="-342900" lvl="0" marL="342900" rtl="0" algn="l">
              <a:spcBef>
                <a:spcPts val="1000"/>
              </a:spcBef>
              <a:spcAft>
                <a:spcPts val="0"/>
              </a:spcAft>
              <a:buClr>
                <a:schemeClr val="lt1"/>
              </a:buClr>
              <a:buSzPts val="2000"/>
              <a:buChar char="●"/>
            </a:pPr>
            <a:r>
              <a:rPr lang="en-US" sz="2000"/>
              <a:t>Scaling to large email volumes with minimal latency</a:t>
            </a:r>
            <a:endParaRPr/>
          </a:p>
          <a:p>
            <a:pPr indent="-342900" lvl="0" marL="342900" rtl="0" algn="l">
              <a:spcBef>
                <a:spcPts val="1000"/>
              </a:spcBef>
              <a:spcAft>
                <a:spcPts val="0"/>
              </a:spcAft>
              <a:buClr>
                <a:schemeClr val="lt1"/>
              </a:buClr>
              <a:buSzPts val="2000"/>
              <a:buChar char="●"/>
            </a:pPr>
            <a:r>
              <a:rPr lang="en-US" sz="2000"/>
              <a:t>Data privacy &amp; security compliance for sensitive financial data</a:t>
            </a:r>
            <a:endParaRPr/>
          </a:p>
          <a:p>
            <a:pPr indent="-342900" lvl="0" marL="342900" rtl="0" algn="l">
              <a:spcBef>
                <a:spcPts val="1000"/>
              </a:spcBef>
              <a:spcAft>
                <a:spcPts val="0"/>
              </a:spcAft>
              <a:buClr>
                <a:schemeClr val="lt1"/>
              </a:buClr>
              <a:buSzPts val="2000"/>
              <a:buChar char="●"/>
            </a:pPr>
            <a:r>
              <a:rPr lang="en-US" sz="2000"/>
              <a:t>Complex PDF attachments requiring robust OCR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200"/>
              <a:buFont typeface="Calibri"/>
              <a:buNone/>
            </a:pPr>
            <a:r>
              <a:rPr b="1" lang="en-US" sz="3200"/>
              <a:t>Conclusion</a:t>
            </a:r>
            <a:endParaRPr/>
          </a:p>
        </p:txBody>
      </p:sp>
      <p:sp>
        <p:nvSpPr>
          <p:cNvPr id="183" name="Google Shape;18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latin typeface="Calibri"/>
              <a:ea typeface="Calibri"/>
              <a:cs typeface="Calibri"/>
              <a:sym typeface="Calibri"/>
            </a:endParaRPr>
          </a:p>
          <a:p>
            <a:pPr indent="-342900" lvl="0" marL="342900" rtl="0" algn="l">
              <a:spcBef>
                <a:spcPts val="400"/>
              </a:spcBef>
              <a:spcAft>
                <a:spcPts val="0"/>
              </a:spcAft>
              <a:buClr>
                <a:schemeClr val="lt1"/>
              </a:buClr>
              <a:buSzPts val="2000"/>
              <a:buChar char="●"/>
            </a:pPr>
            <a:r>
              <a:rPr lang="en-US" sz="2000"/>
              <a:t>End-to-end automation of email classification for loan servicing.</a:t>
            </a:r>
            <a:endParaRPr/>
          </a:p>
          <a:p>
            <a:pPr indent="-342900" lvl="0" marL="342900" rtl="0" algn="l">
              <a:spcBef>
                <a:spcPts val="1000"/>
              </a:spcBef>
              <a:spcAft>
                <a:spcPts val="0"/>
              </a:spcAft>
              <a:buClr>
                <a:schemeClr val="lt1"/>
              </a:buClr>
              <a:buSzPts val="2000"/>
              <a:buChar char="●"/>
            </a:pPr>
            <a:r>
              <a:rPr lang="en-US" sz="2000"/>
              <a:t>Reduces manual overhead, speeds up response times.</a:t>
            </a:r>
            <a:endParaRPr/>
          </a:p>
          <a:p>
            <a:pPr indent="-342900" lvl="0" marL="342900" rtl="0" algn="l">
              <a:spcBef>
                <a:spcPts val="1000"/>
              </a:spcBef>
              <a:spcAft>
                <a:spcPts val="0"/>
              </a:spcAft>
              <a:buClr>
                <a:schemeClr val="lt1"/>
              </a:buClr>
              <a:buSzPts val="2000"/>
              <a:buChar char="●"/>
            </a:pPr>
            <a:r>
              <a:rPr lang="en-US" sz="2000"/>
              <a:t>Flexible enough to incorporate advanced NER &amp; OCR techniques.</a:t>
            </a:r>
            <a:endParaRPr/>
          </a:p>
          <a:p>
            <a:pPr indent="-342900" lvl="0" marL="342900" rtl="0" algn="l">
              <a:spcBef>
                <a:spcPts val="1000"/>
              </a:spcBef>
              <a:spcAft>
                <a:spcPts val="0"/>
              </a:spcAft>
              <a:buClr>
                <a:schemeClr val="lt1"/>
              </a:buClr>
              <a:buSzPts val="2000"/>
              <a:buChar char="●"/>
            </a:pPr>
            <a:r>
              <a:rPr lang="en-US" sz="2000"/>
              <a:t>Scalable for enterprise volumes with minimal human intervention.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