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1" r:id="rId2"/>
    <p:sldId id="2562" r:id="rId3"/>
    <p:sldId id="2563" r:id="rId4"/>
    <p:sldId id="2564" r:id="rId5"/>
    <p:sldId id="2565" r:id="rId6"/>
    <p:sldId id="2566" r:id="rId7"/>
    <p:sldId id="2567" r:id="rId8"/>
    <p:sldId id="2568" r:id="rId9"/>
    <p:sldId id="25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4" autoAdjust="0"/>
    <p:restoredTop sz="94660"/>
  </p:normalViewPr>
  <p:slideViewPr>
    <p:cSldViewPr snapToGrid="0">
      <p:cViewPr varScale="1">
        <p:scale>
          <a:sx n="93" d="100"/>
          <a:sy n="93" d="100"/>
        </p:scale>
        <p:origin x="29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diagrams/_rels/data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image" Target="../media/image1.jpeg" /></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image" Target="../media/image1.jpeg" /></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3A984-D928-43DF-9DA6-FB178D1C1CF6}"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IN"/>
        </a:p>
      </dgm:t>
    </dgm:pt>
    <dgm:pt modelId="{DECBFAF3-24F4-48BE-A226-9F4CA26B2C29}">
      <dgm:prSet/>
      <dgm:spPr/>
      <dgm:t>
        <a:bodyPr/>
        <a:lstStyle/>
        <a:p>
          <a:pPr>
            <a:lnSpc>
              <a:spcPct val="100000"/>
            </a:lnSpc>
            <a:defRPr b="1"/>
          </a:pPr>
          <a:r>
            <a:rPr lang="en-IN"/>
            <a:t>Project Aim</a:t>
          </a:r>
        </a:p>
      </dgm:t>
    </dgm:pt>
    <dgm:pt modelId="{A6332ABA-D445-4FC6-BE87-7FEA175B3BAA}" type="parTrans" cxnId="{7E574DA5-7EB4-464D-9A8B-DE5ADE20247E}">
      <dgm:prSet/>
      <dgm:spPr/>
      <dgm:t>
        <a:bodyPr/>
        <a:lstStyle/>
        <a:p>
          <a:endParaRPr lang="en-IN"/>
        </a:p>
      </dgm:t>
    </dgm:pt>
    <dgm:pt modelId="{E93FF3E8-9DC6-40E8-9496-FF9FD3DD3FD6}" type="sibTrans" cxnId="{7E574DA5-7EB4-464D-9A8B-DE5ADE20247E}">
      <dgm:prSet/>
      <dgm:spPr/>
      <dgm:t>
        <a:bodyPr/>
        <a:lstStyle/>
        <a:p>
          <a:pPr>
            <a:lnSpc>
              <a:spcPct val="100000"/>
            </a:lnSpc>
            <a:defRPr b="1"/>
          </a:pPr>
          <a:endParaRPr lang="en-IN"/>
        </a:p>
      </dgm:t>
    </dgm:pt>
    <dgm:pt modelId="{91FA780E-0B4A-43B8-AD8E-FD0257A911FF}">
      <dgm:prSet/>
      <dgm:spPr/>
      <dgm:t>
        <a:bodyPr/>
        <a:lstStyle/>
        <a:p>
          <a:pPr>
            <a:lnSpc>
              <a:spcPct val="100000"/>
            </a:lnSpc>
          </a:pPr>
          <a:r>
            <a:rPr lang="en-IN" dirty="0"/>
            <a:t>The project focuses on classifying emails and documents into specific request types and sub-types using AI.</a:t>
          </a:r>
        </a:p>
      </dgm:t>
    </dgm:pt>
    <dgm:pt modelId="{B0B25573-E12A-432C-B2E9-9ED269E51F13}" type="parTrans" cxnId="{99CC9D73-A952-410F-8251-B81AEDAE472D}">
      <dgm:prSet/>
      <dgm:spPr/>
      <dgm:t>
        <a:bodyPr/>
        <a:lstStyle/>
        <a:p>
          <a:endParaRPr lang="en-IN"/>
        </a:p>
      </dgm:t>
    </dgm:pt>
    <dgm:pt modelId="{F7CB6C66-34F4-4A2A-B756-E2CB0FB34F8A}" type="sibTrans" cxnId="{99CC9D73-A952-410F-8251-B81AEDAE472D}">
      <dgm:prSet/>
      <dgm:spPr/>
      <dgm:t>
        <a:bodyPr/>
        <a:lstStyle/>
        <a:p>
          <a:endParaRPr lang="en-IN"/>
        </a:p>
      </dgm:t>
    </dgm:pt>
    <dgm:pt modelId="{C47D2227-20EE-4C24-BF5C-2297CB3A93DF}">
      <dgm:prSet/>
      <dgm:spPr/>
      <dgm:t>
        <a:bodyPr/>
        <a:lstStyle/>
        <a:p>
          <a:pPr>
            <a:lnSpc>
              <a:spcPct val="100000"/>
            </a:lnSpc>
            <a:defRPr b="1"/>
          </a:pPr>
          <a:r>
            <a:rPr lang="en-IN"/>
            <a:t>Supported Formats</a:t>
          </a:r>
        </a:p>
      </dgm:t>
    </dgm:pt>
    <dgm:pt modelId="{F69521DC-0987-41A6-82E5-957C16E1C40F}" type="parTrans" cxnId="{92D19BE4-DB18-4160-ACD2-1EA95DDBC7BD}">
      <dgm:prSet/>
      <dgm:spPr/>
      <dgm:t>
        <a:bodyPr/>
        <a:lstStyle/>
        <a:p>
          <a:endParaRPr lang="en-IN"/>
        </a:p>
      </dgm:t>
    </dgm:pt>
    <dgm:pt modelId="{0F3798F7-64A2-4FEC-8D60-958A3A2B612A}" type="sibTrans" cxnId="{92D19BE4-DB18-4160-ACD2-1EA95DDBC7BD}">
      <dgm:prSet/>
      <dgm:spPr/>
      <dgm:t>
        <a:bodyPr/>
        <a:lstStyle/>
        <a:p>
          <a:pPr>
            <a:lnSpc>
              <a:spcPct val="100000"/>
            </a:lnSpc>
            <a:defRPr b="1"/>
          </a:pPr>
          <a:endParaRPr lang="en-IN"/>
        </a:p>
      </dgm:t>
    </dgm:pt>
    <dgm:pt modelId="{0F480249-3600-4C07-99AA-BAAB4229ACEB}">
      <dgm:prSet/>
      <dgm:spPr/>
      <dgm:t>
        <a:bodyPr/>
        <a:lstStyle/>
        <a:p>
          <a:pPr>
            <a:lnSpc>
              <a:spcPct val="100000"/>
            </a:lnSpc>
          </a:pPr>
          <a:r>
            <a:rPr lang="en-IN" dirty="0"/>
            <a:t>Our solution supports multiple file uploads including .</a:t>
          </a:r>
          <a:r>
            <a:rPr lang="en-IN" dirty="0" err="1"/>
            <a:t>eml</a:t>
          </a:r>
          <a:r>
            <a:rPr lang="en-IN" dirty="0"/>
            <a:t>, .</a:t>
          </a:r>
          <a:r>
            <a:rPr lang="en-IN" dirty="0" err="1"/>
            <a:t>msg</a:t>
          </a:r>
          <a:r>
            <a:rPr lang="en-IN" dirty="0"/>
            <a:t>, .pdf, .docx, and .txt formats.</a:t>
          </a:r>
        </a:p>
      </dgm:t>
    </dgm:pt>
    <dgm:pt modelId="{4EBBD222-EC28-4941-B7BA-325A0ABECBEB}" type="parTrans" cxnId="{C34D8E26-AE9F-4036-9C73-21233471F5AB}">
      <dgm:prSet/>
      <dgm:spPr/>
      <dgm:t>
        <a:bodyPr/>
        <a:lstStyle/>
        <a:p>
          <a:endParaRPr lang="en-IN"/>
        </a:p>
      </dgm:t>
    </dgm:pt>
    <dgm:pt modelId="{520C3D51-6158-46C6-84B0-B50F92FFEFFA}" type="sibTrans" cxnId="{C34D8E26-AE9F-4036-9C73-21233471F5AB}">
      <dgm:prSet/>
      <dgm:spPr/>
      <dgm:t>
        <a:bodyPr/>
        <a:lstStyle/>
        <a:p>
          <a:endParaRPr lang="en-IN"/>
        </a:p>
      </dgm:t>
    </dgm:pt>
    <dgm:pt modelId="{8EF642F5-91D0-4D16-8805-A2CD67BBBF6B}">
      <dgm:prSet/>
      <dgm:spPr/>
      <dgm:t>
        <a:bodyPr/>
        <a:lstStyle/>
        <a:p>
          <a:pPr>
            <a:lnSpc>
              <a:spcPct val="100000"/>
            </a:lnSpc>
            <a:defRPr b="1"/>
          </a:pPr>
          <a:r>
            <a:rPr lang="en-IN"/>
            <a:t>AI Techniques</a:t>
          </a:r>
        </a:p>
      </dgm:t>
    </dgm:pt>
    <dgm:pt modelId="{21AEDC5D-BDA8-4869-AFFD-1219C91DFFC8}" type="parTrans" cxnId="{FA2E131E-8AF6-49CE-B115-52A983DF8B23}">
      <dgm:prSet/>
      <dgm:spPr/>
      <dgm:t>
        <a:bodyPr/>
        <a:lstStyle/>
        <a:p>
          <a:endParaRPr lang="en-IN"/>
        </a:p>
      </dgm:t>
    </dgm:pt>
    <dgm:pt modelId="{C305ECA6-7A55-4B02-8D4F-4F79F8E1802D}" type="sibTrans" cxnId="{FA2E131E-8AF6-49CE-B115-52A983DF8B23}">
      <dgm:prSet/>
      <dgm:spPr/>
      <dgm:t>
        <a:bodyPr/>
        <a:lstStyle/>
        <a:p>
          <a:endParaRPr lang="en-IN"/>
        </a:p>
      </dgm:t>
    </dgm:pt>
    <dgm:pt modelId="{C9CC02F6-6F5F-48B2-84B6-6E0F68C72AB6}">
      <dgm:prSet/>
      <dgm:spPr/>
      <dgm:t>
        <a:bodyPr/>
        <a:lstStyle/>
        <a:p>
          <a:pPr>
            <a:lnSpc>
              <a:spcPct val="100000"/>
            </a:lnSpc>
          </a:pPr>
          <a:r>
            <a:rPr lang="en-IN" dirty="0"/>
            <a:t>We leverage AI techniques like Zero-shot Classification and Retrieval Augmented Generation to enhance accuracy.</a:t>
          </a:r>
        </a:p>
      </dgm:t>
    </dgm:pt>
    <dgm:pt modelId="{2EDA7E70-184D-49C4-95F2-24FF1205B472}" type="parTrans" cxnId="{70DAE980-EF29-4873-B75E-8D44DED18751}">
      <dgm:prSet/>
      <dgm:spPr/>
      <dgm:t>
        <a:bodyPr/>
        <a:lstStyle/>
        <a:p>
          <a:endParaRPr lang="en-IN"/>
        </a:p>
      </dgm:t>
    </dgm:pt>
    <dgm:pt modelId="{CC531397-A263-4D67-AD62-3638B7702A32}" type="sibTrans" cxnId="{70DAE980-EF29-4873-B75E-8D44DED18751}">
      <dgm:prSet/>
      <dgm:spPr/>
      <dgm:t>
        <a:bodyPr/>
        <a:lstStyle/>
        <a:p>
          <a:endParaRPr lang="en-IN"/>
        </a:p>
      </dgm:t>
    </dgm:pt>
    <dgm:pt modelId="{B3963A20-DAAF-4394-B96F-0782BD0768B9}" type="pres">
      <dgm:prSet presAssocID="{E303A984-D928-43DF-9DA6-FB178D1C1CF6}" presName="Root" presStyleCnt="0">
        <dgm:presLayoutVars>
          <dgm:dir/>
          <dgm:resizeHandles val="exact"/>
        </dgm:presLayoutVars>
      </dgm:prSet>
      <dgm:spPr/>
    </dgm:pt>
    <dgm:pt modelId="{3458259D-6774-4332-A96C-6392B9BA22DB}" type="pres">
      <dgm:prSet presAssocID="{DECBFAF3-24F4-48BE-A226-9F4CA26B2C29}" presName="Composite" presStyleCnt="0"/>
      <dgm:spPr/>
    </dgm:pt>
    <dgm:pt modelId="{502FC003-A2EF-4F1A-AD59-07817FD42EEB}" type="pres">
      <dgm:prSet presAssocID="{DECBFAF3-24F4-48BE-A226-9F4CA26B2C29}"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7709" r="15542" b="2"/>
          <a:stretch/>
        </a:blipFill>
      </dgm:spPr>
      <dgm:extLst>
        <a:ext uri="{E40237B7-FDA0-4F09-8148-C483321AD2D9}">
          <dgm14:cNvPr xmlns:dgm14="http://schemas.microsoft.com/office/drawing/2010/diagram" id="0" name="" descr="Stack of files"/>
        </a:ext>
      </dgm:extLst>
    </dgm:pt>
    <dgm:pt modelId="{80DE046E-D628-4D91-999A-2872FC9578CE}" type="pres">
      <dgm:prSet presAssocID="{DECBFAF3-24F4-48BE-A226-9F4CA26B2C29}" presName="Subtitle" presStyleLbl="revTx" presStyleIdx="0" presStyleCnt="6">
        <dgm:presLayoutVars>
          <dgm:chMax val="0"/>
          <dgm:bulletEnabled/>
        </dgm:presLayoutVars>
      </dgm:prSet>
      <dgm:spPr/>
    </dgm:pt>
    <dgm:pt modelId="{BE97DB6A-36B8-4BE4-8ED5-FAF70C1ED56D}" type="pres">
      <dgm:prSet presAssocID="{DECBFAF3-24F4-48BE-A226-9F4CA26B2C29}" presName="Description" presStyleLbl="revTx" presStyleIdx="1" presStyleCnt="6">
        <dgm:presLayoutVars>
          <dgm:bulletEnabled/>
        </dgm:presLayoutVars>
      </dgm:prSet>
      <dgm:spPr/>
    </dgm:pt>
    <dgm:pt modelId="{10531F3C-3293-4F22-9362-43ED4FC7F651}" type="pres">
      <dgm:prSet presAssocID="{E93FF3E8-9DC6-40E8-9496-FF9FD3DD3FD6}" presName="sibTrans" presStyleLbl="sibTrans2D1" presStyleIdx="0" presStyleCnt="0"/>
      <dgm:spPr/>
    </dgm:pt>
    <dgm:pt modelId="{86888958-2FC0-42C1-9248-1857745AED3D}" type="pres">
      <dgm:prSet presAssocID="{C47D2227-20EE-4C24-BF5C-2297CB3A93DF}" presName="Composite" presStyleCnt="0"/>
      <dgm:spPr/>
    </dgm:pt>
    <dgm:pt modelId="{4B870349-3020-45DA-8721-51DC073C7431}" type="pres">
      <dgm:prSet presAssocID="{C47D2227-20EE-4C24-BF5C-2297CB3A93DF}"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r="-8" b="-8"/>
          <a:stretch/>
        </a:blipFill>
      </dgm:spPr>
      <dgm:extLst>
        <a:ext uri="{E40237B7-FDA0-4F09-8148-C483321AD2D9}">
          <dgm14:cNvPr xmlns:dgm14="http://schemas.microsoft.com/office/drawing/2010/diagram" id="0" name="" descr="&quot;Set of icons for organisation.  Includes documents, search icons, folders, etc  Hi Res raster file. Note that all images are my own design.&quot;"/>
        </a:ext>
      </dgm:extLst>
    </dgm:pt>
    <dgm:pt modelId="{82B8F573-A949-4184-85D5-F60090CC26BA}" type="pres">
      <dgm:prSet presAssocID="{C47D2227-20EE-4C24-BF5C-2297CB3A93DF}" presName="Subtitle" presStyleLbl="revTx" presStyleIdx="2" presStyleCnt="6">
        <dgm:presLayoutVars>
          <dgm:chMax val="0"/>
          <dgm:bulletEnabled/>
        </dgm:presLayoutVars>
      </dgm:prSet>
      <dgm:spPr/>
    </dgm:pt>
    <dgm:pt modelId="{BCC5369A-A9FD-44F0-B34D-D4FB6CBF9841}" type="pres">
      <dgm:prSet presAssocID="{C47D2227-20EE-4C24-BF5C-2297CB3A93DF}" presName="Description" presStyleLbl="revTx" presStyleIdx="3" presStyleCnt="6">
        <dgm:presLayoutVars>
          <dgm:bulletEnabled/>
        </dgm:presLayoutVars>
      </dgm:prSet>
      <dgm:spPr/>
    </dgm:pt>
    <dgm:pt modelId="{44104E2A-DFCD-4827-8FE8-BD54E3E7BA56}" type="pres">
      <dgm:prSet presAssocID="{0F3798F7-64A2-4FEC-8D60-958A3A2B612A}" presName="sibTrans" presStyleLbl="sibTrans2D1" presStyleIdx="0" presStyleCnt="0"/>
      <dgm:spPr/>
    </dgm:pt>
    <dgm:pt modelId="{A6ADBDEE-C469-4542-9049-552C3D02CE1B}" type="pres">
      <dgm:prSet presAssocID="{8EF642F5-91D0-4D16-8805-A2CD67BBBF6B}" presName="Composite" presStyleCnt="0"/>
      <dgm:spPr/>
    </dgm:pt>
    <dgm:pt modelId="{2656F082-E9B1-4009-B6C9-DB7859F5839F}" type="pres">
      <dgm:prSet presAssocID="{8EF642F5-91D0-4D16-8805-A2CD67BBBF6B}"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1959" r="21292" b="2"/>
          <a:stretch/>
        </a:blipFill>
      </dgm:spPr>
      <dgm:extLst>
        <a:ext uri="{E40237B7-FDA0-4F09-8148-C483321AD2D9}">
          <dgm14:cNvPr xmlns:dgm14="http://schemas.microsoft.com/office/drawing/2010/diagram" id="0" name="" descr="Internet of Things Concept"/>
        </a:ext>
      </dgm:extLst>
    </dgm:pt>
    <dgm:pt modelId="{5A529265-7293-4958-A471-4FF23DF1BAEF}" type="pres">
      <dgm:prSet presAssocID="{8EF642F5-91D0-4D16-8805-A2CD67BBBF6B}" presName="Subtitle" presStyleLbl="revTx" presStyleIdx="4" presStyleCnt="6">
        <dgm:presLayoutVars>
          <dgm:chMax val="0"/>
          <dgm:bulletEnabled/>
        </dgm:presLayoutVars>
      </dgm:prSet>
      <dgm:spPr/>
    </dgm:pt>
    <dgm:pt modelId="{C5B759FF-6A0B-40B8-A9E0-C77B55CEF604}" type="pres">
      <dgm:prSet presAssocID="{8EF642F5-91D0-4D16-8805-A2CD67BBBF6B}" presName="Description" presStyleLbl="revTx" presStyleIdx="5" presStyleCnt="6">
        <dgm:presLayoutVars>
          <dgm:bulletEnabled/>
        </dgm:presLayoutVars>
      </dgm:prSet>
      <dgm:spPr/>
    </dgm:pt>
  </dgm:ptLst>
  <dgm:cxnLst>
    <dgm:cxn modelId="{FA2E131E-8AF6-49CE-B115-52A983DF8B23}" srcId="{E303A984-D928-43DF-9DA6-FB178D1C1CF6}" destId="{8EF642F5-91D0-4D16-8805-A2CD67BBBF6B}" srcOrd="2" destOrd="0" parTransId="{21AEDC5D-BDA8-4869-AFFD-1219C91DFFC8}" sibTransId="{C305ECA6-7A55-4B02-8D4F-4F79F8E1802D}"/>
    <dgm:cxn modelId="{C34D8E26-AE9F-4036-9C73-21233471F5AB}" srcId="{C47D2227-20EE-4C24-BF5C-2297CB3A93DF}" destId="{0F480249-3600-4C07-99AA-BAAB4229ACEB}" srcOrd="0" destOrd="0" parTransId="{4EBBD222-EC28-4941-B7BA-325A0ABECBEB}" sibTransId="{520C3D51-6158-46C6-84B0-B50F92FFEFFA}"/>
    <dgm:cxn modelId="{4725E33B-FB8D-4497-AA82-DDE952A63FF9}" type="presOf" srcId="{8EF642F5-91D0-4D16-8805-A2CD67BBBF6B}" destId="{5A529265-7293-4958-A471-4FF23DF1BAEF}" srcOrd="0" destOrd="0" presId="urn:microsoft.com/office/officeart/2024/3/layout/verticalVisualTextBlock1"/>
    <dgm:cxn modelId="{8939163C-12F4-4174-B55E-9E2E51A75C90}" type="presOf" srcId="{E303A984-D928-43DF-9DA6-FB178D1C1CF6}" destId="{B3963A20-DAAF-4394-B96F-0782BD0768B9}" srcOrd="0" destOrd="0" presId="urn:microsoft.com/office/officeart/2024/3/layout/verticalVisualTextBlock1"/>
    <dgm:cxn modelId="{E601704E-F3F6-4A9C-ACE5-D8DE811EC7F8}" type="presOf" srcId="{E93FF3E8-9DC6-40E8-9496-FF9FD3DD3FD6}" destId="{10531F3C-3293-4F22-9362-43ED4FC7F651}" srcOrd="0" destOrd="0" presId="urn:microsoft.com/office/officeart/2024/3/layout/verticalVisualTextBlock1"/>
    <dgm:cxn modelId="{99CC9D73-A952-410F-8251-B81AEDAE472D}" srcId="{DECBFAF3-24F4-48BE-A226-9F4CA26B2C29}" destId="{91FA780E-0B4A-43B8-AD8E-FD0257A911FF}" srcOrd="0" destOrd="0" parTransId="{B0B25573-E12A-432C-B2E9-9ED269E51F13}" sibTransId="{F7CB6C66-34F4-4A2A-B756-E2CB0FB34F8A}"/>
    <dgm:cxn modelId="{0E849E73-7BB4-4F1A-B8B3-3F551653A8C5}" type="presOf" srcId="{0F480249-3600-4C07-99AA-BAAB4229ACEB}" destId="{BCC5369A-A9FD-44F0-B34D-D4FB6CBF9841}" srcOrd="0" destOrd="0" presId="urn:microsoft.com/office/officeart/2024/3/layout/verticalVisualTextBlock1"/>
    <dgm:cxn modelId="{70DAE980-EF29-4873-B75E-8D44DED18751}" srcId="{8EF642F5-91D0-4D16-8805-A2CD67BBBF6B}" destId="{C9CC02F6-6F5F-48B2-84B6-6E0F68C72AB6}" srcOrd="0" destOrd="0" parTransId="{2EDA7E70-184D-49C4-95F2-24FF1205B472}" sibTransId="{CC531397-A263-4D67-AD62-3638B7702A32}"/>
    <dgm:cxn modelId="{C6064AA5-6B2E-49EC-956F-FF777E3D40EF}" type="presOf" srcId="{C9CC02F6-6F5F-48B2-84B6-6E0F68C72AB6}" destId="{C5B759FF-6A0B-40B8-A9E0-C77B55CEF604}" srcOrd="0" destOrd="0" presId="urn:microsoft.com/office/officeart/2024/3/layout/verticalVisualTextBlock1"/>
    <dgm:cxn modelId="{7E574DA5-7EB4-464D-9A8B-DE5ADE20247E}" srcId="{E303A984-D928-43DF-9DA6-FB178D1C1CF6}" destId="{DECBFAF3-24F4-48BE-A226-9F4CA26B2C29}" srcOrd="0" destOrd="0" parTransId="{A6332ABA-D445-4FC6-BE87-7FEA175B3BAA}" sibTransId="{E93FF3E8-9DC6-40E8-9496-FF9FD3DD3FD6}"/>
    <dgm:cxn modelId="{FCA4F0BF-3446-40BE-BDF3-AAC84157182E}" type="presOf" srcId="{91FA780E-0B4A-43B8-AD8E-FD0257A911FF}" destId="{BE97DB6A-36B8-4BE4-8ED5-FAF70C1ED56D}" srcOrd="0" destOrd="0" presId="urn:microsoft.com/office/officeart/2024/3/layout/verticalVisualTextBlock1"/>
    <dgm:cxn modelId="{958B38C8-5D6F-4DE2-BB56-659874F66680}" type="presOf" srcId="{DECBFAF3-24F4-48BE-A226-9F4CA26B2C29}" destId="{80DE046E-D628-4D91-999A-2872FC9578CE}" srcOrd="0" destOrd="0" presId="urn:microsoft.com/office/officeart/2024/3/layout/verticalVisualTextBlock1"/>
    <dgm:cxn modelId="{F160DDDF-DB92-4D02-A6B7-FE5E0C7E2B21}" type="presOf" srcId="{C47D2227-20EE-4C24-BF5C-2297CB3A93DF}" destId="{82B8F573-A949-4184-85D5-F60090CC26BA}" srcOrd="0" destOrd="0" presId="urn:microsoft.com/office/officeart/2024/3/layout/verticalVisualTextBlock1"/>
    <dgm:cxn modelId="{92D19BE4-DB18-4160-ACD2-1EA95DDBC7BD}" srcId="{E303A984-D928-43DF-9DA6-FB178D1C1CF6}" destId="{C47D2227-20EE-4C24-BF5C-2297CB3A93DF}" srcOrd="1" destOrd="0" parTransId="{F69521DC-0987-41A6-82E5-957C16E1C40F}" sibTransId="{0F3798F7-64A2-4FEC-8D60-958A3A2B612A}"/>
    <dgm:cxn modelId="{F8CF7BE5-0B1C-485A-9015-1F1EB02FE02C}" type="presOf" srcId="{0F3798F7-64A2-4FEC-8D60-958A3A2B612A}" destId="{44104E2A-DFCD-4827-8FE8-BD54E3E7BA56}" srcOrd="0" destOrd="0" presId="urn:microsoft.com/office/officeart/2024/3/layout/verticalVisualTextBlock1"/>
    <dgm:cxn modelId="{11448F6D-42C4-4CDE-A548-C16F7B442208}" type="presParOf" srcId="{B3963A20-DAAF-4394-B96F-0782BD0768B9}" destId="{3458259D-6774-4332-A96C-6392B9BA22DB}" srcOrd="0" destOrd="0" presId="urn:microsoft.com/office/officeart/2024/3/layout/verticalVisualTextBlock1"/>
    <dgm:cxn modelId="{736F7D74-AA4F-4566-82AE-850148681DD3}" type="presParOf" srcId="{3458259D-6774-4332-A96C-6392B9BA22DB}" destId="{502FC003-A2EF-4F1A-AD59-07817FD42EEB}" srcOrd="0" destOrd="0" presId="urn:microsoft.com/office/officeart/2024/3/layout/verticalVisualTextBlock1"/>
    <dgm:cxn modelId="{BD148F06-B7A5-4199-BD4D-0BD7B8DCCE46}" type="presParOf" srcId="{3458259D-6774-4332-A96C-6392B9BA22DB}" destId="{80DE046E-D628-4D91-999A-2872FC9578CE}" srcOrd="1" destOrd="0" presId="urn:microsoft.com/office/officeart/2024/3/layout/verticalVisualTextBlock1"/>
    <dgm:cxn modelId="{81FA408E-1D2A-4764-9293-DBB3C66C8E5C}" type="presParOf" srcId="{3458259D-6774-4332-A96C-6392B9BA22DB}" destId="{BE97DB6A-36B8-4BE4-8ED5-FAF70C1ED56D}" srcOrd="2" destOrd="0" presId="urn:microsoft.com/office/officeart/2024/3/layout/verticalVisualTextBlock1"/>
    <dgm:cxn modelId="{D6A4E600-E4F4-48E5-87AB-0CE06633CFB8}" type="presParOf" srcId="{B3963A20-DAAF-4394-B96F-0782BD0768B9}" destId="{10531F3C-3293-4F22-9362-43ED4FC7F651}" srcOrd="1" destOrd="0" presId="urn:microsoft.com/office/officeart/2024/3/layout/verticalVisualTextBlock1"/>
    <dgm:cxn modelId="{602C149C-D0EE-497D-93FF-B82CD23D4B6A}" type="presParOf" srcId="{B3963A20-DAAF-4394-B96F-0782BD0768B9}" destId="{86888958-2FC0-42C1-9248-1857745AED3D}" srcOrd="2" destOrd="0" presId="urn:microsoft.com/office/officeart/2024/3/layout/verticalVisualTextBlock1"/>
    <dgm:cxn modelId="{B4D49716-29F5-409A-90EF-918B5DDE45BE}" type="presParOf" srcId="{86888958-2FC0-42C1-9248-1857745AED3D}" destId="{4B870349-3020-45DA-8721-51DC073C7431}" srcOrd="0" destOrd="0" presId="urn:microsoft.com/office/officeart/2024/3/layout/verticalVisualTextBlock1"/>
    <dgm:cxn modelId="{E62797C0-6701-4EC7-A884-23AC157A955F}" type="presParOf" srcId="{86888958-2FC0-42C1-9248-1857745AED3D}" destId="{82B8F573-A949-4184-85D5-F60090CC26BA}" srcOrd="1" destOrd="0" presId="urn:microsoft.com/office/officeart/2024/3/layout/verticalVisualTextBlock1"/>
    <dgm:cxn modelId="{B5AD548D-EFD2-42D5-9E3E-E8C7F2165EDE}" type="presParOf" srcId="{86888958-2FC0-42C1-9248-1857745AED3D}" destId="{BCC5369A-A9FD-44F0-B34D-D4FB6CBF9841}" srcOrd="2" destOrd="0" presId="urn:microsoft.com/office/officeart/2024/3/layout/verticalVisualTextBlock1"/>
    <dgm:cxn modelId="{B58EB89A-100A-4ED6-BF18-08DC86DCD749}" type="presParOf" srcId="{B3963A20-DAAF-4394-B96F-0782BD0768B9}" destId="{44104E2A-DFCD-4827-8FE8-BD54E3E7BA56}" srcOrd="3" destOrd="0" presId="urn:microsoft.com/office/officeart/2024/3/layout/verticalVisualTextBlock1"/>
    <dgm:cxn modelId="{C69272AB-1BC5-4169-85F6-9968851E50CF}" type="presParOf" srcId="{B3963A20-DAAF-4394-B96F-0782BD0768B9}" destId="{A6ADBDEE-C469-4542-9049-552C3D02CE1B}" srcOrd="4" destOrd="0" presId="urn:microsoft.com/office/officeart/2024/3/layout/verticalVisualTextBlock1"/>
    <dgm:cxn modelId="{A9214014-4FDB-4734-A02E-0AA437060C88}" type="presParOf" srcId="{A6ADBDEE-C469-4542-9049-552C3D02CE1B}" destId="{2656F082-E9B1-4009-B6C9-DB7859F5839F}" srcOrd="0" destOrd="0" presId="urn:microsoft.com/office/officeart/2024/3/layout/verticalVisualTextBlock1"/>
    <dgm:cxn modelId="{E5898265-6118-4F19-B9A3-1946DA3574BC}" type="presParOf" srcId="{A6ADBDEE-C469-4542-9049-552C3D02CE1B}" destId="{5A529265-7293-4958-A471-4FF23DF1BAEF}" srcOrd="1" destOrd="0" presId="urn:microsoft.com/office/officeart/2024/3/layout/verticalVisualTextBlock1"/>
    <dgm:cxn modelId="{962F5386-28F5-4A36-9884-3E662BA310CE}" type="presParOf" srcId="{A6ADBDEE-C469-4542-9049-552C3D02CE1B}" destId="{C5B759FF-6A0B-40B8-A9E0-C77B55CEF604}"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FC003-A2EF-4F1A-AD59-07817FD42EEB}">
      <dsp:nvSpPr>
        <dsp:cNvPr id="0" name=""/>
        <dsp:cNvSpPr/>
      </dsp:nvSpPr>
      <dsp:spPr>
        <a:xfrm>
          <a:off x="0" y="0"/>
          <a:ext cx="1854553" cy="185455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7709" r="15542" b="2"/>
          <a:stretch/>
        </a:blipFill>
        <a:ln>
          <a:noFill/>
        </a:ln>
        <a:effectLst/>
      </dsp:spPr>
      <dsp:style>
        <a:lnRef idx="0">
          <a:scrgbClr r="0" g="0" b="0"/>
        </a:lnRef>
        <a:fillRef idx="3">
          <a:scrgbClr r="0" g="0" b="0"/>
        </a:fillRef>
        <a:effectRef idx="2">
          <a:scrgbClr r="0" g="0" b="0"/>
        </a:effectRef>
        <a:fontRef idx="minor">
          <a:schemeClr val="lt1"/>
        </a:fontRef>
      </dsp:style>
    </dsp:sp>
    <dsp:sp modelId="{80DE046E-D628-4D91-999A-2872FC9578CE}">
      <dsp:nvSpPr>
        <dsp:cNvPr id="0" name=""/>
        <dsp:cNvSpPr/>
      </dsp:nvSpPr>
      <dsp:spPr>
        <a:xfrm>
          <a:off x="2034553" y="0"/>
          <a:ext cx="4155226" cy="37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Project Aim</a:t>
          </a:r>
        </a:p>
      </dsp:txBody>
      <dsp:txXfrm>
        <a:off x="2034553" y="0"/>
        <a:ext cx="4155226" cy="370034"/>
      </dsp:txXfrm>
    </dsp:sp>
    <dsp:sp modelId="{BE97DB6A-36B8-4BE4-8ED5-FAF70C1ED56D}">
      <dsp:nvSpPr>
        <dsp:cNvPr id="0" name=""/>
        <dsp:cNvSpPr/>
      </dsp:nvSpPr>
      <dsp:spPr>
        <a:xfrm>
          <a:off x="2034553" y="370034"/>
          <a:ext cx="4155226" cy="1484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dirty="0"/>
            <a:t>The project focuses on classifying emails and documents into specific request types and sub-types using AI.</a:t>
          </a:r>
        </a:p>
      </dsp:txBody>
      <dsp:txXfrm>
        <a:off x="2034553" y="370034"/>
        <a:ext cx="4155226" cy="1484518"/>
      </dsp:txXfrm>
    </dsp:sp>
    <dsp:sp modelId="{4B870349-3020-45DA-8721-51DC073C7431}">
      <dsp:nvSpPr>
        <dsp:cNvPr id="0" name=""/>
        <dsp:cNvSpPr/>
      </dsp:nvSpPr>
      <dsp:spPr>
        <a:xfrm>
          <a:off x="0" y="2002917"/>
          <a:ext cx="1854553" cy="185455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r="-8" b="-8"/>
          <a:stretch/>
        </a:blipFill>
        <a:ln>
          <a:noFill/>
        </a:ln>
        <a:effectLst/>
      </dsp:spPr>
      <dsp:style>
        <a:lnRef idx="0">
          <a:scrgbClr r="0" g="0" b="0"/>
        </a:lnRef>
        <a:fillRef idx="3">
          <a:scrgbClr r="0" g="0" b="0"/>
        </a:fillRef>
        <a:effectRef idx="2">
          <a:scrgbClr r="0" g="0" b="0"/>
        </a:effectRef>
        <a:fontRef idx="minor">
          <a:schemeClr val="lt1"/>
        </a:fontRef>
      </dsp:style>
    </dsp:sp>
    <dsp:sp modelId="{82B8F573-A949-4184-85D5-F60090CC26BA}">
      <dsp:nvSpPr>
        <dsp:cNvPr id="0" name=""/>
        <dsp:cNvSpPr/>
      </dsp:nvSpPr>
      <dsp:spPr>
        <a:xfrm>
          <a:off x="2034553" y="2002917"/>
          <a:ext cx="4155226" cy="37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Supported Formats</a:t>
          </a:r>
        </a:p>
      </dsp:txBody>
      <dsp:txXfrm>
        <a:off x="2034553" y="2002917"/>
        <a:ext cx="4155226" cy="370034"/>
      </dsp:txXfrm>
    </dsp:sp>
    <dsp:sp modelId="{BCC5369A-A9FD-44F0-B34D-D4FB6CBF9841}">
      <dsp:nvSpPr>
        <dsp:cNvPr id="0" name=""/>
        <dsp:cNvSpPr/>
      </dsp:nvSpPr>
      <dsp:spPr>
        <a:xfrm>
          <a:off x="2034553" y="2372952"/>
          <a:ext cx="4155226" cy="1484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dirty="0"/>
            <a:t>Our solution supports multiple file uploads including .</a:t>
          </a:r>
          <a:r>
            <a:rPr lang="en-IN" sz="1400" kern="1200" dirty="0" err="1"/>
            <a:t>eml</a:t>
          </a:r>
          <a:r>
            <a:rPr lang="en-IN" sz="1400" kern="1200" dirty="0"/>
            <a:t>, .</a:t>
          </a:r>
          <a:r>
            <a:rPr lang="en-IN" sz="1400" kern="1200" dirty="0" err="1"/>
            <a:t>msg</a:t>
          </a:r>
          <a:r>
            <a:rPr lang="en-IN" sz="1400" kern="1200" dirty="0"/>
            <a:t>, .pdf, .docx, and .txt formats.</a:t>
          </a:r>
        </a:p>
      </dsp:txBody>
      <dsp:txXfrm>
        <a:off x="2034553" y="2372952"/>
        <a:ext cx="4155226" cy="1484518"/>
      </dsp:txXfrm>
    </dsp:sp>
    <dsp:sp modelId="{2656F082-E9B1-4009-B6C9-DB7859F5839F}">
      <dsp:nvSpPr>
        <dsp:cNvPr id="0" name=""/>
        <dsp:cNvSpPr/>
      </dsp:nvSpPr>
      <dsp:spPr>
        <a:xfrm>
          <a:off x="0" y="4005834"/>
          <a:ext cx="1854553" cy="185455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1959" r="21292" b="2"/>
          <a:stretch/>
        </a:blipFill>
        <a:ln>
          <a:noFill/>
        </a:ln>
        <a:effectLst/>
      </dsp:spPr>
      <dsp:style>
        <a:lnRef idx="0">
          <a:scrgbClr r="0" g="0" b="0"/>
        </a:lnRef>
        <a:fillRef idx="3">
          <a:scrgbClr r="0" g="0" b="0"/>
        </a:fillRef>
        <a:effectRef idx="2">
          <a:scrgbClr r="0" g="0" b="0"/>
        </a:effectRef>
        <a:fontRef idx="minor">
          <a:schemeClr val="lt1"/>
        </a:fontRef>
      </dsp:style>
    </dsp:sp>
    <dsp:sp modelId="{5A529265-7293-4958-A471-4FF23DF1BAEF}">
      <dsp:nvSpPr>
        <dsp:cNvPr id="0" name=""/>
        <dsp:cNvSpPr/>
      </dsp:nvSpPr>
      <dsp:spPr>
        <a:xfrm>
          <a:off x="2034553" y="4005834"/>
          <a:ext cx="4155226" cy="37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AI Techniques</a:t>
          </a:r>
        </a:p>
      </dsp:txBody>
      <dsp:txXfrm>
        <a:off x="2034553" y="4005834"/>
        <a:ext cx="4155226" cy="370034"/>
      </dsp:txXfrm>
    </dsp:sp>
    <dsp:sp modelId="{C5B759FF-6A0B-40B8-A9E0-C77B55CEF604}">
      <dsp:nvSpPr>
        <dsp:cNvPr id="0" name=""/>
        <dsp:cNvSpPr/>
      </dsp:nvSpPr>
      <dsp:spPr>
        <a:xfrm>
          <a:off x="2034553" y="4375869"/>
          <a:ext cx="4155226" cy="1484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dirty="0"/>
            <a:t>We leverage AI techniques like Zero-shot Classification and Retrieval Augmented Generation to enhance accuracy.</a:t>
          </a:r>
        </a:p>
      </dsp:txBody>
      <dsp:txXfrm>
        <a:off x="2034553" y="4375869"/>
        <a:ext cx="4155226" cy="1484518"/>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30EF7-1502-4855-8BED-63BADF2FE306}"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EDFD1-DDEB-4B76-9F54-17C9D4222A9D}" type="slidenum">
              <a:rPr lang="en-IN" smtClean="0"/>
              <a:t>‹#›</a:t>
            </a:fld>
            <a:endParaRPr lang="en-IN"/>
          </a:p>
        </p:txBody>
      </p:sp>
    </p:spTree>
    <p:extLst>
      <p:ext uri="{BB962C8B-B14F-4D97-AF65-F5344CB8AC3E}">
        <p14:creationId xmlns:p14="http://schemas.microsoft.com/office/powerpoint/2010/main" val="401355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Welcome to our presentation on AI-Powered Email &amp; Document Classification. Today, we'll explore how our solution automates the extraction of request types and sub-types from various document formats. My name is [Your Name], and I will be guiding you through this presentation.
</a:t>
            </a:r>
          </a:p>
        </p:txBody>
      </p:sp>
      <p:sp>
        <p:nvSpPr>
          <p:cNvPr id="4" name="Slide Number Placeholder 3"/>
          <p:cNvSpPr>
            <a:spLocks noGrp="1"/>
          </p:cNvSpPr>
          <p:nvPr>
            <p:ph type="sldNum" sz="quarter" idx="5"/>
          </p:nvPr>
        </p:nvSpPr>
        <p:spPr/>
        <p:txBody>
          <a:bodyPr/>
          <a:lstStyle/>
          <a:p>
            <a:fld id="{0130D52D-D4ED-4337-A5AB-CA4CD4F96F8C}" type="slidenum">
              <a:rPr lang="en-IN" smtClean="0"/>
              <a:t>1</a:t>
            </a:fld>
            <a:endParaRPr lang="en-IN"/>
          </a:p>
        </p:txBody>
      </p:sp>
    </p:spTree>
    <p:extLst>
      <p:ext uri="{BB962C8B-B14F-4D97-AF65-F5344CB8AC3E}">
        <p14:creationId xmlns:p14="http://schemas.microsoft.com/office/powerpoint/2010/main" val="104696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project aims to process emails and documents, classifying them into defined request types and sub-types. Our solution supports multiple file uploads including .eml, .msg, .pdf, .docx, and .txt formats. By leveraging AI techniques like Zero-shot Classification and Retrieval Augmented Generation, we enhance classification accuracy.</a:t>
            </a:r>
          </a:p>
        </p:txBody>
      </p:sp>
      <p:sp>
        <p:nvSpPr>
          <p:cNvPr id="4" name="Slide Number Placeholder 3"/>
          <p:cNvSpPr>
            <a:spLocks noGrp="1"/>
          </p:cNvSpPr>
          <p:nvPr>
            <p:ph type="sldNum" sz="quarter" idx="5"/>
          </p:nvPr>
        </p:nvSpPr>
        <p:spPr/>
        <p:txBody>
          <a:bodyPr/>
          <a:lstStyle/>
          <a:p>
            <a:fld id="{0130D52D-D4ED-4337-A5AB-CA4CD4F96F8C}" type="slidenum">
              <a:rPr lang="en-IN" smtClean="0"/>
              <a:t>2</a:t>
            </a:fld>
            <a:endParaRPr lang="en-IN"/>
          </a:p>
        </p:txBody>
      </p:sp>
    </p:spTree>
    <p:extLst>
      <p:ext uri="{BB962C8B-B14F-4D97-AF65-F5344CB8AC3E}">
        <p14:creationId xmlns:p14="http://schemas.microsoft.com/office/powerpoint/2010/main" val="211394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backend of our solution is developed using FastAPI with Python. Key technologies include FastAPI for API development, Hugging Face Transformers for AI classification, and libraries like PyPDF2 and python-docx for document text extraction. The frontend is built with Angular 16, utilizing Angular Material for UI components and HTTPClient for API communication.</a:t>
            </a:r>
          </a:p>
        </p:txBody>
      </p:sp>
      <p:sp>
        <p:nvSpPr>
          <p:cNvPr id="4" name="Slide Number Placeholder 3"/>
          <p:cNvSpPr>
            <a:spLocks noGrp="1"/>
          </p:cNvSpPr>
          <p:nvPr>
            <p:ph type="sldNum" sz="quarter" idx="5"/>
          </p:nvPr>
        </p:nvSpPr>
        <p:spPr/>
        <p:txBody>
          <a:bodyPr/>
          <a:lstStyle/>
          <a:p>
            <a:fld id="{0130D52D-D4ED-4337-A5AB-CA4CD4F96F8C}" type="slidenum">
              <a:rPr lang="en-IN" smtClean="0"/>
              <a:t>3</a:t>
            </a:fld>
            <a:endParaRPr lang="en-IN"/>
          </a:p>
        </p:txBody>
      </p:sp>
    </p:spTree>
    <p:extLst>
      <p:ext uri="{BB962C8B-B14F-4D97-AF65-F5344CB8AC3E}">
        <p14:creationId xmlns:p14="http://schemas.microsoft.com/office/powerpoint/2010/main" val="2872032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Here's an overview of our system architecture. Users upload emails or documents via the user interface. The backend processes these uploads to extract text from the email bodies and attachments. Then, an AI classifier determines the request type and sub-type, and results are displayed back in the UI. An architecture diagram will illustrate this flow.</a:t>
            </a:r>
          </a:p>
        </p:txBody>
      </p:sp>
      <p:sp>
        <p:nvSpPr>
          <p:cNvPr id="4" name="Slide Number Placeholder 3"/>
          <p:cNvSpPr>
            <a:spLocks noGrp="1"/>
          </p:cNvSpPr>
          <p:nvPr>
            <p:ph type="sldNum" sz="quarter" idx="5"/>
          </p:nvPr>
        </p:nvSpPr>
        <p:spPr/>
        <p:txBody>
          <a:bodyPr/>
          <a:lstStyle/>
          <a:p>
            <a:fld id="{0130D52D-D4ED-4337-A5AB-CA4CD4F96F8C}" type="slidenum">
              <a:rPr lang="en-IN" smtClean="0"/>
              <a:t>4</a:t>
            </a:fld>
            <a:endParaRPr lang="en-IN"/>
          </a:p>
        </p:txBody>
      </p:sp>
    </p:spTree>
    <p:extLst>
      <p:ext uri="{BB962C8B-B14F-4D97-AF65-F5344CB8AC3E}">
        <p14:creationId xmlns:p14="http://schemas.microsoft.com/office/powerpoint/2010/main" val="57343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API workflow consists of two main endpoints. The /upload-file/ endpoint accepts various file types and extracts email content for AI classification, while the /classify-email/ endpoint allows direct classification using JSON input for subject and body. Both endpoints run the AI classification process and return results to the user.</a:t>
            </a:r>
          </a:p>
        </p:txBody>
      </p:sp>
      <p:sp>
        <p:nvSpPr>
          <p:cNvPr id="4" name="Slide Number Placeholder 3"/>
          <p:cNvSpPr>
            <a:spLocks noGrp="1"/>
          </p:cNvSpPr>
          <p:nvPr>
            <p:ph type="sldNum" sz="quarter" idx="5"/>
          </p:nvPr>
        </p:nvSpPr>
        <p:spPr/>
        <p:txBody>
          <a:bodyPr/>
          <a:lstStyle/>
          <a:p>
            <a:fld id="{0130D52D-D4ED-4337-A5AB-CA4CD4F96F8C}" type="slidenum">
              <a:rPr lang="en-IN" smtClean="0"/>
              <a:t>5</a:t>
            </a:fld>
            <a:endParaRPr lang="en-IN"/>
          </a:p>
        </p:txBody>
      </p:sp>
    </p:spTree>
    <p:extLst>
      <p:ext uri="{BB962C8B-B14F-4D97-AF65-F5344CB8AC3E}">
        <p14:creationId xmlns:p14="http://schemas.microsoft.com/office/powerpoint/2010/main" val="74380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set up the backend, install the necessary dependencies using pip, and start the API with uvicorn. For the frontend, install Angular dependencies and start the UI with the Angular CLI. This process ensures that both the backend and frontend are ready for interaction.</a:t>
            </a:r>
          </a:p>
        </p:txBody>
      </p:sp>
      <p:sp>
        <p:nvSpPr>
          <p:cNvPr id="4" name="Slide Number Placeholder 3"/>
          <p:cNvSpPr>
            <a:spLocks noGrp="1"/>
          </p:cNvSpPr>
          <p:nvPr>
            <p:ph type="sldNum" sz="quarter" idx="5"/>
          </p:nvPr>
        </p:nvSpPr>
        <p:spPr/>
        <p:txBody>
          <a:bodyPr/>
          <a:lstStyle/>
          <a:p>
            <a:fld id="{0130D52D-D4ED-4337-A5AB-CA4CD4F96F8C}" type="slidenum">
              <a:rPr lang="en-IN" smtClean="0"/>
              <a:t>6</a:t>
            </a:fld>
            <a:endParaRPr lang="en-IN"/>
          </a:p>
        </p:txBody>
      </p:sp>
    </p:spTree>
    <p:extLst>
      <p:ext uri="{BB962C8B-B14F-4D97-AF65-F5344CB8AC3E}">
        <p14:creationId xmlns:p14="http://schemas.microsoft.com/office/powerpoint/2010/main" val="253588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this section, we will demonstrate how to upload sample emails and documents through the UI. We'll verify the extracted text and classification results. Additionally, we can test the APIs using Postman to ensure everything is functioning correctly.</a:t>
            </a:r>
          </a:p>
        </p:txBody>
      </p:sp>
      <p:sp>
        <p:nvSpPr>
          <p:cNvPr id="4" name="Slide Number Placeholder 3"/>
          <p:cNvSpPr>
            <a:spLocks noGrp="1"/>
          </p:cNvSpPr>
          <p:nvPr>
            <p:ph type="sldNum" sz="quarter" idx="5"/>
          </p:nvPr>
        </p:nvSpPr>
        <p:spPr/>
        <p:txBody>
          <a:bodyPr/>
          <a:lstStyle/>
          <a:p>
            <a:fld id="{0130D52D-D4ED-4337-A5AB-CA4CD4F96F8C}" type="slidenum">
              <a:rPr lang="en-IN" smtClean="0"/>
              <a:t>7</a:t>
            </a:fld>
            <a:endParaRPr lang="en-IN"/>
          </a:p>
        </p:txBody>
      </p:sp>
    </p:spTree>
    <p:extLst>
      <p:ext uri="{BB962C8B-B14F-4D97-AF65-F5344CB8AC3E}">
        <p14:creationId xmlns:p14="http://schemas.microsoft.com/office/powerpoint/2010/main" val="173994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Looking ahead, we plan to integrate OpenAI's GPT to improve classification accuracy further. We also aim to store past classifications in a database for better tracking and analysis, alongside enhancing the UI with more filtering options for users.</a:t>
            </a:r>
          </a:p>
        </p:txBody>
      </p:sp>
      <p:sp>
        <p:nvSpPr>
          <p:cNvPr id="4" name="Slide Number Placeholder 3"/>
          <p:cNvSpPr>
            <a:spLocks noGrp="1"/>
          </p:cNvSpPr>
          <p:nvPr>
            <p:ph type="sldNum" sz="quarter" idx="5"/>
          </p:nvPr>
        </p:nvSpPr>
        <p:spPr/>
        <p:txBody>
          <a:bodyPr/>
          <a:lstStyle/>
          <a:p>
            <a:fld id="{0130D52D-D4ED-4337-A5AB-CA4CD4F96F8C}" type="slidenum">
              <a:rPr lang="en-IN" smtClean="0"/>
              <a:t>8</a:t>
            </a:fld>
            <a:endParaRPr lang="en-IN"/>
          </a:p>
        </p:txBody>
      </p:sp>
    </p:spTree>
    <p:extLst>
      <p:ext uri="{BB962C8B-B14F-4D97-AF65-F5344CB8AC3E}">
        <p14:creationId xmlns:p14="http://schemas.microsoft.com/office/powerpoint/2010/main" val="221712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Thank you for your attention! We are happy to answer any questions you may have regarding the AI-Powered Email and Document Classification project.</a:t>
            </a:r>
          </a:p>
        </p:txBody>
      </p:sp>
      <p:sp>
        <p:nvSpPr>
          <p:cNvPr id="4" name="Slide Number Placeholder 3"/>
          <p:cNvSpPr>
            <a:spLocks noGrp="1"/>
          </p:cNvSpPr>
          <p:nvPr>
            <p:ph type="sldNum" sz="quarter" idx="5"/>
          </p:nvPr>
        </p:nvSpPr>
        <p:spPr/>
        <p:txBody>
          <a:bodyPr/>
          <a:lstStyle/>
          <a:p>
            <a:fld id="{0130D52D-D4ED-4337-A5AB-CA4CD4F96F8C}" type="slidenum">
              <a:rPr lang="en-IN" smtClean="0"/>
              <a:t>9</a:t>
            </a:fld>
            <a:endParaRPr lang="en-IN"/>
          </a:p>
        </p:txBody>
      </p:sp>
    </p:spTree>
    <p:extLst>
      <p:ext uri="{BB962C8B-B14F-4D97-AF65-F5344CB8AC3E}">
        <p14:creationId xmlns:p14="http://schemas.microsoft.com/office/powerpoint/2010/main" val="197526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426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3930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7905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8961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1418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4295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1536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330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6675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2311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4464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364545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6A1AB-4466-0D75-19F3-EA03CAD8E8FF}"/>
              </a:ext>
            </a:extLst>
          </p:cNvPr>
          <p:cNvSpPr>
            <a:spLocks noGrp="1"/>
          </p:cNvSpPr>
          <p:nvPr>
            <p:ph type="ctrTitle"/>
          </p:nvPr>
        </p:nvSpPr>
        <p:spPr>
          <a:xfrm>
            <a:off x="1170165" y="1088571"/>
            <a:ext cx="10241906" cy="2774393"/>
          </a:xfrm>
        </p:spPr>
        <p:txBody>
          <a:bodyPr>
            <a:normAutofit/>
          </a:bodyPr>
          <a:lstStyle/>
          <a:p>
            <a:pPr algn="l"/>
            <a:r>
              <a:rPr lang="en-IN" sz="5400"/>
              <a:t>AI-Powered Email &amp; Document Classification</a:t>
            </a:r>
          </a:p>
        </p:txBody>
      </p:sp>
      <p:sp>
        <p:nvSpPr>
          <p:cNvPr id="3" name="Subtitle 2">
            <a:extLst>
              <a:ext uri="{FF2B5EF4-FFF2-40B4-BE49-F238E27FC236}">
                <a16:creationId xmlns:a16="http://schemas.microsoft.com/office/drawing/2014/main" id="{942C9FEB-9C05-92A6-E990-A242F72CA64F}"/>
              </a:ext>
            </a:extLst>
          </p:cNvPr>
          <p:cNvSpPr>
            <a:spLocks noGrp="1"/>
          </p:cNvSpPr>
          <p:nvPr>
            <p:ph type="subTitle" idx="1"/>
          </p:nvPr>
        </p:nvSpPr>
        <p:spPr>
          <a:xfrm>
            <a:off x="1170165" y="3862964"/>
            <a:ext cx="9587481" cy="706154"/>
          </a:xfrm>
        </p:spPr>
        <p:txBody>
          <a:bodyPr>
            <a:noAutofit/>
          </a:bodyPr>
          <a:lstStyle/>
          <a:p>
            <a:pPr algn="l"/>
            <a:r>
              <a:rPr lang="en-IN" sz="2400" dirty="0"/>
              <a:t>Automating information extraction from various d</a:t>
            </a:r>
            <a:r>
              <a:rPr lang="te-IN" sz="2400" dirty="0"/>
              <a:t>ocuments</a:t>
            </a:r>
            <a:r>
              <a:rPr lang="en-IN" sz="2400" dirty="0"/>
              <a:t>.</a:t>
            </a:r>
            <a:r>
              <a:rPr lang="te-IN" sz="2400" dirty="0"/>
              <a:t> </a:t>
            </a:r>
          </a:p>
          <a:p>
            <a:pPr marL="342900" indent="-342900" algn="l">
              <a:buFont typeface="Arial" panose="020B0604020202020204" pitchFamily="34" charset="0"/>
              <a:buChar char="•"/>
            </a:pPr>
            <a:r>
              <a:rPr lang="te-IN" sz="2000" dirty="0"/>
              <a:t>Hyndavi Nandhigama</a:t>
            </a:r>
          </a:p>
          <a:p>
            <a:pPr marL="342900" indent="-342900" algn="l">
              <a:buFont typeface="Arial" panose="020B0604020202020204" pitchFamily="34" charset="0"/>
              <a:buChar char="•"/>
            </a:pPr>
            <a:r>
              <a:rPr lang="te-IN" sz="2000" dirty="0"/>
              <a:t>Radhika Boddapati </a:t>
            </a:r>
          </a:p>
          <a:p>
            <a:pPr marL="342900" indent="-342900" algn="l">
              <a:buFont typeface="Arial" panose="020B0604020202020204" pitchFamily="34" charset="0"/>
              <a:buChar char="•"/>
            </a:pPr>
            <a:r>
              <a:rPr lang="te-IN" sz="2000" dirty="0"/>
              <a:t>Navya Alugubelli</a:t>
            </a:r>
            <a:endParaRPr lang="en-IN" sz="2000" dirty="0"/>
          </a:p>
        </p:txBody>
      </p:sp>
    </p:spTree>
    <p:extLst>
      <p:ext uri="{BB962C8B-B14F-4D97-AF65-F5344CB8AC3E}">
        <p14:creationId xmlns:p14="http://schemas.microsoft.com/office/powerpoint/2010/main" val="314119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par>
                                <p:cTn id="26" presetID="42" presetClass="entr" presetSubtype="0" fill="hold" grpId="1" nodeType="withEffect">
                                  <p:stCondLst>
                                    <p:cond delay="250"/>
                                  </p:stCondLst>
                                  <p:iterate>
                                    <p:tmPct val="10000"/>
                                  </p:iterate>
                                  <p:childTnLst>
                                    <p:set>
                                      <p:cBhvr>
                                        <p:cTn id="27" dur="1" fill="hold">
                                          <p:stCondLst>
                                            <p:cond delay="0"/>
                                          </p:stCondLst>
                                        </p:cTn>
                                        <p:tgtEl>
                                          <p:spTgt spid="3"/>
                                        </p:tgtEl>
                                        <p:attrNameLst>
                                          <p:attrName>style.visibility</p:attrName>
                                        </p:attrNameLst>
                                      </p:cBhvr>
                                      <p:to>
                                        <p:strVal val="visible"/>
                                      </p:to>
                                    </p:set>
                                    <p:animEffect transition="in" filter="fade">
                                      <p:cBhvr>
                                        <p:cTn id="28" dur="250"/>
                                        <p:tgtEl>
                                          <p:spTgt spid="3"/>
                                        </p:tgtEl>
                                      </p:cBhvr>
                                    </p:animEffect>
                                    <p:anim calcmode="lin" valueType="num">
                                      <p:cBhvr>
                                        <p:cTn id="29" dur="250" fill="hold"/>
                                        <p:tgtEl>
                                          <p:spTgt spid="3"/>
                                        </p:tgtEl>
                                        <p:attrNameLst>
                                          <p:attrName>ppt_x</p:attrName>
                                        </p:attrNameLst>
                                      </p:cBhvr>
                                      <p:tavLst>
                                        <p:tav tm="0">
                                          <p:val>
                                            <p:strVal val="#ppt_x"/>
                                          </p:val>
                                        </p:tav>
                                        <p:tav tm="100000">
                                          <p:val>
                                            <p:strVal val="#ppt_x"/>
                                          </p:val>
                                        </p:tav>
                                      </p:tavLst>
                                    </p:anim>
                                    <p:anim calcmode="lin" valueType="num">
                                      <p:cBhvr>
                                        <p:cTn id="30"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F99CC44-0E05-58D7-CBAA-BF2DA8A15576}"/>
              </a:ext>
            </a:extLst>
          </p:cNvPr>
          <p:cNvSpPr>
            <a:spLocks noGrp="1"/>
          </p:cNvSpPr>
          <p:nvPr>
            <p:ph type="title"/>
          </p:nvPr>
        </p:nvSpPr>
        <p:spPr>
          <a:xfrm>
            <a:off x="614679" y="548639"/>
            <a:ext cx="3977640" cy="5719640"/>
          </a:xfrm>
        </p:spPr>
        <p:txBody>
          <a:bodyPr anchor="t">
            <a:normAutofit/>
          </a:bodyPr>
          <a:lstStyle/>
          <a:p>
            <a:r>
              <a:rPr lang="en-IN"/>
              <a:t>Project Overview</a:t>
            </a:r>
          </a:p>
        </p:txBody>
      </p:sp>
      <p:graphicFrame>
        <p:nvGraphicFramePr>
          <p:cNvPr id="4" name="Content Placeholder 4">
            <a:extLst>
              <a:ext uri="{FF2B5EF4-FFF2-40B4-BE49-F238E27FC236}">
                <a16:creationId xmlns:a16="http://schemas.microsoft.com/office/drawing/2014/main" id="{BAF73B14-15AD-4A11-B423-081AEAFEA74F}"/>
              </a:ext>
            </a:extLst>
          </p:cNvPr>
          <p:cNvGraphicFramePr>
            <a:graphicFrameLocks noGrp="1"/>
          </p:cNvGraphicFramePr>
          <p:nvPr>
            <p:ph idx="1"/>
            <p:extLst>
              <p:ext uri="{D42A27DB-BD31-4B8C-83A1-F6EECF244321}">
                <p14:modId xmlns:p14="http://schemas.microsoft.com/office/powerpoint/2010/main" val="3643984432"/>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387542" y="548639"/>
          <a:ext cx="6189780" cy="586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38670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E993102-901E-9B22-C3F0-7482FBDC1B09}"/>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Technologies Used</a:t>
            </a:r>
          </a:p>
        </p:txBody>
      </p:sp>
      <p:pic>
        <p:nvPicPr>
          <p:cNvPr id="5" name="Content Placeholder 4" descr="4K Resolution">
            <a:extLst>
              <a:ext uri="{FF2B5EF4-FFF2-40B4-BE49-F238E27FC236}">
                <a16:creationId xmlns:a16="http://schemas.microsoft.com/office/drawing/2014/main" id="{3D29FD11-76DA-423A-B990-4EBB830377E1}"/>
              </a:ext>
            </a:extLst>
          </p:cNvPr>
          <p:cNvPicPr>
            <a:picLocks noGrp="1" noChangeAspect="1"/>
          </p:cNvPicPr>
          <p:nvPr>
            <p:ph sz="half" idx="1"/>
          </p:nvPr>
        </p:nvPicPr>
        <p:blipFill>
          <a:blip r:embed="rId3"/>
          <a:srcRect l="19182" r="19507" b="1"/>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9D2F9203-B1D3-CFBA-8EBE-85AF36EACEA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IN" sz="1400" b="1"/>
              <a:t>Backend Framework</a:t>
            </a:r>
          </a:p>
          <a:p>
            <a:pPr marL="0" lvl="1" indent="0">
              <a:buNone/>
            </a:pPr>
            <a:r>
              <a:rPr lang="en-IN" sz="1400"/>
              <a:t>FastAPI is utilized for developing robust APIs, enhancing performance with Python's capabilities.</a:t>
            </a:r>
          </a:p>
          <a:p>
            <a:pPr marL="0" indent="0">
              <a:spcBef>
                <a:spcPts val="2500"/>
              </a:spcBef>
              <a:buNone/>
            </a:pPr>
            <a:r>
              <a:rPr lang="en-IN" sz="1400" b="1"/>
              <a:t>AI Classification Tool</a:t>
            </a:r>
          </a:p>
          <a:p>
            <a:pPr marL="0" lvl="1" indent="0">
              <a:buNone/>
            </a:pPr>
            <a:r>
              <a:rPr lang="en-IN" sz="1400"/>
              <a:t>Hugging Face Transformers facilitates advanced AI classification and natural language processing tasks.</a:t>
            </a:r>
          </a:p>
          <a:p>
            <a:pPr marL="0" indent="0">
              <a:spcBef>
                <a:spcPts val="2500"/>
              </a:spcBef>
              <a:buNone/>
            </a:pPr>
            <a:r>
              <a:rPr lang="en-IN" sz="1400" b="1"/>
              <a:t>Document Extraction Libraries</a:t>
            </a:r>
          </a:p>
          <a:p>
            <a:pPr marL="0" lvl="1" indent="0">
              <a:buNone/>
            </a:pPr>
            <a:r>
              <a:rPr lang="en-IN" sz="1400"/>
              <a:t>Libraries like PyPDF2 and python-docx are essential for text extraction from documents.</a:t>
            </a:r>
          </a:p>
          <a:p>
            <a:pPr marL="0" indent="0">
              <a:spcBef>
                <a:spcPts val="2500"/>
              </a:spcBef>
              <a:buNone/>
            </a:pPr>
            <a:r>
              <a:rPr lang="en-IN" sz="1400" b="1"/>
              <a:t>Frontend Framework</a:t>
            </a:r>
          </a:p>
          <a:p>
            <a:pPr marL="0" lvl="1" indent="0">
              <a:buNone/>
            </a:pPr>
            <a:r>
              <a:rPr lang="en-IN" sz="1400"/>
              <a:t>Angular 16 powers the frontend, utilizing Angular Material for a responsive UI.</a:t>
            </a:r>
          </a:p>
        </p:txBody>
      </p:sp>
    </p:spTree>
    <p:extLst>
      <p:ext uri="{BB962C8B-B14F-4D97-AF65-F5344CB8AC3E}">
        <p14:creationId xmlns:p14="http://schemas.microsoft.com/office/powerpoint/2010/main" val="2631087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2B5C124-2BFB-DADC-27D3-CA9DA2BB2405}"/>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System Architecture</a:t>
            </a:r>
          </a:p>
        </p:txBody>
      </p:sp>
      <p:pic>
        <p:nvPicPr>
          <p:cNvPr id="5" name="Content Placeholder 4" descr="Female drawing flow chart">
            <a:extLst>
              <a:ext uri="{FF2B5EF4-FFF2-40B4-BE49-F238E27FC236}">
                <a16:creationId xmlns:a16="http://schemas.microsoft.com/office/drawing/2014/main" id="{1F4ACE49-F11B-488F-8E91-BE9AFBD93FB0}"/>
              </a:ext>
            </a:extLst>
          </p:cNvPr>
          <p:cNvPicPr>
            <a:picLocks noGrp="1" noChangeAspect="1"/>
          </p:cNvPicPr>
          <p:nvPr>
            <p:ph sz="half" idx="1"/>
          </p:nvPr>
        </p:nvPicPr>
        <p:blipFill>
          <a:blip r:embed="rId3"/>
          <a:srcRect l="12122" r="16483" b="-2"/>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20F7738B-DA4C-DEAA-2346-C740BB6A407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IN" sz="1400" b="1"/>
              <a:t>User Uploads</a:t>
            </a:r>
          </a:p>
          <a:p>
            <a:pPr marL="0" lvl="1" indent="0">
              <a:buNone/>
            </a:pPr>
            <a:r>
              <a:rPr lang="en-IN" sz="1400"/>
              <a:t>Users can upload emails or documents seamlessly through the user interface.</a:t>
            </a:r>
          </a:p>
          <a:p>
            <a:pPr marL="0" indent="0">
              <a:spcBef>
                <a:spcPts val="2500"/>
              </a:spcBef>
              <a:buNone/>
            </a:pPr>
            <a:r>
              <a:rPr lang="en-IN" sz="1400" b="1"/>
              <a:t>Backend Processing</a:t>
            </a:r>
          </a:p>
          <a:p>
            <a:pPr marL="0" lvl="1" indent="0">
              <a:buNone/>
            </a:pPr>
            <a:r>
              <a:rPr lang="en-IN" sz="1400"/>
              <a:t>The backend processes uploads to extract relevant text from emails and attachments.</a:t>
            </a:r>
          </a:p>
          <a:p>
            <a:pPr marL="0" indent="0">
              <a:spcBef>
                <a:spcPts val="2500"/>
              </a:spcBef>
              <a:buNone/>
            </a:pPr>
            <a:r>
              <a:rPr lang="en-IN" sz="1400" b="1"/>
              <a:t>AI Classification</a:t>
            </a:r>
          </a:p>
          <a:p>
            <a:pPr marL="0" lvl="1" indent="0">
              <a:buNone/>
            </a:pPr>
            <a:r>
              <a:rPr lang="en-IN" sz="1400"/>
              <a:t>An AI classifier analyzes the uploads to determine their request type and sub-type.</a:t>
            </a:r>
          </a:p>
          <a:p>
            <a:pPr marL="0" indent="0">
              <a:spcBef>
                <a:spcPts val="2500"/>
              </a:spcBef>
              <a:buNone/>
            </a:pPr>
            <a:r>
              <a:rPr lang="en-IN" sz="1400" b="1"/>
              <a:t>Display Results</a:t>
            </a:r>
          </a:p>
          <a:p>
            <a:pPr marL="0" lvl="1" indent="0">
              <a:buNone/>
            </a:pPr>
            <a:r>
              <a:rPr lang="en-IN" sz="1400"/>
              <a:t>Results from the AI classification are displayed back to the users in the interface.</a:t>
            </a:r>
          </a:p>
        </p:txBody>
      </p:sp>
    </p:spTree>
    <p:extLst>
      <p:ext uri="{BB962C8B-B14F-4D97-AF65-F5344CB8AC3E}">
        <p14:creationId xmlns:p14="http://schemas.microsoft.com/office/powerpoint/2010/main" val="189019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09F6F-D5C4-A5DE-AAD4-38CC293EA056}"/>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API Workflow</a:t>
            </a:r>
          </a:p>
        </p:txBody>
      </p:sp>
      <p:pic>
        <p:nvPicPr>
          <p:cNvPr id="5" name="Content Placeholder 4" descr="Paper Airplanes Teamwork Concept">
            <a:extLst>
              <a:ext uri="{FF2B5EF4-FFF2-40B4-BE49-F238E27FC236}">
                <a16:creationId xmlns:a16="http://schemas.microsoft.com/office/drawing/2014/main" id="{8572BC66-EC85-4499-AA26-E92AA1FB8ED8}"/>
              </a:ext>
            </a:extLst>
          </p:cNvPr>
          <p:cNvPicPr>
            <a:picLocks noGrp="1" noChangeAspect="1"/>
          </p:cNvPicPr>
          <p:nvPr>
            <p:ph sz="half" idx="1"/>
          </p:nvPr>
        </p:nvPicPr>
        <p:blipFill>
          <a:blip r:embed="rId3"/>
          <a:srcRect l="16443" r="30752" b="-2"/>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A1ED9067-221F-E10E-6CC5-4B0B82DF461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IN" sz="1400" b="1"/>
              <a:t>File Upload Endpoint</a:t>
            </a:r>
          </a:p>
          <a:p>
            <a:pPr marL="0" lvl="1" indent="0">
              <a:buNone/>
            </a:pPr>
            <a:r>
              <a:rPr lang="en-IN" sz="1400"/>
              <a:t>The /upload-file/ endpoint handles multiple file types for email extraction. It prepares data for AI classification.</a:t>
            </a:r>
          </a:p>
          <a:p>
            <a:pPr marL="0" indent="0">
              <a:spcBef>
                <a:spcPts val="2500"/>
              </a:spcBef>
              <a:buNone/>
            </a:pPr>
            <a:r>
              <a:rPr lang="en-IN" sz="1400" b="1"/>
              <a:t>Email Classification Endpoint</a:t>
            </a:r>
          </a:p>
          <a:p>
            <a:pPr marL="0" lvl="1" indent="0">
              <a:buNone/>
            </a:pPr>
            <a:r>
              <a:rPr lang="en-IN" sz="1400"/>
              <a:t>The /classify-email/ endpoint offers direct classification using JSON inputs. It processes subject and body easily.</a:t>
            </a:r>
          </a:p>
          <a:p>
            <a:pPr marL="0" indent="0">
              <a:spcBef>
                <a:spcPts val="2500"/>
              </a:spcBef>
              <a:buNone/>
            </a:pPr>
            <a:r>
              <a:rPr lang="en-IN" sz="1400" b="1"/>
              <a:t>AI Classification Process</a:t>
            </a:r>
          </a:p>
          <a:p>
            <a:pPr marL="0" lvl="1" indent="0">
              <a:buNone/>
            </a:pPr>
            <a:r>
              <a:rPr lang="en-IN" sz="1400"/>
              <a:t>Both endpoints utilize AI to classify emails effectively. Results are returned to users promptly.</a:t>
            </a:r>
          </a:p>
        </p:txBody>
      </p:sp>
    </p:spTree>
    <p:extLst>
      <p:ext uri="{BB962C8B-B14F-4D97-AF65-F5344CB8AC3E}">
        <p14:creationId xmlns:p14="http://schemas.microsoft.com/office/powerpoint/2010/main" val="1828019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E12F3-4EA6-99E2-FF4B-D194F14B45A8}"/>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How to Run the Solution</a:t>
            </a:r>
          </a:p>
        </p:txBody>
      </p:sp>
      <p:pic>
        <p:nvPicPr>
          <p:cNvPr id="5" name="Content Placeholder 4" descr="Program coding on a computer screen">
            <a:extLst>
              <a:ext uri="{FF2B5EF4-FFF2-40B4-BE49-F238E27FC236}">
                <a16:creationId xmlns:a16="http://schemas.microsoft.com/office/drawing/2014/main" id="{622E7F69-4D99-4AEF-B36F-2E9DDCE3BF11}"/>
              </a:ext>
            </a:extLst>
          </p:cNvPr>
          <p:cNvPicPr>
            <a:picLocks noGrp="1" noChangeAspect="1"/>
          </p:cNvPicPr>
          <p:nvPr>
            <p:ph sz="half" idx="1"/>
          </p:nvPr>
        </p:nvPicPr>
        <p:blipFill>
          <a:blip r:embed="rId3"/>
          <a:srcRect l="28705" r="23502" b="-1"/>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5124ADA6-55E6-520A-D436-35694FB68A3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IN" sz="1400" b="1"/>
              <a:t>Backend Setup</a:t>
            </a:r>
          </a:p>
          <a:p>
            <a:pPr marL="0" lvl="1" indent="0">
              <a:buNone/>
            </a:pPr>
            <a:r>
              <a:rPr lang="en-IN" sz="1400"/>
              <a:t>Install necessary dependencies using pip and start the API with uvicorn to ensure functionality.</a:t>
            </a:r>
          </a:p>
          <a:p>
            <a:pPr marL="0" indent="0">
              <a:spcBef>
                <a:spcPts val="2500"/>
              </a:spcBef>
              <a:buNone/>
            </a:pPr>
            <a:r>
              <a:rPr lang="en-IN" sz="1400" b="1"/>
              <a:t>Frontend Setup</a:t>
            </a:r>
          </a:p>
          <a:p>
            <a:pPr marL="0" lvl="1" indent="0">
              <a:buNone/>
            </a:pPr>
            <a:r>
              <a:rPr lang="en-IN" sz="1400"/>
              <a:t>Install Angular dependencies and start the UI using the Angular CLI for user interaction.</a:t>
            </a:r>
          </a:p>
          <a:p>
            <a:pPr marL="0" indent="0">
              <a:spcBef>
                <a:spcPts val="2500"/>
              </a:spcBef>
              <a:buNone/>
            </a:pPr>
            <a:r>
              <a:rPr lang="en-IN" sz="1400" b="1"/>
              <a:t>Ready for Interaction</a:t>
            </a:r>
          </a:p>
          <a:p>
            <a:pPr marL="0" lvl="1" indent="0">
              <a:buNone/>
            </a:pPr>
            <a:r>
              <a:rPr lang="en-IN" sz="1400"/>
              <a:t>Both backend and frontend setups are necessary for a fully functional application.</a:t>
            </a:r>
          </a:p>
        </p:txBody>
      </p:sp>
    </p:spTree>
    <p:extLst>
      <p:ext uri="{BB962C8B-B14F-4D97-AF65-F5344CB8AC3E}">
        <p14:creationId xmlns:p14="http://schemas.microsoft.com/office/powerpoint/2010/main" val="574341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55D75-A04A-1142-A28D-B04FE5A0E93D}"/>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Demo &amp; Testing</a:t>
            </a:r>
          </a:p>
        </p:txBody>
      </p:sp>
      <p:sp>
        <p:nvSpPr>
          <p:cNvPr id="4" name="Content Placeholder 3">
            <a:extLst>
              <a:ext uri="{FF2B5EF4-FFF2-40B4-BE49-F238E27FC236}">
                <a16:creationId xmlns:a16="http://schemas.microsoft.com/office/drawing/2014/main" id="{F4B4AE2C-779B-D840-55DC-262FCBDAFDB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IN" sz="1400" b="1"/>
              <a:t>Uploading Samples</a:t>
            </a:r>
          </a:p>
          <a:p>
            <a:pPr marL="0" lvl="1" indent="0">
              <a:buNone/>
            </a:pPr>
            <a:r>
              <a:rPr lang="en-IN" sz="1400"/>
              <a:t>We'll demonstrate the process of uploading sample emails and documents through the UI.</a:t>
            </a:r>
          </a:p>
          <a:p>
            <a:pPr marL="0" indent="0">
              <a:spcBef>
                <a:spcPts val="2500"/>
              </a:spcBef>
              <a:buNone/>
            </a:pPr>
            <a:r>
              <a:rPr lang="en-IN" sz="1400" b="1"/>
              <a:t>Verification of Results</a:t>
            </a:r>
          </a:p>
          <a:p>
            <a:pPr marL="0" lvl="1" indent="0">
              <a:buNone/>
            </a:pPr>
            <a:r>
              <a:rPr lang="en-IN" sz="1400"/>
              <a:t>We'll verify the extracted text and classification results after the upload.</a:t>
            </a:r>
          </a:p>
          <a:p>
            <a:pPr marL="0" indent="0">
              <a:spcBef>
                <a:spcPts val="2500"/>
              </a:spcBef>
              <a:buNone/>
            </a:pPr>
            <a:r>
              <a:rPr lang="en-IN" sz="1400" b="1"/>
              <a:t>API Testing with Postman</a:t>
            </a:r>
          </a:p>
          <a:p>
            <a:pPr marL="0" lvl="1" indent="0">
              <a:buNone/>
            </a:pPr>
            <a:r>
              <a:rPr lang="en-IN" sz="1400"/>
              <a:t>We will utilize Postman to test the APIs and ensure proper functionality.</a:t>
            </a:r>
          </a:p>
        </p:txBody>
      </p:sp>
      <p:sp>
        <p:nvSpPr>
          <p:cNvPr id="7" name="Content Placeholder 6">
            <a:extLst>
              <a:ext uri="{FF2B5EF4-FFF2-40B4-BE49-F238E27FC236}">
                <a16:creationId xmlns:a16="http://schemas.microsoft.com/office/drawing/2014/main" id="{50E99733-6084-D361-B104-30050DA5F6B5}"/>
              </a:ext>
            </a:extLst>
          </p:cNvPr>
          <p:cNvSpPr>
            <a:spLocks noGrp="1"/>
          </p:cNvSpPr>
          <p:nvPr>
            <p:ph sz="half" idx="1"/>
          </p:nvPr>
        </p:nvSpPr>
        <p:spPr/>
        <p:txBody>
          <a:bodyPr/>
          <a:lstStyle/>
          <a:p>
            <a:endParaRPr lang="en-IN"/>
          </a:p>
        </p:txBody>
      </p:sp>
      <p:pic>
        <p:nvPicPr>
          <p:cNvPr id="3" name="Picture 2" descr="Demo &amp; Testing AI-powered email and document classification">
            <a:extLst>
              <a:ext uri="{FF2B5EF4-FFF2-40B4-BE49-F238E27FC236}">
                <a16:creationId xmlns:a16="http://schemas.microsoft.com/office/drawing/2014/main" id="{5AFF9519-0700-1AFC-C5D2-92649D455280}"/>
              </a:ext>
            </a:extLst>
          </p:cNvPr>
          <p:cNvPicPr>
            <a:picLocks noChangeAspect="1"/>
          </p:cNvPicPr>
          <p:nvPr/>
        </p:nvPicPr>
        <p:blipFill>
          <a:blip r:embed="rId3"/>
          <a:stretch>
            <a:fillRect/>
          </a:stretch>
        </p:blipFill>
        <p:spPr>
          <a:xfrm>
            <a:off x="0" y="0"/>
            <a:ext cx="5537771" cy="6858000"/>
          </a:xfrm>
          <a:prstGeom prst="rect">
            <a:avLst/>
          </a:prstGeom>
        </p:spPr>
      </p:pic>
    </p:spTree>
    <p:extLst>
      <p:ext uri="{BB962C8B-B14F-4D97-AF65-F5344CB8AC3E}">
        <p14:creationId xmlns:p14="http://schemas.microsoft.com/office/powerpoint/2010/main" val="2924317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D4E9F-EE83-29ED-21CD-E32BD958178D}"/>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Future Enhancements</a:t>
            </a:r>
          </a:p>
        </p:txBody>
      </p:sp>
      <p:pic>
        <p:nvPicPr>
          <p:cNvPr id="5" name="Content Placeholder 4" descr="close up Artificial Intelligence technology brain for backgrounds">
            <a:extLst>
              <a:ext uri="{FF2B5EF4-FFF2-40B4-BE49-F238E27FC236}">
                <a16:creationId xmlns:a16="http://schemas.microsoft.com/office/drawing/2014/main" id="{2E71EB24-8C32-49C5-8723-C1E3D8D82760}"/>
              </a:ext>
            </a:extLst>
          </p:cNvPr>
          <p:cNvPicPr>
            <a:picLocks noGrp="1" noChangeAspect="1"/>
          </p:cNvPicPr>
          <p:nvPr>
            <p:ph sz="half" idx="1"/>
          </p:nvPr>
        </p:nvPicPr>
        <p:blipFill>
          <a:blip r:embed="rId3"/>
          <a:srcRect l="25706" r="26500" b="-1"/>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1146DDAD-5C12-C738-1BB8-72CD44B13E0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IN" sz="1400" b="1"/>
              <a:t>Integrating OpenAI's GPT</a:t>
            </a:r>
          </a:p>
          <a:p>
            <a:pPr marL="0" lvl="1" indent="0">
              <a:buNone/>
            </a:pPr>
            <a:r>
              <a:rPr lang="en-IN" sz="1400"/>
              <a:t>We plan to enhance classification accuracy by integrating OpenAI's advanced GPT technology.</a:t>
            </a:r>
          </a:p>
          <a:p>
            <a:pPr marL="0" indent="0">
              <a:spcBef>
                <a:spcPts val="2500"/>
              </a:spcBef>
              <a:buNone/>
            </a:pPr>
            <a:r>
              <a:rPr lang="en-IN" sz="1400" b="1"/>
              <a:t>Storing Past Classifications</a:t>
            </a:r>
          </a:p>
          <a:p>
            <a:pPr marL="0" lvl="1" indent="0">
              <a:buNone/>
            </a:pPr>
            <a:r>
              <a:rPr lang="en-IN" sz="1400"/>
              <a:t>Implementing a database to store past classifications will allow for better tracking and analysis.</a:t>
            </a:r>
          </a:p>
          <a:p>
            <a:pPr marL="0" indent="0">
              <a:spcBef>
                <a:spcPts val="2500"/>
              </a:spcBef>
              <a:buNone/>
            </a:pPr>
            <a:r>
              <a:rPr lang="en-IN" sz="1400" b="1"/>
              <a:t>Enhancing User Interface</a:t>
            </a:r>
          </a:p>
          <a:p>
            <a:pPr marL="0" lvl="1" indent="0">
              <a:buNone/>
            </a:pPr>
            <a:r>
              <a:rPr lang="en-IN" sz="1400"/>
              <a:t>We aim to improve the user interface by adding more filtering options for enhanced user experience.</a:t>
            </a:r>
          </a:p>
        </p:txBody>
      </p:sp>
    </p:spTree>
    <p:extLst>
      <p:ext uri="{BB962C8B-B14F-4D97-AF65-F5344CB8AC3E}">
        <p14:creationId xmlns:p14="http://schemas.microsoft.com/office/powerpoint/2010/main" val="71917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61953-CA21-CA18-33A7-566BE057FA6C}"/>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b="1" kern="1200">
                <a:solidFill>
                  <a:schemeClr val="tx1"/>
                </a:solidFill>
                <a:latin typeface="+mj-lt"/>
                <a:ea typeface="+mj-ea"/>
                <a:cs typeface="+mj-cs"/>
              </a:rPr>
              <a:t>Thank You!</a:t>
            </a:r>
          </a:p>
        </p:txBody>
      </p:sp>
      <p:sp>
        <p:nvSpPr>
          <p:cNvPr id="4" name="Content Placeholder 3">
            <a:extLst>
              <a:ext uri="{FF2B5EF4-FFF2-40B4-BE49-F238E27FC236}">
                <a16:creationId xmlns:a16="http://schemas.microsoft.com/office/drawing/2014/main" id="{7306C30D-26F9-EC90-6B9C-8BC96AB48FA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4679" y="2212848"/>
            <a:ext cx="4361688" cy="4096512"/>
          </a:xfrm>
        </p:spPr>
        <p:txBody>
          <a:bodyPr>
            <a:normAutofit/>
          </a:bodyPr>
          <a:lstStyle/>
          <a:p>
            <a:pPr marL="0" indent="0">
              <a:spcBef>
                <a:spcPts val="2500"/>
              </a:spcBef>
              <a:buNone/>
            </a:pPr>
            <a:r>
              <a:rPr lang="en-IN" sz="1400" b="1"/>
              <a:t>Appreciation for Attention</a:t>
            </a:r>
          </a:p>
          <a:p>
            <a:pPr marL="0" lvl="1" indent="0">
              <a:buNone/>
            </a:pPr>
            <a:r>
              <a:rPr lang="en-IN" sz="1400"/>
              <a:t>We sincerely thank you for taking the time to engage with our presentation.</a:t>
            </a:r>
          </a:p>
          <a:p>
            <a:pPr marL="0" indent="0">
              <a:spcBef>
                <a:spcPts val="2500"/>
              </a:spcBef>
              <a:buNone/>
            </a:pPr>
            <a:r>
              <a:rPr lang="en-IN" sz="1400" b="1"/>
              <a:t>Open to Questions</a:t>
            </a:r>
          </a:p>
          <a:p>
            <a:pPr marL="0" lvl="1" indent="0">
              <a:buNone/>
            </a:pPr>
            <a:r>
              <a:rPr lang="en-IN" sz="1400"/>
              <a:t>We invite and encourage your questions about our AI project to clarify any doubts.</a:t>
            </a:r>
          </a:p>
        </p:txBody>
      </p:sp>
      <p:pic>
        <p:nvPicPr>
          <p:cNvPr id="5" name="Content Placeholder 4" descr="Man presenting in meeting">
            <a:extLst>
              <a:ext uri="{FF2B5EF4-FFF2-40B4-BE49-F238E27FC236}">
                <a16:creationId xmlns:a16="http://schemas.microsoft.com/office/drawing/2014/main" id="{DED594CC-F936-4CFC-B67E-963048C61DAE}"/>
              </a:ext>
            </a:extLst>
          </p:cNvPr>
          <p:cNvPicPr>
            <a:picLocks noGrp="1" noChangeAspect="1"/>
          </p:cNvPicPr>
          <p:nvPr>
            <p:ph sz="half" idx="1"/>
          </p:nvPr>
        </p:nvPicPr>
        <p:blipFill>
          <a:blip r:embed="rId3"/>
          <a:srcRect l="10183" r="27783" b="-2"/>
          <a:stretch/>
        </p:blipFill>
        <p:spPr>
          <a:xfrm>
            <a:off x="5818632" y="-1"/>
            <a:ext cx="6373368" cy="6857999"/>
          </a:xfrm>
          <a:prstGeom prst="rect">
            <a:avLst/>
          </a:prstGeom>
        </p:spPr>
      </p:pic>
    </p:spTree>
    <p:extLst>
      <p:ext uri="{BB962C8B-B14F-4D97-AF65-F5344CB8AC3E}">
        <p14:creationId xmlns:p14="http://schemas.microsoft.com/office/powerpoint/2010/main" val="337244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938</Words>
  <Application>Microsoft Office PowerPoint</Application>
  <PresentationFormat>Widescreen</PresentationFormat>
  <Paragraphs>78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VanillaVTI</vt:lpstr>
      <vt:lpstr>AI-Powered Email &amp; Document Classification</vt:lpstr>
      <vt:lpstr>Project Overview</vt:lpstr>
      <vt:lpstr>Technologies Used</vt:lpstr>
      <vt:lpstr>System Architecture</vt:lpstr>
      <vt:lpstr>API Workflow</vt:lpstr>
      <vt:lpstr>How to Run the Solution</vt:lpstr>
      <vt:lpstr>Demo &amp; Testing</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Email &amp; Document Classification</dc:title>
  <dc:creator>Nagarjuna Gudapati</dc:creator>
  <cp:lastModifiedBy>Nagarjuna G</cp:lastModifiedBy>
  <cp:revision>2</cp:revision>
  <dcterms:created xsi:type="dcterms:W3CDTF">2025-03-26T13:35:02Z</dcterms:created>
  <dcterms:modified xsi:type="dcterms:W3CDTF">2025-03-26T14:18:34Z</dcterms:modified>
</cp:coreProperties>
</file>