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32" r:id="rId2"/>
  </p:sldMasterIdLst>
  <p:sldIdLst>
    <p:sldId id="266" r:id="rId3"/>
    <p:sldId id="267" r:id="rId4"/>
    <p:sldId id="268" r:id="rId5"/>
    <p:sldId id="271" r:id="rId6"/>
    <p:sldId id="270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D0848-3A36-4822-81BA-0B234BC191E9}" v="93" dt="2025-03-26T14:51:14.8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56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58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1621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43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131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5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693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7238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4824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2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49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48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69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72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1213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977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2370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892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530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5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1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881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54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5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135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50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C0179C-EAD1-49D1-83AD-A77761C54267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C0A1CF1-EBCA-433C-A6E3-D0B47341F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27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37A82-4791-685C-3461-993C2CFF8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450" y="1740311"/>
            <a:ext cx="6264241" cy="2546554"/>
          </a:xfrm>
        </p:spPr>
        <p:txBody>
          <a:bodyPr>
            <a:noAutofit/>
          </a:bodyPr>
          <a:lstStyle/>
          <a:p>
            <a:r>
              <a:rPr lang="en-IN" sz="6000" dirty="0">
                <a:latin typeface="+mn-lt"/>
              </a:rPr>
              <a:t>Gen AI Powered Email Classification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565FA-030F-1F19-0A61-8397FE2C4433}"/>
              </a:ext>
            </a:extLst>
          </p:cNvPr>
          <p:cNvSpPr txBox="1"/>
          <p:nvPr/>
        </p:nvSpPr>
        <p:spPr>
          <a:xfrm>
            <a:off x="3050458" y="324679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B093DA-4AD3-0DE8-9BF2-3BF810A8067B}"/>
              </a:ext>
            </a:extLst>
          </p:cNvPr>
          <p:cNvSpPr txBox="1"/>
          <p:nvPr/>
        </p:nvSpPr>
        <p:spPr>
          <a:xfrm>
            <a:off x="3050458" y="324679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1DA900A-1919-74BD-A333-5E2C9AA4196C}"/>
              </a:ext>
            </a:extLst>
          </p:cNvPr>
          <p:cNvSpPr txBox="1">
            <a:spLocks/>
          </p:cNvSpPr>
          <p:nvPr/>
        </p:nvSpPr>
        <p:spPr>
          <a:xfrm>
            <a:off x="1139450" y="5003996"/>
            <a:ext cx="7822653" cy="789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>
                <a:latin typeface="+mn-lt"/>
              </a:rPr>
              <a:t>Sriram | Santhosh | Haritha | Suraj | Aditya</a:t>
            </a:r>
          </a:p>
        </p:txBody>
      </p:sp>
    </p:spTree>
    <p:extLst>
      <p:ext uri="{BB962C8B-B14F-4D97-AF65-F5344CB8AC3E}">
        <p14:creationId xmlns:p14="http://schemas.microsoft.com/office/powerpoint/2010/main" val="244652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C0D4D2D-D8D5-6375-11A3-B25678E947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71" y="473587"/>
            <a:ext cx="8596669" cy="51424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0C7E6C-ADC5-5EF7-9AE5-BBC22ACDD19F}"/>
              </a:ext>
            </a:extLst>
          </p:cNvPr>
          <p:cNvSpPr txBox="1"/>
          <p:nvPr/>
        </p:nvSpPr>
        <p:spPr>
          <a:xfrm>
            <a:off x="570270" y="1212151"/>
            <a:ext cx="10687665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1800" b="1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Background:</a:t>
            </a:r>
            <a:endParaRPr lang="en-US" b="0" dirty="0"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 Commercial bank lending teams receive high volumes of service requests via email, often with attachments.</a:t>
            </a:r>
            <a:b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</a:br>
            <a:endParaRPr lang="en-US" sz="1800" b="0" i="0" u="none" strike="noStrike" dirty="0">
              <a:solidFill>
                <a:srgbClr val="15151B"/>
              </a:solidFill>
              <a:effectLst/>
              <a:latin typeface="Trebuchet MS" panose="020B0603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 Manual triage by "gatekeepers" is time-consuming, error-prone, and inefficient during peak volumes.</a:t>
            </a:r>
            <a:b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</a:br>
            <a:endParaRPr lang="en-US" sz="1800" b="0" i="0" u="none" strike="noStrike" dirty="0">
              <a:solidFill>
                <a:srgbClr val="15151B"/>
              </a:solidFill>
              <a:effectLst/>
              <a:latin typeface="Trebuchet MS" panose="020B0603020202020204" pitchFamily="34" charset="0"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Problem:</a:t>
            </a:r>
            <a:br>
              <a:rPr lang="en-US" sz="1800" b="1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</a:br>
            <a:endParaRPr lang="en-US" b="0" dirty="0"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 Inefficient manual email triage with risks of misclassification and duplicate handling.</a:t>
            </a:r>
            <a:b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</a:br>
            <a:endParaRPr lang="en-US" sz="1800" b="0" i="0" u="none" strike="noStrike" dirty="0">
              <a:solidFill>
                <a:srgbClr val="15151B"/>
              </a:solidFill>
              <a:effectLst/>
              <a:latin typeface="Trebuchet MS" panose="020B0603020202020204" pitchFamily="34" charset="0"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Objective:</a:t>
            </a:r>
            <a:br>
              <a:rPr lang="en-US" sz="1800" b="1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</a:br>
            <a:endParaRPr lang="en-US" b="0" dirty="0">
              <a:effectLst/>
              <a:latin typeface="Trebuchet MS" panose="020B0603020202020204" pitchFamily="34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15151B"/>
                </a:solidFill>
                <a:effectLst/>
                <a:latin typeface="Trebuchet MS" panose="020B0603020202020204" pitchFamily="34" charset="0"/>
              </a:rPr>
              <a:t> Automate email classification and data extraction using Generative AI (LLMs) to improve accuracy, efficiency, and reduce turnaround time.</a:t>
            </a:r>
          </a:p>
          <a:p>
            <a:pPr>
              <a:buNone/>
            </a:pPr>
            <a:br>
              <a:rPr lang="en-US" b="0" dirty="0">
                <a:effectLst/>
                <a:latin typeface="Trebuchet MS" panose="020B0603020202020204" pitchFamily="34" charset="0"/>
              </a:rPr>
            </a:b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89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D6E91-66CA-BF04-5043-491979759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3F03E8-29AB-0A19-171C-850232AF76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71" y="473587"/>
            <a:ext cx="8596669" cy="514248"/>
          </a:xfrm>
        </p:spPr>
        <p:txBody>
          <a:bodyPr/>
          <a:lstStyle/>
          <a:p>
            <a:r>
              <a:rPr lang="en-IN" dirty="0"/>
              <a:t>Solution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C548DE-E479-F946-15C9-741ED3B04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1" y="2798213"/>
            <a:ext cx="11408564" cy="2697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B30694-4451-29A3-97F8-52A5EB2BFDC5}"/>
              </a:ext>
            </a:extLst>
          </p:cNvPr>
          <p:cNvSpPr txBox="1"/>
          <p:nvPr/>
        </p:nvSpPr>
        <p:spPr>
          <a:xfrm>
            <a:off x="391718" y="1362414"/>
            <a:ext cx="10751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Ingestion → Embedding Generation → FAISS for Duplication Check → Milvus for Similarity Search → </a:t>
            </a:r>
            <a:r>
              <a:rPr lang="en-IN" dirty="0" err="1"/>
              <a:t>LLaMA</a:t>
            </a:r>
            <a:r>
              <a:rPr lang="en-IN" dirty="0"/>
              <a:t> for Classification → NER for Entity Extraction → Output with Confidence Score</a:t>
            </a:r>
          </a:p>
        </p:txBody>
      </p:sp>
    </p:spTree>
    <p:extLst>
      <p:ext uri="{BB962C8B-B14F-4D97-AF65-F5344CB8AC3E}">
        <p14:creationId xmlns:p14="http://schemas.microsoft.com/office/powerpoint/2010/main" val="180385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D16C-8179-02CC-102C-1EF7F140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4DB7CF-1A9E-386F-76C6-3FA285DA08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371" y="473587"/>
            <a:ext cx="8596669" cy="514248"/>
          </a:xfrm>
        </p:spPr>
        <p:txBody>
          <a:bodyPr/>
          <a:lstStyle/>
          <a:p>
            <a:r>
              <a:rPr lang="en-IN" dirty="0"/>
              <a:t>Components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1BDF8-CCA9-FFB1-D83D-F0304C04013B}"/>
              </a:ext>
            </a:extLst>
          </p:cNvPr>
          <p:cNvSpPr txBox="1"/>
          <p:nvPr/>
        </p:nvSpPr>
        <p:spPr>
          <a:xfrm>
            <a:off x="766915" y="1351508"/>
            <a:ext cx="100977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rebuchet MS" panose="020B0603020202020204" pitchFamily="34" charset="0"/>
              </a:rPr>
              <a:t> Fuzzy String Matching + FAISS Index: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Detects duplicate emails by comparing embeddings.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rebuchet MS" panose="020B0603020202020204" pitchFamily="34" charset="0"/>
              </a:rPr>
              <a:t> LLM-Embedder (Hugging Face):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Generates embeddings for emails and stores them in Milvus DB.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rebuchet MS" panose="020B0603020202020204" pitchFamily="34" charset="0"/>
              </a:rPr>
              <a:t> Milvus DB: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Vector database to retrieve top N matching request types.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rebuchet MS" panose="020B0603020202020204" pitchFamily="34" charset="0"/>
              </a:rPr>
              <a:t> </a:t>
            </a:r>
            <a:r>
              <a:rPr lang="en-IN" sz="2000" b="1" dirty="0" err="1">
                <a:latin typeface="Trebuchet MS" panose="020B0603020202020204" pitchFamily="34" charset="0"/>
              </a:rPr>
              <a:t>LLaMA</a:t>
            </a:r>
            <a:r>
              <a:rPr lang="en-IN" sz="2000" b="1" dirty="0">
                <a:latin typeface="Trebuchet MS" panose="020B0603020202020204" pitchFamily="34" charset="0"/>
              </a:rPr>
              <a:t> 3: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rebuchet MS" panose="020B0603020202020204" pitchFamily="34" charset="0"/>
              </a:rPr>
              <a:t>Analyzes</a:t>
            </a:r>
            <a:r>
              <a:rPr lang="en-IN" sz="2000" dirty="0">
                <a:latin typeface="Trebuchet MS" panose="020B0603020202020204" pitchFamily="34" charset="0"/>
              </a:rPr>
              <a:t> the email and provides the final request type with a confidence score.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2000" dirty="0">
              <a:latin typeface="Trebuchet MS" panose="020B0603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latin typeface="Trebuchet MS" panose="020B0603020202020204" pitchFamily="34" charset="0"/>
              </a:rPr>
              <a:t> NER Model:</a:t>
            </a:r>
            <a:endParaRPr lang="en-IN" sz="2000" dirty="0">
              <a:latin typeface="Trebuchet MS" panose="020B0603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rebuchet MS" panose="020B0603020202020204" pitchFamily="34" charset="0"/>
              </a:rPr>
              <a:t>Extracts entities like deal name, amount, expiration date, etc.</a:t>
            </a:r>
          </a:p>
        </p:txBody>
      </p:sp>
    </p:spTree>
    <p:extLst>
      <p:ext uri="{BB962C8B-B14F-4D97-AF65-F5344CB8AC3E}">
        <p14:creationId xmlns:p14="http://schemas.microsoft.com/office/powerpoint/2010/main" val="740566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38864-BCCA-CE76-189B-AF34D3C0D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97B49E10-C1ED-6B66-15EB-59CAD7F2F264}"/>
              </a:ext>
            </a:extLst>
          </p:cNvPr>
          <p:cNvSpPr txBox="1">
            <a:spLocks/>
          </p:cNvSpPr>
          <p:nvPr/>
        </p:nvSpPr>
        <p:spPr>
          <a:xfrm>
            <a:off x="292360" y="462224"/>
            <a:ext cx="8596669" cy="12937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rebuchet MS" panose="020B0603020202020204" pitchFamily="34" charset="0"/>
              </a:rPr>
              <a:t>Why Fuzzy String Matching and FAISS over Other Methods for duplicate  email detection?</a:t>
            </a:r>
          </a:p>
          <a:p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E8645-6E06-7970-4425-202F7EE0E5FD}"/>
              </a:ext>
            </a:extLst>
          </p:cNvPr>
          <p:cNvSpPr txBox="1"/>
          <p:nvPr/>
        </p:nvSpPr>
        <p:spPr>
          <a:xfrm>
            <a:off x="393290" y="1571356"/>
            <a:ext cx="61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1. Robust Duplicate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B3CC2-6762-CC29-F8C0-3DA8911C11E5}"/>
              </a:ext>
            </a:extLst>
          </p:cNvPr>
          <p:cNvSpPr txBox="1"/>
          <p:nvPr/>
        </p:nvSpPr>
        <p:spPr>
          <a:xfrm>
            <a:off x="408331" y="2589959"/>
            <a:ext cx="602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2. Efficiency at Scale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D24E70-12E0-C20F-62B0-DDFA1E4A9DEC}"/>
              </a:ext>
            </a:extLst>
          </p:cNvPr>
          <p:cNvSpPr txBox="1"/>
          <p:nvPr/>
        </p:nvSpPr>
        <p:spPr>
          <a:xfrm>
            <a:off x="491613" y="3841273"/>
            <a:ext cx="61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3. Accuracy and Recall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389E1C-C47F-56E8-AA2C-0E1A87CA0155}"/>
              </a:ext>
            </a:extLst>
          </p:cNvPr>
          <p:cNvSpPr txBox="1"/>
          <p:nvPr/>
        </p:nvSpPr>
        <p:spPr>
          <a:xfrm>
            <a:off x="491613" y="5068141"/>
            <a:ext cx="617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rebuchet MS" panose="020B0603020202020204" pitchFamily="34" charset="0"/>
              </a:rPr>
              <a:t>4. Optimal for Real-World Scenarios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F57B6CA-98CA-A7DB-6719-01C05B2E9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35" y="1940688"/>
            <a:ext cx="116512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Fuzzy matching captures minor textual differences.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FAISS ensures scalable and fast retrieval of semantically similar emails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65C44C8A-A3C4-CBC9-1CEA-2B2186EC2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35" y="3081813"/>
            <a:ext cx="11572568" cy="64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FAISS handles large volumes of embeddings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Fuzzy matching complements by catching minor text variations.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F537DF18-8404-20B4-749F-F8C490E6A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35" y="4296350"/>
            <a:ext cx="121084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FAISS retrieves the top-N most similar emails.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Fuzzy matching ensures near-duplicates with textual variations are flagged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761C090-65C9-34C3-3EFA-D68B5CBEC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35" y="5487567"/>
            <a:ext cx="98519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Email threads, forwarding chains, and replies often introduce small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This combination handles both semantic and textual similarity effectively.</a:t>
            </a:r>
          </a:p>
        </p:txBody>
      </p:sp>
    </p:spTree>
    <p:extLst>
      <p:ext uri="{BB962C8B-B14F-4D97-AF65-F5344CB8AC3E}">
        <p14:creationId xmlns:p14="http://schemas.microsoft.com/office/powerpoint/2010/main" val="30365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C327F0E-AC3E-A9C1-E096-2EDA0C0CA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6" y="1331582"/>
            <a:ext cx="1203468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Efficient Semantic Representation: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LLM-Embedder </a:t>
            </a:r>
            <a:r>
              <a:rPr lang="en-US" altLang="en-US" dirty="0">
                <a:latin typeface="Trebuchet MS" panose="020B0603020202020204" pitchFamily="34" charset="0"/>
              </a:rPr>
              <a:t>(e.g., BAAI/LLM-Embedder or BAAI/</a:t>
            </a:r>
            <a:r>
              <a:rPr lang="en-US" altLang="en-US" dirty="0" err="1">
                <a:latin typeface="Trebuchet MS" panose="020B0603020202020204" pitchFamily="34" charset="0"/>
              </a:rPr>
              <a:t>bge</a:t>
            </a:r>
            <a:r>
              <a:rPr lang="en-US" altLang="en-US" dirty="0">
                <a:latin typeface="Trebuchet MS" panose="020B0603020202020204" pitchFamily="34" charset="0"/>
              </a:rPr>
              <a:t>-large-</a:t>
            </a:r>
            <a:r>
              <a:rPr lang="en-US" altLang="en-US" dirty="0" err="1">
                <a:latin typeface="Trebuchet MS" panose="020B0603020202020204" pitchFamily="34" charset="0"/>
              </a:rPr>
              <a:t>en</a:t>
            </a:r>
            <a:r>
              <a:rPr lang="en-US" altLang="en-US" dirty="0">
                <a:latin typeface="Trebuchet MS" panose="020B0603020202020204" pitchFamily="34" charset="0"/>
              </a:rPr>
              <a:t>) generates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dense vector embeddings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of emails that capture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semantic meaning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rather than just surface-level text features.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This allows us to find emails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similar context and intent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 even if they use different wording.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Vectorization for Fast Retrieval: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By embedding emails into vectors and storing them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Milvus DB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, you can efficiently search for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top-N most similar request 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using FAISS.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This speeds up the request type retrieval process, as FAISS performs a fast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approximate nearest neighbor (ANN)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search.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Pre-Classification Based on Historical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By retrieving the top-N request types from similar historical emails, you leverage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prior context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and improve the accuracy of the final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72CF14A-D829-FDB9-2F75-F1EC16943CF4}"/>
              </a:ext>
            </a:extLst>
          </p:cNvPr>
          <p:cNvSpPr txBox="1">
            <a:spLocks/>
          </p:cNvSpPr>
          <p:nvPr/>
        </p:nvSpPr>
        <p:spPr>
          <a:xfrm>
            <a:off x="282528" y="545648"/>
            <a:ext cx="8596669" cy="75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rebuchet MS" panose="020B0603020202020204" pitchFamily="34" charset="0"/>
              </a:rPr>
              <a:t>Why Use LLM-Embedder for Vector Creation and </a:t>
            </a:r>
            <a:r>
              <a:rPr lang="en-US" dirty="0" err="1">
                <a:latin typeface="Trebuchet MS" panose="020B0603020202020204" pitchFamily="34" charset="0"/>
              </a:rPr>
              <a:t>LLaMA</a:t>
            </a:r>
            <a:r>
              <a:rPr lang="en-US" dirty="0">
                <a:latin typeface="Trebuchet MS" panose="020B0603020202020204" pitchFamily="34" charset="0"/>
              </a:rPr>
              <a:t> 3 for Final Classification?</a:t>
            </a:r>
            <a:endParaRPr lang="en-IN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81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BD336-BF50-462A-21BD-620F19954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C4DCABD1-7E73-0B9E-2358-3045014195FC}"/>
              </a:ext>
            </a:extLst>
          </p:cNvPr>
          <p:cNvSpPr txBox="1">
            <a:spLocks/>
          </p:cNvSpPr>
          <p:nvPr/>
        </p:nvSpPr>
        <p:spPr>
          <a:xfrm>
            <a:off x="272695" y="270345"/>
            <a:ext cx="8596669" cy="75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rebuchet MS" panose="020B0603020202020204" pitchFamily="34" charset="0"/>
              </a:rPr>
              <a:t>Why Pass it to </a:t>
            </a:r>
            <a:r>
              <a:rPr lang="en-US" dirty="0" err="1">
                <a:latin typeface="Trebuchet MS" panose="020B0603020202020204" pitchFamily="34" charset="0"/>
              </a:rPr>
              <a:t>LLaMA</a:t>
            </a:r>
            <a:r>
              <a:rPr lang="en-US" dirty="0">
                <a:latin typeface="Trebuchet MS" panose="020B0603020202020204" pitchFamily="34" charset="0"/>
              </a:rPr>
              <a:t> 3 after Similarity Search ?</a:t>
            </a:r>
            <a:endParaRPr lang="en-IN" dirty="0">
              <a:latin typeface="Trebuchet MS" panose="020B06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907F8A-45E6-EB65-5901-24026248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96" y="1396998"/>
            <a:ext cx="11270376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Contextual Classification with Reasoning: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Even though FAISS provides the top-N similar request types, it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doesn't assign confidence scores or explain the classification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LLaMA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3 interprets the email content and refines the classification by considering: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The email content.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The top-N request types from FAISS.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Contextual cues from the email body and attachments.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Confidence Score and Explanation: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LLaMA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3 outputs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final request type with a confidence score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and provides a reasoning explanation.</a:t>
            </a:r>
          </a:p>
          <a:p>
            <a:pPr marL="742950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This makes the classification more transparent and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54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53400-7DC6-B90C-98C4-E8EA7B2C1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B325044C-DFE7-D22D-42FA-F7EFF2C494A7}"/>
              </a:ext>
            </a:extLst>
          </p:cNvPr>
          <p:cNvSpPr txBox="1">
            <a:spLocks/>
          </p:cNvSpPr>
          <p:nvPr/>
        </p:nvSpPr>
        <p:spPr>
          <a:xfrm>
            <a:off x="262863" y="-172107"/>
            <a:ext cx="8596669" cy="75287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rebuchet MS" panose="020B0603020202020204" pitchFamily="34" charset="0"/>
              </a:rPr>
              <a:t>Results</a:t>
            </a:r>
            <a:endParaRPr lang="en-IN" dirty="0">
              <a:latin typeface="Trebuchet MS" panose="020B0603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567E1-FC80-89BD-3CBB-78FF04AFE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5" y="835742"/>
            <a:ext cx="10910931" cy="556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159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456</TotalTime>
  <Words>594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Rockwell</vt:lpstr>
      <vt:lpstr>Rockwell Condensed</vt:lpstr>
      <vt:lpstr>Trebuchet MS</vt:lpstr>
      <vt:lpstr>Wingdings</vt:lpstr>
      <vt:lpstr>Wingdings 3</vt:lpstr>
      <vt:lpstr>Facet</vt:lpstr>
      <vt:lpstr>Wood Type</vt:lpstr>
      <vt:lpstr>Gen AI Powered Email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Mounika Kotyada</dc:creator>
  <cp:lastModifiedBy>Mounika Kotyada</cp:lastModifiedBy>
  <cp:revision>2</cp:revision>
  <dcterms:created xsi:type="dcterms:W3CDTF">2025-03-26T07:22:32Z</dcterms:created>
  <dcterms:modified xsi:type="dcterms:W3CDTF">2025-03-26T14:59:08Z</dcterms:modified>
</cp:coreProperties>
</file>