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Lato" panose="020F0502020204030203" pitchFamily="34" charset="0"/>
      <p:regular r:id="rId7"/>
      <p:bold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3" d="100"/>
          <a:sy n="73" d="100"/>
        </p:scale>
        <p:origin x="485"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849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hybridmlm.io/"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38532"/>
            <a:ext cx="6959084"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mj-lt"/>
                <a:ea typeface="Lato Bold" pitchFamily="34" charset="-122"/>
                <a:cs typeface="Lato Bold" pitchFamily="34" charset="-120"/>
              </a:rPr>
              <a:t>Data Pipeline: GCS to JSON</a:t>
            </a:r>
            <a:endParaRPr lang="en-US" sz="4450" dirty="0">
              <a:latin typeface="+mj-lt"/>
            </a:endParaRPr>
          </a:p>
        </p:txBody>
      </p:sp>
      <p:sp>
        <p:nvSpPr>
          <p:cNvPr id="4" name="Text 1"/>
          <p:cNvSpPr/>
          <p:nvPr/>
        </p:nvSpPr>
        <p:spPr>
          <a:xfrm>
            <a:off x="793790" y="358747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This project automates ticketing. It converts data from Google Cloud Storage (GCS) to structured JSON format. The pipeline ingests, processes, categorizes, and formats data. It provides data analysts and developers with structured data feeds.</a:t>
            </a:r>
            <a:endParaRPr lang="en-US" sz="1750" dirty="0"/>
          </a:p>
        </p:txBody>
      </p:sp>
      <p:sp>
        <p:nvSpPr>
          <p:cNvPr id="5" name="Shape 2"/>
          <p:cNvSpPr/>
          <p:nvPr/>
        </p:nvSpPr>
        <p:spPr>
          <a:xfrm>
            <a:off x="793790" y="5311140"/>
            <a:ext cx="362903" cy="362903"/>
          </a:xfrm>
          <a:prstGeom prst="roundRect">
            <a:avLst>
              <a:gd name="adj" fmla="val 25194296"/>
            </a:avLst>
          </a:prstGeom>
          <a:noFill/>
          <a:ln w="7620">
            <a:solidFill>
              <a:srgbClr val="FFFFFF"/>
            </a:solidFill>
            <a:prstDash val="solid"/>
          </a:ln>
        </p:spPr>
      </p:sp>
      <p:pic>
        <p:nvPicPr>
          <p:cNvPr id="6" name="Image 1"/>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821526" y="5318760"/>
            <a:ext cx="307430" cy="347663"/>
          </a:xfrm>
          <a:prstGeom prst="rect">
            <a:avLst/>
          </a:prstGeom>
        </p:spPr>
      </p:pic>
      <p:sp>
        <p:nvSpPr>
          <p:cNvPr id="7" name="Text 3"/>
          <p:cNvSpPr/>
          <p:nvPr/>
        </p:nvSpPr>
        <p:spPr>
          <a:xfrm>
            <a:off x="1270040" y="5294233"/>
            <a:ext cx="2285286" cy="396835"/>
          </a:xfrm>
          <a:prstGeom prst="rect">
            <a:avLst/>
          </a:prstGeom>
          <a:noFill/>
          <a:ln/>
        </p:spPr>
        <p:txBody>
          <a:bodyPr wrap="none" lIns="0" tIns="0" rIns="0" bIns="0" rtlCol="0" anchor="t"/>
          <a:lstStyle/>
          <a:p>
            <a:pPr marL="0" indent="0" algn="l">
              <a:lnSpc>
                <a:spcPts val="3100"/>
              </a:lnSpc>
              <a:buNone/>
            </a:pPr>
            <a:r>
              <a:rPr lang="en-US" sz="2200" b="1" dirty="0" err="1">
                <a:solidFill>
                  <a:srgbClr val="4A4A45"/>
                </a:solidFill>
                <a:latin typeface="+mj-lt"/>
                <a:ea typeface="Lato Bold" pitchFamily="34" charset="-122"/>
                <a:cs typeface="Lato Bold" pitchFamily="34" charset="-120"/>
              </a:rPr>
              <a:t>gaied</a:t>
            </a:r>
            <a:r>
              <a:rPr lang="en-US" sz="2200" b="1" dirty="0">
                <a:solidFill>
                  <a:srgbClr val="4A4A45"/>
                </a:solidFill>
                <a:latin typeface="+mj-lt"/>
                <a:ea typeface="Lato Bold" pitchFamily="34" charset="-122"/>
                <a:cs typeface="Lato Bold" pitchFamily="34" charset="-120"/>
              </a:rPr>
              <a:t>-mail-chimpanzee</a:t>
            </a:r>
            <a:endParaRPr lang="en-US" sz="2200"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67926" y="614482"/>
            <a:ext cx="5582722" cy="697825"/>
          </a:xfrm>
          <a:prstGeom prst="rect">
            <a:avLst/>
          </a:prstGeom>
          <a:noFill/>
          <a:ln/>
        </p:spPr>
        <p:txBody>
          <a:bodyPr wrap="none" lIns="0" tIns="0" rIns="0" bIns="0" rtlCol="0" anchor="t"/>
          <a:lstStyle/>
          <a:p>
            <a:pPr marL="0" indent="0" algn="l">
              <a:lnSpc>
                <a:spcPts val="5450"/>
              </a:lnSpc>
              <a:buNone/>
            </a:pPr>
            <a:r>
              <a:rPr lang="en-US" sz="4350" b="1" dirty="0">
                <a:solidFill>
                  <a:srgbClr val="282824"/>
                </a:solidFill>
                <a:latin typeface="+mj-lt"/>
                <a:ea typeface="Lato Bold" pitchFamily="34" charset="-122"/>
                <a:cs typeface="Lato Bold" pitchFamily="34" charset="-120"/>
              </a:rPr>
              <a:t>Project Workflow</a:t>
            </a:r>
            <a:endParaRPr lang="en-US" sz="4350" dirty="0">
              <a:latin typeface="+mj-lt"/>
            </a:endParaRPr>
          </a:p>
        </p:txBody>
      </p:sp>
      <p:sp>
        <p:nvSpPr>
          <p:cNvPr id="4" name="Text 1"/>
          <p:cNvSpPr/>
          <p:nvPr/>
        </p:nvSpPr>
        <p:spPr>
          <a:xfrm>
            <a:off x="6267926" y="1647230"/>
            <a:ext cx="7580948" cy="357307"/>
          </a:xfrm>
          <a:prstGeom prst="rect">
            <a:avLst/>
          </a:prstGeom>
          <a:noFill/>
          <a:ln/>
        </p:spPr>
        <p:txBody>
          <a:bodyPr wrap="non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Visualize the data's journey from raw files to structured JSON.</a:t>
            </a:r>
            <a:endParaRPr lang="en-US" sz="1750" dirty="0"/>
          </a:p>
        </p:txBody>
      </p:sp>
      <p:pic>
        <p:nvPicPr>
          <p:cNvPr id="5" name="Image 1" descr="preencoded.png"/>
          <p:cNvPicPr>
            <a:picLocks noChangeAspect="1"/>
          </p:cNvPicPr>
          <p:nvPr/>
        </p:nvPicPr>
        <p:blipFill>
          <a:blip r:embed="rId4"/>
          <a:stretch>
            <a:fillRect/>
          </a:stretch>
        </p:blipFill>
        <p:spPr>
          <a:xfrm>
            <a:off x="6267926" y="2255758"/>
            <a:ext cx="1116449" cy="1339810"/>
          </a:xfrm>
          <a:prstGeom prst="rect">
            <a:avLst/>
          </a:prstGeom>
        </p:spPr>
      </p:pic>
      <p:sp>
        <p:nvSpPr>
          <p:cNvPr id="6" name="Text 2"/>
          <p:cNvSpPr/>
          <p:nvPr/>
        </p:nvSpPr>
        <p:spPr>
          <a:xfrm>
            <a:off x="7719298" y="2479000"/>
            <a:ext cx="2791301" cy="34885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mj-lt"/>
                <a:ea typeface="Lato Bold" pitchFamily="34" charset="-122"/>
                <a:cs typeface="Lato Bold" pitchFamily="34" charset="-120"/>
              </a:rPr>
              <a:t>GCS Bucket</a:t>
            </a:r>
            <a:endParaRPr lang="en-US" sz="2150" dirty="0">
              <a:latin typeface="+mj-lt"/>
            </a:endParaRPr>
          </a:p>
        </p:txBody>
      </p:sp>
      <p:sp>
        <p:nvSpPr>
          <p:cNvPr id="7" name="Text 3"/>
          <p:cNvSpPr/>
          <p:nvPr/>
        </p:nvSpPr>
        <p:spPr>
          <a:xfrm>
            <a:off x="7719298" y="2961799"/>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Raw data files are uploaded.</a:t>
            </a:r>
            <a:endParaRPr lang="en-US" sz="1750" dirty="0"/>
          </a:p>
        </p:txBody>
      </p:sp>
      <p:pic>
        <p:nvPicPr>
          <p:cNvPr id="8" name="Image 2" descr="preencoded.png"/>
          <p:cNvPicPr>
            <a:picLocks noChangeAspect="1"/>
          </p:cNvPicPr>
          <p:nvPr/>
        </p:nvPicPr>
        <p:blipFill>
          <a:blip r:embed="rId5"/>
          <a:stretch>
            <a:fillRect/>
          </a:stretch>
        </p:blipFill>
        <p:spPr>
          <a:xfrm>
            <a:off x="6267926" y="3595568"/>
            <a:ext cx="1116449" cy="1339810"/>
          </a:xfrm>
          <a:prstGeom prst="rect">
            <a:avLst/>
          </a:prstGeom>
        </p:spPr>
      </p:pic>
      <p:sp>
        <p:nvSpPr>
          <p:cNvPr id="9" name="Text 4"/>
          <p:cNvSpPr/>
          <p:nvPr/>
        </p:nvSpPr>
        <p:spPr>
          <a:xfrm>
            <a:off x="7719298" y="3818811"/>
            <a:ext cx="2791301" cy="34885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mj-lt"/>
                <a:ea typeface="Lato Bold" pitchFamily="34" charset="-122"/>
                <a:cs typeface="Lato Bold" pitchFamily="34" charset="-120"/>
              </a:rPr>
              <a:t>Data Ingestion</a:t>
            </a:r>
            <a:endParaRPr lang="en-US" sz="2150" dirty="0">
              <a:latin typeface="+mj-lt"/>
            </a:endParaRPr>
          </a:p>
        </p:txBody>
      </p:sp>
      <p:sp>
        <p:nvSpPr>
          <p:cNvPr id="10" name="Text 5"/>
          <p:cNvSpPr/>
          <p:nvPr/>
        </p:nvSpPr>
        <p:spPr>
          <a:xfrm>
            <a:off x="7719298" y="4301609"/>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Dataflow pipeline triggers.</a:t>
            </a:r>
            <a:endParaRPr lang="en-US" sz="1750" dirty="0"/>
          </a:p>
        </p:txBody>
      </p:sp>
      <p:pic>
        <p:nvPicPr>
          <p:cNvPr id="11" name="Image 3" descr="preencoded.png"/>
          <p:cNvPicPr>
            <a:picLocks noChangeAspect="1"/>
          </p:cNvPicPr>
          <p:nvPr/>
        </p:nvPicPr>
        <p:blipFill>
          <a:blip r:embed="rId6"/>
          <a:stretch>
            <a:fillRect/>
          </a:stretch>
        </p:blipFill>
        <p:spPr>
          <a:xfrm>
            <a:off x="6267926" y="4935379"/>
            <a:ext cx="1116449" cy="1339810"/>
          </a:xfrm>
          <a:prstGeom prst="rect">
            <a:avLst/>
          </a:prstGeom>
        </p:spPr>
      </p:pic>
      <p:sp>
        <p:nvSpPr>
          <p:cNvPr id="12" name="Text 6"/>
          <p:cNvSpPr/>
          <p:nvPr/>
        </p:nvSpPr>
        <p:spPr>
          <a:xfrm>
            <a:off x="7719298" y="5158621"/>
            <a:ext cx="2791301" cy="34885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mj-lt"/>
                <a:ea typeface="Lato Bold" pitchFamily="34" charset="-122"/>
                <a:cs typeface="Lato Bold" pitchFamily="34" charset="-120"/>
              </a:rPr>
              <a:t>Data Processing</a:t>
            </a:r>
            <a:endParaRPr lang="en-US" sz="2150" dirty="0">
              <a:latin typeface="+mj-lt"/>
            </a:endParaRPr>
          </a:p>
        </p:txBody>
      </p:sp>
      <p:sp>
        <p:nvSpPr>
          <p:cNvPr id="13" name="Text 7"/>
          <p:cNvSpPr/>
          <p:nvPr/>
        </p:nvSpPr>
        <p:spPr>
          <a:xfrm>
            <a:off x="7719298" y="5641419"/>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Data is cleaned and transformed.</a:t>
            </a:r>
            <a:endParaRPr lang="en-US" sz="1750" dirty="0"/>
          </a:p>
        </p:txBody>
      </p:sp>
      <p:pic>
        <p:nvPicPr>
          <p:cNvPr id="14" name="Image 4" descr="preencoded.png"/>
          <p:cNvPicPr>
            <a:picLocks noChangeAspect="1"/>
          </p:cNvPicPr>
          <p:nvPr/>
        </p:nvPicPr>
        <p:blipFill>
          <a:blip r:embed="rId7"/>
          <a:stretch>
            <a:fillRect/>
          </a:stretch>
        </p:blipFill>
        <p:spPr>
          <a:xfrm>
            <a:off x="6267926" y="6275189"/>
            <a:ext cx="1116449" cy="1339810"/>
          </a:xfrm>
          <a:prstGeom prst="rect">
            <a:avLst/>
          </a:prstGeom>
        </p:spPr>
      </p:pic>
      <p:sp>
        <p:nvSpPr>
          <p:cNvPr id="15" name="Text 8"/>
          <p:cNvSpPr/>
          <p:nvPr/>
        </p:nvSpPr>
        <p:spPr>
          <a:xfrm>
            <a:off x="7719298" y="6498431"/>
            <a:ext cx="2791301" cy="348853"/>
          </a:xfrm>
          <a:prstGeom prst="rect">
            <a:avLst/>
          </a:prstGeom>
          <a:noFill/>
          <a:ln/>
        </p:spPr>
        <p:txBody>
          <a:bodyPr wrap="none" lIns="0" tIns="0" rIns="0" bIns="0" rtlCol="0" anchor="t"/>
          <a:lstStyle/>
          <a:p>
            <a:pPr marL="0" indent="0" algn="l">
              <a:lnSpc>
                <a:spcPts val="2700"/>
              </a:lnSpc>
              <a:buNone/>
            </a:pPr>
            <a:r>
              <a:rPr lang="en-US" sz="2150" b="1" dirty="0">
                <a:solidFill>
                  <a:srgbClr val="4A4A45"/>
                </a:solidFill>
                <a:latin typeface="+mj-lt"/>
                <a:ea typeface="Lato Bold" pitchFamily="34" charset="-122"/>
                <a:cs typeface="Lato Bold" pitchFamily="34" charset="-120"/>
              </a:rPr>
              <a:t>JSON Output</a:t>
            </a:r>
            <a:endParaRPr lang="en-US" sz="2150" dirty="0">
              <a:latin typeface="+mj-lt"/>
            </a:endParaRPr>
          </a:p>
        </p:txBody>
      </p:sp>
      <p:sp>
        <p:nvSpPr>
          <p:cNvPr id="16" name="Text 9"/>
          <p:cNvSpPr/>
          <p:nvPr/>
        </p:nvSpPr>
        <p:spPr>
          <a:xfrm>
            <a:off x="7719298" y="6981230"/>
            <a:ext cx="6129576" cy="357307"/>
          </a:xfrm>
          <a:prstGeom prst="rect">
            <a:avLst/>
          </a:prstGeom>
          <a:noFill/>
          <a:ln/>
        </p:spPr>
        <p:txBody>
          <a:bodyPr wrap="non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Data is formatted into JSON.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659138" y="1262838"/>
            <a:ext cx="7122676"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mj-lt"/>
                <a:ea typeface="Lato Bold" pitchFamily="34" charset="-122"/>
                <a:cs typeface="Lato Bold" pitchFamily="34" charset="-120"/>
              </a:rPr>
              <a:t>Request/Sub-Request Types</a:t>
            </a:r>
            <a:endParaRPr lang="en-US" sz="4450" dirty="0">
              <a:latin typeface="+mj-lt"/>
            </a:endParaRPr>
          </a:p>
        </p:txBody>
      </p:sp>
      <p:sp>
        <p:nvSpPr>
          <p:cNvPr id="14" name="Shape 11"/>
          <p:cNvSpPr/>
          <p:nvPr/>
        </p:nvSpPr>
        <p:spPr>
          <a:xfrm>
            <a:off x="6630139" y="2489978"/>
            <a:ext cx="3859184" cy="557374"/>
          </a:xfrm>
          <a:prstGeom prst="roundRect">
            <a:avLst>
              <a:gd name="adj" fmla="val 1553"/>
            </a:avLst>
          </a:prstGeom>
          <a:solidFill>
            <a:srgbClr val="E5DFD2"/>
          </a:solidFill>
          <a:ln/>
        </p:spPr>
        <p:txBody>
          <a:bodyPr/>
          <a:lstStyle/>
          <a:p>
            <a:r>
              <a:rPr lang="en-IN" sz="2400" b="1" dirty="0"/>
              <a:t>Adjustment</a:t>
            </a:r>
            <a:endParaRPr lang="en-IN" sz="2400" dirty="0"/>
          </a:p>
        </p:txBody>
      </p:sp>
      <p:pic>
        <p:nvPicPr>
          <p:cNvPr id="25" name="Picture 24">
            <a:extLst>
              <a:ext uri="{FF2B5EF4-FFF2-40B4-BE49-F238E27FC236}">
                <a16:creationId xmlns:a16="http://schemas.microsoft.com/office/drawing/2014/main" id="{39629DB7-1CDA-7527-FD90-5CC67AFDEB7C}"/>
              </a:ext>
            </a:extLst>
          </p:cNvPr>
          <p:cNvPicPr>
            <a:picLocks noChangeAspect="1"/>
          </p:cNvPicPr>
          <p:nvPr/>
        </p:nvPicPr>
        <p:blipFill>
          <a:blip r:embed="rId3"/>
          <a:stretch>
            <a:fillRect/>
          </a:stretch>
        </p:blipFill>
        <p:spPr>
          <a:xfrm>
            <a:off x="187088" y="413085"/>
            <a:ext cx="6363588" cy="4296375"/>
          </a:xfrm>
          <a:prstGeom prst="rect">
            <a:avLst/>
          </a:prstGeom>
        </p:spPr>
      </p:pic>
      <p:pic>
        <p:nvPicPr>
          <p:cNvPr id="29" name="Picture 28">
            <a:extLst>
              <a:ext uri="{FF2B5EF4-FFF2-40B4-BE49-F238E27FC236}">
                <a16:creationId xmlns:a16="http://schemas.microsoft.com/office/drawing/2014/main" id="{CCA971CC-66F5-9FD5-8695-725FC63C3D31}"/>
              </a:ext>
            </a:extLst>
          </p:cNvPr>
          <p:cNvPicPr>
            <a:picLocks noChangeAspect="1"/>
          </p:cNvPicPr>
          <p:nvPr/>
        </p:nvPicPr>
        <p:blipFill>
          <a:blip r:embed="rId4"/>
          <a:srcRect r="447"/>
          <a:stretch/>
        </p:blipFill>
        <p:spPr>
          <a:xfrm>
            <a:off x="194343" y="4849689"/>
            <a:ext cx="6363588" cy="3258005"/>
          </a:xfrm>
          <a:prstGeom prst="rect">
            <a:avLst/>
          </a:prstGeom>
        </p:spPr>
      </p:pic>
      <p:sp>
        <p:nvSpPr>
          <p:cNvPr id="30" name="Shape 11">
            <a:extLst>
              <a:ext uri="{FF2B5EF4-FFF2-40B4-BE49-F238E27FC236}">
                <a16:creationId xmlns:a16="http://schemas.microsoft.com/office/drawing/2014/main" id="{5CA5CB77-B504-F699-DE60-22DC48F5D3A6}"/>
              </a:ext>
            </a:extLst>
          </p:cNvPr>
          <p:cNvSpPr/>
          <p:nvPr/>
        </p:nvSpPr>
        <p:spPr>
          <a:xfrm>
            <a:off x="10563502" y="2485372"/>
            <a:ext cx="3859184" cy="557374"/>
          </a:xfrm>
          <a:prstGeom prst="roundRect">
            <a:avLst>
              <a:gd name="adj" fmla="val 1553"/>
            </a:avLst>
          </a:prstGeom>
          <a:solidFill>
            <a:srgbClr val="E5DFD2"/>
          </a:solidFill>
          <a:ln/>
        </p:spPr>
        <p:txBody>
          <a:bodyPr/>
          <a:lstStyle/>
          <a:p>
            <a:r>
              <a:rPr lang="en-IN" sz="2400" b="1" dirty="0"/>
              <a:t>AU Transfer</a:t>
            </a:r>
            <a:endParaRPr lang="en-IN" sz="2400" dirty="0"/>
          </a:p>
        </p:txBody>
      </p:sp>
      <p:sp>
        <p:nvSpPr>
          <p:cNvPr id="31" name="Shape 11">
            <a:extLst>
              <a:ext uri="{FF2B5EF4-FFF2-40B4-BE49-F238E27FC236}">
                <a16:creationId xmlns:a16="http://schemas.microsoft.com/office/drawing/2014/main" id="{CA0E6AD0-A36A-C2F1-06B6-AEB9F9B34F8B}"/>
              </a:ext>
            </a:extLst>
          </p:cNvPr>
          <p:cNvSpPr/>
          <p:nvPr/>
        </p:nvSpPr>
        <p:spPr>
          <a:xfrm>
            <a:off x="6630138" y="3287025"/>
            <a:ext cx="3859186" cy="1074767"/>
          </a:xfrm>
          <a:prstGeom prst="roundRect">
            <a:avLst>
              <a:gd name="adj" fmla="val 1553"/>
            </a:avLst>
          </a:prstGeom>
          <a:solidFill>
            <a:srgbClr val="E5DFD2"/>
          </a:solidFill>
          <a:ln/>
        </p:spPr>
        <p:txBody>
          <a:bodyPr/>
          <a:lstStyle/>
          <a:p>
            <a:r>
              <a:rPr lang="en-IN" sz="2400" b="1" dirty="0"/>
              <a:t>Closing Notice</a:t>
            </a:r>
          </a:p>
          <a:p>
            <a:r>
              <a:rPr lang="en-IN" sz="1200" dirty="0"/>
              <a:t>Reallocation Fees</a:t>
            </a:r>
          </a:p>
          <a:p>
            <a:r>
              <a:rPr lang="en-IN" sz="1200" dirty="0"/>
              <a:t>Amendment Fees</a:t>
            </a:r>
          </a:p>
          <a:p>
            <a:r>
              <a:rPr lang="en-IN" sz="1200" dirty="0"/>
              <a:t>Amendment Principal</a:t>
            </a:r>
            <a:endParaRPr lang="en-IN" sz="1100" dirty="0"/>
          </a:p>
        </p:txBody>
      </p:sp>
      <p:sp>
        <p:nvSpPr>
          <p:cNvPr id="32" name="Shape 11">
            <a:extLst>
              <a:ext uri="{FF2B5EF4-FFF2-40B4-BE49-F238E27FC236}">
                <a16:creationId xmlns:a16="http://schemas.microsoft.com/office/drawing/2014/main" id="{EC962C9D-5D8C-9084-C8AA-06D4A71A137C}"/>
              </a:ext>
            </a:extLst>
          </p:cNvPr>
          <p:cNvSpPr/>
          <p:nvPr/>
        </p:nvSpPr>
        <p:spPr>
          <a:xfrm>
            <a:off x="6624853" y="5891995"/>
            <a:ext cx="3859186" cy="1074767"/>
          </a:xfrm>
          <a:prstGeom prst="roundRect">
            <a:avLst>
              <a:gd name="adj" fmla="val 1553"/>
            </a:avLst>
          </a:prstGeom>
          <a:solidFill>
            <a:srgbClr val="E5DFD2"/>
          </a:solidFill>
          <a:ln/>
        </p:spPr>
        <p:txBody>
          <a:bodyPr/>
          <a:lstStyle/>
          <a:p>
            <a:r>
              <a:rPr lang="en-IN" sz="2400" b="1" dirty="0"/>
              <a:t>Fee Payment</a:t>
            </a:r>
          </a:p>
          <a:p>
            <a:r>
              <a:rPr lang="en-IN" sz="1200" dirty="0"/>
              <a:t>Outgoing Fees</a:t>
            </a:r>
          </a:p>
          <a:p>
            <a:r>
              <a:rPr lang="en-IN" sz="1200" dirty="0"/>
              <a:t>Letter of Credit</a:t>
            </a:r>
            <a:endParaRPr lang="en-IN" sz="1100" dirty="0"/>
          </a:p>
        </p:txBody>
      </p:sp>
      <p:sp>
        <p:nvSpPr>
          <p:cNvPr id="33" name="Shape 11">
            <a:extLst>
              <a:ext uri="{FF2B5EF4-FFF2-40B4-BE49-F238E27FC236}">
                <a16:creationId xmlns:a16="http://schemas.microsoft.com/office/drawing/2014/main" id="{36A93BE0-F9A6-7F56-9691-A78A9D677AB7}"/>
              </a:ext>
            </a:extLst>
          </p:cNvPr>
          <p:cNvSpPr/>
          <p:nvPr/>
        </p:nvSpPr>
        <p:spPr>
          <a:xfrm>
            <a:off x="6630139" y="4596209"/>
            <a:ext cx="3859186" cy="1074767"/>
          </a:xfrm>
          <a:prstGeom prst="roundRect">
            <a:avLst>
              <a:gd name="adj" fmla="val 1553"/>
            </a:avLst>
          </a:prstGeom>
          <a:solidFill>
            <a:srgbClr val="E5DFD2"/>
          </a:solidFill>
          <a:ln/>
        </p:spPr>
        <p:txBody>
          <a:bodyPr/>
          <a:lstStyle/>
          <a:p>
            <a:r>
              <a:rPr lang="en-IN" sz="2400" b="1" dirty="0"/>
              <a:t>Money Movement - Out</a:t>
            </a:r>
          </a:p>
          <a:p>
            <a:r>
              <a:rPr lang="en-IN" sz="1200" dirty="0"/>
              <a:t>Inbound</a:t>
            </a:r>
          </a:p>
          <a:p>
            <a:r>
              <a:rPr lang="en-IN" sz="1200" dirty="0"/>
              <a:t>Principal + Interest</a:t>
            </a:r>
          </a:p>
          <a:p>
            <a:r>
              <a:rPr lang="en-IN" sz="1200" dirty="0"/>
              <a:t>Principal + Interest + Fee</a:t>
            </a:r>
          </a:p>
        </p:txBody>
      </p:sp>
      <p:sp>
        <p:nvSpPr>
          <p:cNvPr id="34" name="Shape 11">
            <a:extLst>
              <a:ext uri="{FF2B5EF4-FFF2-40B4-BE49-F238E27FC236}">
                <a16:creationId xmlns:a16="http://schemas.microsoft.com/office/drawing/2014/main" id="{E17CE9C0-6274-2391-37A7-F0C7340E1DD0}"/>
              </a:ext>
            </a:extLst>
          </p:cNvPr>
          <p:cNvSpPr/>
          <p:nvPr/>
        </p:nvSpPr>
        <p:spPr>
          <a:xfrm>
            <a:off x="10563500" y="4596209"/>
            <a:ext cx="3859186" cy="1074767"/>
          </a:xfrm>
          <a:prstGeom prst="roundRect">
            <a:avLst>
              <a:gd name="adj" fmla="val 1553"/>
            </a:avLst>
          </a:prstGeom>
          <a:solidFill>
            <a:srgbClr val="E5DFD2"/>
          </a:solidFill>
          <a:ln/>
        </p:spPr>
        <p:txBody>
          <a:bodyPr/>
          <a:lstStyle/>
          <a:p>
            <a:r>
              <a:rPr lang="en-IN" sz="2400" b="1" dirty="0"/>
              <a:t>Money Movement - In</a:t>
            </a:r>
          </a:p>
          <a:p>
            <a:r>
              <a:rPr lang="en-IN" sz="1200" dirty="0"/>
              <a:t>Outbound</a:t>
            </a:r>
          </a:p>
          <a:p>
            <a:r>
              <a:rPr lang="en-IN" sz="1200" dirty="0"/>
              <a:t>Timebound</a:t>
            </a:r>
          </a:p>
          <a:p>
            <a:r>
              <a:rPr lang="en-IN" sz="1200" dirty="0"/>
              <a:t>Foreign Currency</a:t>
            </a:r>
          </a:p>
        </p:txBody>
      </p:sp>
      <p:sp>
        <p:nvSpPr>
          <p:cNvPr id="35" name="Shape 11">
            <a:extLst>
              <a:ext uri="{FF2B5EF4-FFF2-40B4-BE49-F238E27FC236}">
                <a16:creationId xmlns:a16="http://schemas.microsoft.com/office/drawing/2014/main" id="{5531BF0C-860A-1E08-5F8E-53C144B1FD10}"/>
              </a:ext>
            </a:extLst>
          </p:cNvPr>
          <p:cNvSpPr/>
          <p:nvPr/>
        </p:nvSpPr>
        <p:spPr>
          <a:xfrm>
            <a:off x="10568786" y="3287024"/>
            <a:ext cx="3859186" cy="1074767"/>
          </a:xfrm>
          <a:prstGeom prst="roundRect">
            <a:avLst>
              <a:gd name="adj" fmla="val 1553"/>
            </a:avLst>
          </a:prstGeom>
          <a:solidFill>
            <a:srgbClr val="E5DFD2"/>
          </a:solidFill>
          <a:ln/>
        </p:spPr>
        <p:txBody>
          <a:bodyPr/>
          <a:lstStyle/>
          <a:p>
            <a:r>
              <a:rPr lang="en-IN" sz="2400" b="1" dirty="0"/>
              <a:t>Commitment Change</a:t>
            </a:r>
          </a:p>
          <a:p>
            <a:r>
              <a:rPr lang="en-IN" sz="1200" dirty="0"/>
              <a:t>Cashless Roll</a:t>
            </a:r>
          </a:p>
          <a:p>
            <a:r>
              <a:rPr lang="en-IN" sz="1200" dirty="0"/>
              <a:t>Decrease</a:t>
            </a:r>
          </a:p>
          <a:p>
            <a:r>
              <a:rPr lang="en-IN" sz="1200" dirty="0"/>
              <a:t>Increase</a:t>
            </a:r>
            <a:endParaRPr lang="en-IN" sz="1100" dirty="0"/>
          </a:p>
        </p:txBody>
      </p:sp>
      <p:sp>
        <p:nvSpPr>
          <p:cNvPr id="36" name="Shape 11">
            <a:extLst>
              <a:ext uri="{FF2B5EF4-FFF2-40B4-BE49-F238E27FC236}">
                <a16:creationId xmlns:a16="http://schemas.microsoft.com/office/drawing/2014/main" id="{644B176A-C43B-3873-1C17-B99F1E8F6692}"/>
              </a:ext>
            </a:extLst>
          </p:cNvPr>
          <p:cNvSpPr/>
          <p:nvPr/>
        </p:nvSpPr>
        <p:spPr>
          <a:xfrm>
            <a:off x="10563500" y="5891995"/>
            <a:ext cx="3859186" cy="1074767"/>
          </a:xfrm>
          <a:prstGeom prst="roundRect">
            <a:avLst>
              <a:gd name="adj" fmla="val 1553"/>
            </a:avLst>
          </a:prstGeom>
          <a:solidFill>
            <a:srgbClr val="E5DFD2"/>
          </a:solidFill>
          <a:ln/>
        </p:spPr>
        <p:txBody>
          <a:bodyPr/>
          <a:lstStyle/>
          <a:p>
            <a:r>
              <a:rPr lang="en-IN" sz="2400" b="1" dirty="0"/>
              <a:t>Accounting</a:t>
            </a:r>
          </a:p>
          <a:p>
            <a:r>
              <a:rPr lang="en-IN" sz="1200" dirty="0"/>
              <a:t>Transfers</a:t>
            </a:r>
          </a:p>
          <a:p>
            <a:r>
              <a:rPr lang="en-IN" sz="1200" dirty="0"/>
              <a:t>Consolidation</a:t>
            </a:r>
            <a:endParaRPr lang="en-IN"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86940"/>
            <a:ext cx="6023372"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mj-lt"/>
                <a:ea typeface="Lato Bold" pitchFamily="34" charset="-122"/>
                <a:cs typeface="Lato Bold" pitchFamily="34" charset="-120"/>
              </a:rPr>
              <a:t>Benefits and Next Steps</a:t>
            </a:r>
            <a:endParaRPr lang="en-US" sz="4450" dirty="0">
              <a:latin typeface="+mj-lt"/>
            </a:endParaRPr>
          </a:p>
        </p:txBody>
      </p:sp>
      <p:sp>
        <p:nvSpPr>
          <p:cNvPr id="4" name="Shape 1"/>
          <p:cNvSpPr/>
          <p:nvPr/>
        </p:nvSpPr>
        <p:spPr>
          <a:xfrm>
            <a:off x="793790" y="3491032"/>
            <a:ext cx="510302" cy="510302"/>
          </a:xfrm>
          <a:prstGeom prst="roundRect">
            <a:avLst>
              <a:gd name="adj" fmla="val 6667"/>
            </a:avLst>
          </a:prstGeom>
          <a:solidFill>
            <a:srgbClr val="E5DFD2"/>
          </a:solidFill>
          <a:ln/>
        </p:spPr>
      </p:sp>
      <p:pic>
        <p:nvPicPr>
          <p:cNvPr id="5" name="Image 1" descr="preencoded.png"/>
          <p:cNvPicPr>
            <a:picLocks noChangeAspect="1"/>
          </p:cNvPicPr>
          <p:nvPr/>
        </p:nvPicPr>
        <p:blipFill>
          <a:blip r:embed="rId4"/>
          <a:stretch>
            <a:fillRect/>
          </a:stretch>
        </p:blipFill>
        <p:spPr>
          <a:xfrm>
            <a:off x="878860" y="3533537"/>
            <a:ext cx="340162" cy="425291"/>
          </a:xfrm>
          <a:prstGeom prst="rect">
            <a:avLst/>
          </a:prstGeom>
        </p:spPr>
      </p:pic>
      <p:sp>
        <p:nvSpPr>
          <p:cNvPr id="6" name="Text 2"/>
          <p:cNvSpPr/>
          <p:nvPr/>
        </p:nvSpPr>
        <p:spPr>
          <a:xfrm>
            <a:off x="1530906" y="34910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mj-lt"/>
                <a:ea typeface="Lato Bold" pitchFamily="34" charset="-122"/>
                <a:cs typeface="Lato Bold" pitchFamily="34" charset="-120"/>
              </a:rPr>
              <a:t>Automation</a:t>
            </a:r>
            <a:endParaRPr lang="en-US" sz="2200" dirty="0">
              <a:latin typeface="+mj-lt"/>
            </a:endParaRPr>
          </a:p>
        </p:txBody>
      </p:sp>
      <p:sp>
        <p:nvSpPr>
          <p:cNvPr id="7" name="Text 3"/>
          <p:cNvSpPr/>
          <p:nvPr/>
        </p:nvSpPr>
        <p:spPr>
          <a:xfrm>
            <a:off x="1530906" y="3981450"/>
            <a:ext cx="2927747"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Reduces manual effort and errors.</a:t>
            </a:r>
            <a:endParaRPr lang="en-US" sz="1750" dirty="0"/>
          </a:p>
        </p:txBody>
      </p:sp>
      <p:sp>
        <p:nvSpPr>
          <p:cNvPr id="8" name="Shape 4"/>
          <p:cNvSpPr/>
          <p:nvPr/>
        </p:nvSpPr>
        <p:spPr>
          <a:xfrm>
            <a:off x="4685467" y="3491032"/>
            <a:ext cx="510302" cy="510302"/>
          </a:xfrm>
          <a:prstGeom prst="roundRect">
            <a:avLst>
              <a:gd name="adj" fmla="val 6667"/>
            </a:avLst>
          </a:prstGeom>
          <a:solidFill>
            <a:srgbClr val="E5DFD2"/>
          </a:solidFill>
          <a:ln/>
        </p:spPr>
      </p:sp>
      <p:pic>
        <p:nvPicPr>
          <p:cNvPr id="9" name="Image 2" descr="preencoded.png"/>
          <p:cNvPicPr>
            <a:picLocks noChangeAspect="1"/>
          </p:cNvPicPr>
          <p:nvPr/>
        </p:nvPicPr>
        <p:blipFill>
          <a:blip r:embed="rId5"/>
          <a:stretch>
            <a:fillRect/>
          </a:stretch>
        </p:blipFill>
        <p:spPr>
          <a:xfrm>
            <a:off x="4770537" y="3533537"/>
            <a:ext cx="340162" cy="425291"/>
          </a:xfrm>
          <a:prstGeom prst="rect">
            <a:avLst/>
          </a:prstGeom>
        </p:spPr>
      </p:pic>
      <p:sp>
        <p:nvSpPr>
          <p:cNvPr id="10" name="Text 5"/>
          <p:cNvSpPr/>
          <p:nvPr/>
        </p:nvSpPr>
        <p:spPr>
          <a:xfrm>
            <a:off x="5422583" y="34910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mj-lt"/>
                <a:ea typeface="Lato Bold" pitchFamily="34" charset="-122"/>
                <a:cs typeface="Lato Bold" pitchFamily="34" charset="-120"/>
              </a:rPr>
              <a:t>Scalability</a:t>
            </a:r>
            <a:endParaRPr lang="en-US" sz="2200" dirty="0">
              <a:latin typeface="+mj-lt"/>
            </a:endParaRPr>
          </a:p>
        </p:txBody>
      </p:sp>
      <p:sp>
        <p:nvSpPr>
          <p:cNvPr id="11" name="Text 6"/>
          <p:cNvSpPr/>
          <p:nvPr/>
        </p:nvSpPr>
        <p:spPr>
          <a:xfrm>
            <a:off x="5422583" y="3981450"/>
            <a:ext cx="2927747"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Handles large data volumes.</a:t>
            </a:r>
            <a:endParaRPr lang="en-US" sz="1750" dirty="0"/>
          </a:p>
        </p:txBody>
      </p:sp>
      <p:sp>
        <p:nvSpPr>
          <p:cNvPr id="12" name="Shape 7"/>
          <p:cNvSpPr/>
          <p:nvPr/>
        </p:nvSpPr>
        <p:spPr>
          <a:xfrm>
            <a:off x="793790" y="5189220"/>
            <a:ext cx="510302" cy="510302"/>
          </a:xfrm>
          <a:prstGeom prst="roundRect">
            <a:avLst>
              <a:gd name="adj" fmla="val 6667"/>
            </a:avLst>
          </a:prstGeom>
          <a:solidFill>
            <a:srgbClr val="E5DFD2"/>
          </a:solidFill>
          <a:ln/>
        </p:spPr>
      </p:sp>
      <p:pic>
        <p:nvPicPr>
          <p:cNvPr id="13" name="Image 3" descr="preencoded.png"/>
          <p:cNvPicPr>
            <a:picLocks noChangeAspect="1"/>
          </p:cNvPicPr>
          <p:nvPr/>
        </p:nvPicPr>
        <p:blipFill>
          <a:blip r:embed="rId6"/>
          <a:stretch>
            <a:fillRect/>
          </a:stretch>
        </p:blipFill>
        <p:spPr>
          <a:xfrm>
            <a:off x="878860" y="5231725"/>
            <a:ext cx="340162" cy="425291"/>
          </a:xfrm>
          <a:prstGeom prst="rect">
            <a:avLst/>
          </a:prstGeom>
        </p:spPr>
      </p:pic>
      <p:sp>
        <p:nvSpPr>
          <p:cNvPr id="14" name="Text 8"/>
          <p:cNvSpPr/>
          <p:nvPr/>
        </p:nvSpPr>
        <p:spPr>
          <a:xfrm>
            <a:off x="1530906" y="518922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mj-lt"/>
                <a:ea typeface="Lato Bold" pitchFamily="34" charset="-122"/>
                <a:cs typeface="Lato Bold" pitchFamily="34" charset="-120"/>
              </a:rPr>
              <a:t>Structure</a:t>
            </a:r>
            <a:endParaRPr lang="en-US" sz="2200" dirty="0">
              <a:latin typeface="+mj-lt"/>
            </a:endParaRPr>
          </a:p>
        </p:txBody>
      </p:sp>
      <p:sp>
        <p:nvSpPr>
          <p:cNvPr id="15" name="Text 9"/>
          <p:cNvSpPr/>
          <p:nvPr/>
        </p:nvSpPr>
        <p:spPr>
          <a:xfrm>
            <a:off x="1530906" y="5679638"/>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Provides structured data for analysis.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173</Words>
  <Application>Microsoft Office PowerPoint</Application>
  <PresentationFormat>Custom</PresentationFormat>
  <Paragraphs>49</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Lato</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Pavan Kulkarni</cp:lastModifiedBy>
  <cp:revision>7</cp:revision>
  <dcterms:created xsi:type="dcterms:W3CDTF">2025-03-26T14:20:39Z</dcterms:created>
  <dcterms:modified xsi:type="dcterms:W3CDTF">2025-03-26T15:35:54Z</dcterms:modified>
</cp:coreProperties>
</file>