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om.com/share/46624aed81a74be48b8a0b74bf56df86?sid=04633a57-8369-41c1-8538-00cd8669bf3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chemeClr val="accent1">
                    <a:lumMod val="75000"/>
                  </a:schemeClr>
                </a:solidFill>
              </a:rPr>
              <a:t>GAIED - Marvels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Email Classification and Summarization</a:t>
            </a:r>
          </a:p>
          <a:p>
            <a:r>
              <a:t>Hackathon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ED3-8F50-0E5D-B9ED-6459AC397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9E01-C339-7FBE-50C8-333568242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Mulki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Anand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Santhosh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Deepak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Rahul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6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GAIED Marvels is an AI-driven system designed for email classification and summarization.</a:t>
            </a:r>
          </a:p>
          <a:p>
            <a:r>
              <a:rPr dirty="0"/>
              <a:t> Extracts and categorizes requests from emails.</a:t>
            </a:r>
          </a:p>
          <a:p>
            <a:r>
              <a:rPr dirty="0"/>
              <a:t> Summarizes email content.</a:t>
            </a:r>
          </a:p>
          <a:p>
            <a:r>
              <a:rPr dirty="0"/>
              <a:t> Automates workflow using an orchestrator for efficient email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b="1" dirty="0" err="1"/>
              <a:t>FastAPI</a:t>
            </a:r>
            <a:r>
              <a:rPr dirty="0"/>
              <a:t> - Web framework</a:t>
            </a:r>
          </a:p>
          <a:p>
            <a:r>
              <a:rPr dirty="0"/>
              <a:t> </a:t>
            </a:r>
            <a:r>
              <a:rPr b="1" dirty="0"/>
              <a:t>Hugging Face (Mistral-7B-Instruct) </a:t>
            </a:r>
            <a:r>
              <a:rPr dirty="0"/>
              <a:t>- NLP model</a:t>
            </a:r>
          </a:p>
          <a:p>
            <a:r>
              <a:rPr dirty="0"/>
              <a:t> </a:t>
            </a:r>
            <a:r>
              <a:rPr b="1" dirty="0"/>
              <a:t>SQLite</a:t>
            </a:r>
            <a:r>
              <a:rPr dirty="0"/>
              <a:t> - Database for storing classified emails</a:t>
            </a:r>
          </a:p>
          <a:p>
            <a:r>
              <a:rPr dirty="0"/>
              <a:t> </a:t>
            </a:r>
            <a:r>
              <a:rPr b="1" dirty="0" err="1"/>
              <a:t>PyMuPDF</a:t>
            </a:r>
            <a:r>
              <a:rPr b="1" dirty="0"/>
              <a:t>, python-docx, Tesseract OCR </a:t>
            </a:r>
            <a:r>
              <a:rPr dirty="0"/>
              <a:t>- Document and attachment processing</a:t>
            </a:r>
          </a:p>
          <a:p>
            <a:r>
              <a:rPr dirty="0"/>
              <a:t> </a:t>
            </a:r>
            <a:r>
              <a:rPr b="1" dirty="0"/>
              <a:t>Requests</a:t>
            </a:r>
            <a:r>
              <a:rPr dirty="0"/>
              <a:t> - API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Architectural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1. </a:t>
            </a:r>
            <a:r>
              <a:rPr lang="en-IN" sz="2400" b="1" dirty="0"/>
              <a:t>Email Processing Layer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	</a:t>
            </a:r>
            <a:r>
              <a:rPr sz="2400" dirty="0"/>
              <a:t>- Extract email body and attachments.</a:t>
            </a:r>
          </a:p>
          <a:p>
            <a:pPr marL="0" indent="0">
              <a:buNone/>
            </a:pPr>
            <a:r>
              <a:rPr sz="2400" dirty="0"/>
              <a:t>2. </a:t>
            </a:r>
            <a:r>
              <a:rPr sz="2400" b="1" dirty="0"/>
              <a:t>Text Aggregation &amp; Preprocessing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	</a:t>
            </a:r>
            <a:r>
              <a:rPr sz="2400" dirty="0"/>
              <a:t>- Clean, normalize, and lemmatize extracted text.</a:t>
            </a:r>
          </a:p>
          <a:p>
            <a:pPr marL="0" indent="0">
              <a:buNone/>
            </a:pPr>
            <a:r>
              <a:rPr sz="2400" dirty="0"/>
              <a:t>3. </a:t>
            </a:r>
            <a:r>
              <a:rPr sz="2400" b="1" dirty="0"/>
              <a:t>AI Model Processing Layer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- Classifies request types and summarizes</a:t>
            </a:r>
            <a:r>
              <a:rPr lang="en-US" sz="2400" dirty="0"/>
              <a:t> </a:t>
            </a:r>
            <a:r>
              <a:rPr sz="2400" dirty="0"/>
              <a:t>content.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Database Layer: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- Stores extracted email metadata and summaries in SQLite.</a:t>
            </a:r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IN" sz="2400" b="1" dirty="0"/>
              <a:t>API Layer: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- Provides endpoints for classification &amp; retrieval.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4F36-CB98-8BA0-F3AF-429D1E12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Flow Diagram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13F92-8D22-333E-3E4B-0180D610E72A}"/>
              </a:ext>
            </a:extLst>
          </p:cNvPr>
          <p:cNvSpPr/>
          <p:nvPr/>
        </p:nvSpPr>
        <p:spPr>
          <a:xfrm>
            <a:off x="457200" y="1652263"/>
            <a:ext cx="2286000" cy="914083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Email Ingestion Layer</a:t>
            </a:r>
          </a:p>
          <a:p>
            <a:r>
              <a:rPr dirty="0"/>
              <a:t>• Receives Emails &amp; Attachments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1F6D7-79AA-905D-816B-C18EFACCFF2A}"/>
              </a:ext>
            </a:extLst>
          </p:cNvPr>
          <p:cNvSpPr/>
          <p:nvPr/>
        </p:nvSpPr>
        <p:spPr>
          <a:xfrm>
            <a:off x="3429000" y="1652269"/>
            <a:ext cx="2286000" cy="914077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Preprocessing Layer</a:t>
            </a:r>
          </a:p>
          <a:p>
            <a:r>
              <a:rPr dirty="0"/>
              <a:t>• Extracts Text &amp; Attachments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E3CEC-1D34-F405-77F3-5228F6D4CF0E}"/>
              </a:ext>
            </a:extLst>
          </p:cNvPr>
          <p:cNvSpPr/>
          <p:nvPr/>
        </p:nvSpPr>
        <p:spPr>
          <a:xfrm>
            <a:off x="3422650" y="3282044"/>
            <a:ext cx="2286000" cy="1106747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AI Processing Layer</a:t>
            </a:r>
          </a:p>
          <a:p>
            <a:r>
              <a:rPr dirty="0"/>
              <a:t>• Classifies &amp; Summarizes using Mistral-7B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39AB1-0A3D-428D-479A-0FC1F1CEAC18}"/>
              </a:ext>
            </a:extLst>
          </p:cNvPr>
          <p:cNvSpPr/>
          <p:nvPr/>
        </p:nvSpPr>
        <p:spPr>
          <a:xfrm>
            <a:off x="3429000" y="5010909"/>
            <a:ext cx="2286000" cy="822962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Database Layer</a:t>
            </a:r>
          </a:p>
          <a:p>
            <a:r>
              <a:rPr dirty="0"/>
              <a:t>• Stores Processed Data (SQLite)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F45B8-EB73-9EF5-DDB6-702046873247}"/>
              </a:ext>
            </a:extLst>
          </p:cNvPr>
          <p:cNvSpPr/>
          <p:nvPr/>
        </p:nvSpPr>
        <p:spPr>
          <a:xfrm>
            <a:off x="6483096" y="3282046"/>
            <a:ext cx="1965960" cy="1106745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API Layer</a:t>
            </a:r>
          </a:p>
          <a:p>
            <a:r>
              <a:t>• Provides Classification Endpoints</a:t>
            </a:r>
          </a:p>
        </p:txBody>
      </p:sp>
      <p:cxnSp>
        <p:nvCxnSpPr>
          <p:cNvPr id="9" name="Connector 7">
            <a:extLst>
              <a:ext uri="{FF2B5EF4-FFF2-40B4-BE49-F238E27FC236}">
                <a16:creationId xmlns:a16="http://schemas.microsoft.com/office/drawing/2014/main" id="{186534B3-D607-E898-31ED-199B009F6A1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43200" y="2109305"/>
            <a:ext cx="685800" cy="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8">
            <a:extLst>
              <a:ext uri="{FF2B5EF4-FFF2-40B4-BE49-F238E27FC236}">
                <a16:creationId xmlns:a16="http://schemas.microsoft.com/office/drawing/2014/main" id="{A1003ACC-7E8B-6E65-55D9-249200848BC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210976" y="2921020"/>
            <a:ext cx="715698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9">
            <a:extLst>
              <a:ext uri="{FF2B5EF4-FFF2-40B4-BE49-F238E27FC236}">
                <a16:creationId xmlns:a16="http://schemas.microsoft.com/office/drawing/2014/main" id="{5113EEE0-49E0-FA5D-900B-62B37F3089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4257766" y="4696675"/>
            <a:ext cx="622118" cy="63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0">
            <a:extLst>
              <a:ext uri="{FF2B5EF4-FFF2-40B4-BE49-F238E27FC236}">
                <a16:creationId xmlns:a16="http://schemas.microsoft.com/office/drawing/2014/main" id="{AE3C6986-0742-A1B8-3030-E32C3C924B3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708650" y="3835418"/>
            <a:ext cx="774446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Model Choice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3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Mistral-7B-Instruct was chosen for: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sz="2000" dirty="0"/>
              <a:t>- Strong </a:t>
            </a:r>
            <a:r>
              <a:rPr sz="2000" b="1" dirty="0"/>
              <a:t>performance</a:t>
            </a:r>
            <a:r>
              <a:rPr sz="2000" dirty="0"/>
              <a:t> in text classification &amp; summarization.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sz="2000" dirty="0"/>
              <a:t>- Ability to process </a:t>
            </a:r>
            <a:r>
              <a:rPr sz="2000" b="1" dirty="0"/>
              <a:t>financial and banking-related queries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• Ensures </a:t>
            </a:r>
            <a:r>
              <a:rPr sz="2000" b="1" dirty="0"/>
              <a:t>high accuracy </a:t>
            </a:r>
            <a:r>
              <a:rPr sz="2000" dirty="0"/>
              <a:t>in email triaging and classification.</a:t>
            </a:r>
            <a:endParaRPr lang="en-US" sz="2000" dirty="0"/>
          </a:p>
          <a:p>
            <a:pPr marL="0" indent="0">
              <a:buNone/>
            </a:pPr>
            <a:r>
              <a:rPr lang="en-IN" sz="2000" dirty="0"/>
              <a:t>• </a:t>
            </a:r>
            <a:r>
              <a:rPr lang="en-US" sz="2000" dirty="0"/>
              <a:t>Distinguish between invoices, marketing emails, legal notices, meeting requests, spam, etc.</a:t>
            </a:r>
          </a:p>
          <a:p>
            <a:pPr marL="0" indent="0">
              <a:buNone/>
            </a:pPr>
            <a:r>
              <a:rPr lang="en-IN" sz="2000" dirty="0"/>
              <a:t>• </a:t>
            </a:r>
            <a:r>
              <a:rPr lang="en-US" sz="2000" dirty="0"/>
              <a:t>Detect </a:t>
            </a:r>
            <a:r>
              <a:rPr lang="en-US" sz="2000" b="1" dirty="0"/>
              <a:t>urgent vs. non-urgent messages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• </a:t>
            </a:r>
            <a:r>
              <a:rPr lang="en-US" sz="2000" b="1" dirty="0"/>
              <a:t>Named Entity Recognition </a:t>
            </a:r>
            <a:r>
              <a:rPr lang="en-US" sz="2000" dirty="0"/>
              <a:t>(NER): Extract structured information such as names, dates, companies, invoice numbers, and action items.</a:t>
            </a:r>
          </a:p>
          <a:p>
            <a:pPr marL="0" indent="0">
              <a:buNone/>
            </a:pPr>
            <a:r>
              <a:rPr lang="en-IN" sz="2000" dirty="0"/>
              <a:t>• </a:t>
            </a:r>
            <a:r>
              <a:rPr lang="en-US" sz="2000" b="1" dirty="0"/>
              <a:t>Summarization</a:t>
            </a:r>
            <a:r>
              <a:rPr lang="en-US" sz="2000" dirty="0"/>
              <a:t>: Generate concise summaries of long email threads to improve email triage.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77AE-B553-FD15-749E-585C5432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Model Choice &amp; Justification (…Continued)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AFB8B3-5158-F565-714B-CC5B44DB1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077"/>
              </p:ext>
            </p:extLst>
          </p:nvPr>
        </p:nvGraphicFramePr>
        <p:xfrm>
          <a:off x="530352" y="1938528"/>
          <a:ext cx="815645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0">
                  <a:extLst>
                    <a:ext uri="{9D8B030D-6E8A-4147-A177-3AD203B41FA5}">
                      <a16:colId xmlns:a16="http://schemas.microsoft.com/office/drawing/2014/main" val="3355491352"/>
                    </a:ext>
                  </a:extLst>
                </a:gridCol>
                <a:gridCol w="1631290">
                  <a:extLst>
                    <a:ext uri="{9D8B030D-6E8A-4147-A177-3AD203B41FA5}">
                      <a16:colId xmlns:a16="http://schemas.microsoft.com/office/drawing/2014/main" val="983569007"/>
                    </a:ext>
                  </a:extLst>
                </a:gridCol>
                <a:gridCol w="1631290">
                  <a:extLst>
                    <a:ext uri="{9D8B030D-6E8A-4147-A177-3AD203B41FA5}">
                      <a16:colId xmlns:a16="http://schemas.microsoft.com/office/drawing/2014/main" val="3031429812"/>
                    </a:ext>
                  </a:extLst>
                </a:gridCol>
                <a:gridCol w="1631290">
                  <a:extLst>
                    <a:ext uri="{9D8B030D-6E8A-4147-A177-3AD203B41FA5}">
                      <a16:colId xmlns:a16="http://schemas.microsoft.com/office/drawing/2014/main" val="3426473944"/>
                    </a:ext>
                  </a:extLst>
                </a:gridCol>
                <a:gridCol w="1631290">
                  <a:extLst>
                    <a:ext uri="{9D8B030D-6E8A-4147-A177-3AD203B41FA5}">
                      <a16:colId xmlns:a16="http://schemas.microsoft.com/office/drawing/2014/main" val="687192502"/>
                    </a:ext>
                  </a:extLst>
                </a:gridCol>
              </a:tblGrid>
              <a:tr h="922954">
                <a:tc>
                  <a:txBody>
                    <a:bodyPr/>
                    <a:lstStyle/>
                    <a:p>
                      <a:r>
                        <a:rPr lang="en-IN" sz="1800" dirty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Hugging Face (Mistral AI)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OpenAI (GPT)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Google Cloud 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72186"/>
                  </a:ext>
                </a:extLst>
              </a:tr>
              <a:tr h="922954">
                <a:tc>
                  <a:txBody>
                    <a:bodyPr/>
                    <a:lstStyle/>
                    <a:p>
                      <a:r>
                        <a:rPr lang="en-IN" sz="1800" dirty="0"/>
                        <a:t>Comprehend Customizability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✅ Full fine-tuning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Limited tuning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Limited tuning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Limited tuning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7230"/>
                  </a:ext>
                </a:extLst>
              </a:tr>
              <a:tr h="1318506">
                <a:tc>
                  <a:txBody>
                    <a:bodyPr/>
                    <a:lstStyle/>
                    <a:p>
                      <a:r>
                        <a:rPr lang="en-US" dirty="0"/>
                        <a:t>Data Privacy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✅ On-premises 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Data sent to cloud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Data sent to cloud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Data sent to cloud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85493"/>
                  </a:ext>
                </a:extLst>
              </a:tr>
              <a:tr h="922954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✅Free/One-time compute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Pay-per-call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Pay-per-call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Pay-per-call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5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`/</a:t>
            </a:r>
            <a:r>
              <a:rPr lang="en-US" b="1" dirty="0" err="1"/>
              <a:t>process_email</a:t>
            </a:r>
            <a:r>
              <a:rPr b="1" dirty="0"/>
              <a:t>` </a:t>
            </a:r>
            <a:r>
              <a:rPr dirty="0"/>
              <a:t>- Processes emails and classifies requests.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`/request</a:t>
            </a:r>
            <a:r>
              <a:rPr lang="en-US" b="1" dirty="0"/>
              <a:t>s</a:t>
            </a:r>
            <a:r>
              <a:rPr b="1" dirty="0"/>
              <a:t>`</a:t>
            </a:r>
            <a:r>
              <a:rPr lang="en-US" b="1" dirty="0"/>
              <a:t>(post request)</a:t>
            </a:r>
            <a:r>
              <a:rPr b="1" dirty="0"/>
              <a:t> </a:t>
            </a:r>
            <a:r>
              <a:rPr dirty="0"/>
              <a:t>- Adds new request categories.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`/requests`</a:t>
            </a:r>
            <a:r>
              <a:rPr lang="en-US" b="1" dirty="0"/>
              <a:t>(get request)</a:t>
            </a:r>
            <a:r>
              <a:rPr b="1" dirty="0"/>
              <a:t> </a:t>
            </a:r>
            <a:r>
              <a:rPr dirty="0"/>
              <a:t>- Retrieves existing request types.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Automates email classification and reduces manual effort.</a:t>
            </a:r>
          </a:p>
          <a:p>
            <a:pPr marL="0" indent="0">
              <a:buNone/>
            </a:pPr>
            <a:r>
              <a:rPr dirty="0"/>
              <a:t>• Enhances efficiency in handling service requests.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• Demo Link: </a:t>
            </a:r>
            <a:r>
              <a:rPr lang="en-IN" sz="1800" b="0" i="0" u="sng" dirty="0">
                <a:effectLst/>
                <a:latin typeface="-apple-system"/>
                <a:hlinkClick r:id="rId2"/>
              </a:rPr>
              <a:t>https://www.loom.com/share/46624aed81a74be48b8a0b74bf56df86?sid=04633a57-8369-41c1-8538-00cd8669bf3b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475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Office Theme</vt:lpstr>
      <vt:lpstr>GAIED - Marvels</vt:lpstr>
      <vt:lpstr>Introduction</vt:lpstr>
      <vt:lpstr>Tech Stack</vt:lpstr>
      <vt:lpstr>Architectural Flow</vt:lpstr>
      <vt:lpstr>Flow Diagram</vt:lpstr>
      <vt:lpstr>Model Choice &amp; Justification</vt:lpstr>
      <vt:lpstr>Model Choice &amp; Justification (…Continued)</vt:lpstr>
      <vt:lpstr>API Endpoints</vt:lpstr>
      <vt:lpstr>Results</vt:lpstr>
      <vt:lpstr>Team Members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Choudhary</cp:lastModifiedBy>
  <cp:revision>31</cp:revision>
  <dcterms:created xsi:type="dcterms:W3CDTF">2013-01-27T09:14:16Z</dcterms:created>
  <dcterms:modified xsi:type="dcterms:W3CDTF">2025-03-26T13:18:05Z</dcterms:modified>
  <cp:category/>
</cp:coreProperties>
</file>