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2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78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396400c3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396400c3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396400c3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396400c3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396400c3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396400c3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396400c3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396400c3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396400c3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396400c3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97286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7286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31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5040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5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0126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2238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89652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1424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0260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29827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9512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package" Target="../embeddings/Microsoft_PowerPoint_Presentation.ppt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07800"/>
          </a:xfrm>
        </p:spPr>
        <p:txBody>
          <a:bodyPr>
            <a:normAutofit/>
          </a:bodyPr>
          <a:lstStyle/>
          <a:p>
            <a:pPr lvl="0"/>
            <a:r>
              <a:rPr lang="en-GB" sz="2000" dirty="0"/>
              <a:t>Agenda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0" y="727304"/>
            <a:ext cx="8520600" cy="3339000"/>
          </a:xfrm>
        </p:spPr>
        <p:txBody>
          <a:bodyPr/>
          <a:lstStyle/>
          <a:p>
            <a:pPr lvl="0"/>
            <a:r>
              <a:rPr lang="en-US" dirty="0">
                <a:solidFill>
                  <a:srgbClr val="002060"/>
                </a:solidFill>
              </a:rPr>
              <a:t>Background and Problem Statement</a:t>
            </a:r>
          </a:p>
          <a:p>
            <a:pPr lvl="0"/>
            <a:r>
              <a:rPr lang="en-US" dirty="0">
                <a:solidFill>
                  <a:srgbClr val="002060"/>
                </a:solidFill>
              </a:rPr>
              <a:t>Solution Out Line &amp; System Flow</a:t>
            </a:r>
          </a:p>
          <a:p>
            <a:pPr lvl="0"/>
            <a:r>
              <a:rPr lang="en-US" dirty="0">
                <a:solidFill>
                  <a:srgbClr val="002060"/>
                </a:solidFill>
              </a:rPr>
              <a:t>Infrastructure Solution</a:t>
            </a:r>
          </a:p>
          <a:p>
            <a:pPr lvl="0"/>
            <a:r>
              <a:rPr lang="en-US" dirty="0">
                <a:solidFill>
                  <a:srgbClr val="002060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0" y="698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Intelligent eMail System (Commercial Loan)</a:t>
            </a:r>
            <a:endParaRPr sz="2000"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0" y="652250"/>
            <a:ext cx="8936400" cy="4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chemeClr val="dk1"/>
                </a:solidFill>
              </a:rPr>
              <a:t>Background: </a:t>
            </a:r>
            <a:r>
              <a:rPr lang="en-GB" sz="1300" dirty="0">
                <a:solidFill>
                  <a:schemeClr val="dk1"/>
                </a:solidFill>
              </a:rPr>
              <a:t>Commercial Bank Lending Service teams handle a high volume of service requests via email, requiring manual classification, data extraction, and routing. This process is slow, error-prone, and inefficient. The challenge is to automate email processing using Generative AI (LLMs) to improve accuracy, reduce manual effort, and accelerate request handling. We can develop AI-driven solutions to classify, extract, and auto-route requests, transforming service operations.</a:t>
            </a:r>
            <a:endParaRPr sz="13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chemeClr val="dk1"/>
                </a:solidFill>
              </a:rPr>
              <a:t>Problem Statement: </a:t>
            </a:r>
            <a:r>
              <a:rPr lang="en-GB" sz="1300" dirty="0">
                <a:solidFill>
                  <a:schemeClr val="dk1"/>
                </a:solidFill>
              </a:rPr>
              <a:t>Develop a Gen AI-powered Email Classification and OCR solution to:-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Extract and interpret email context (categorizing requests based on intent)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Perform context-based data extraction from email bodies and attachments.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Handle multi-request emails, detecting the sender’s primary intent.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Enable priority-based extraction focusing on key information.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Detect duplicate emails, preventing redundant service requests.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1"/>
                </a:solidFill>
              </a:rPr>
              <a:t>The goal is to build an AI-driven solution that enhances accuracy, efficiency, and automation in service request processing.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Outline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0" y="614700"/>
            <a:ext cx="8978700" cy="4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1300" dirty="0">
                <a:solidFill>
                  <a:schemeClr val="dk1"/>
                </a:solidFill>
              </a:rPr>
              <a:t>AI-driven NLP automates service request creation from unstructured emails. Few-shot learning helps generalize patterns without large-scale fine-tuning. Using an open-source LLM (</a:t>
            </a:r>
            <a:r>
              <a:rPr lang="en-GB" sz="1300" b="1" dirty="0">
                <a:solidFill>
                  <a:schemeClr val="dk1"/>
                </a:solidFill>
              </a:rPr>
              <a:t>e.g., Gemini 1.3</a:t>
            </a:r>
            <a:r>
              <a:rPr lang="en-GB" sz="1300" dirty="0">
                <a:solidFill>
                  <a:schemeClr val="dk1"/>
                </a:solidFill>
              </a:rPr>
              <a:t>) ensures cost-effectiveness, adaptability, and scalability for both </a:t>
            </a:r>
            <a:r>
              <a:rPr lang="en-GB" sz="1300" dirty="0" err="1">
                <a:solidFill>
                  <a:schemeClr val="dk1"/>
                </a:solidFill>
              </a:rPr>
              <a:t>PoC</a:t>
            </a:r>
            <a:r>
              <a:rPr lang="en-GB" sz="1300" dirty="0">
                <a:solidFill>
                  <a:schemeClr val="dk1"/>
                </a:solidFill>
              </a:rPr>
              <a:t> and future deployment.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b="1" dirty="0">
                <a:solidFill>
                  <a:schemeClr val="dk1"/>
                </a:solidFill>
              </a:rPr>
              <a:t>Solution Approach:-</a:t>
            </a:r>
            <a:endParaRPr sz="1300" b="1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Input: Email Ingestion &amp; Pre-processing (Extracts email body, metadata, attachments, Cleansing, De-sensitization, flattening to one text document)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De-Duplicate solution : conditional logic involving NER, Literals, Embedding, Cosine Similarity , Confidence score (Alternate: email/s (Generate summarization with n (config.) words, Compare with rest of </a:t>
            </a:r>
            <a:r>
              <a:rPr lang="en-GB" sz="1300" dirty="0" err="1">
                <a:solidFill>
                  <a:schemeClr val="dk1"/>
                </a:solidFill>
              </a:rPr>
              <a:t>eMails</a:t>
            </a:r>
            <a:r>
              <a:rPr lang="en-GB" sz="1300" dirty="0">
                <a:solidFill>
                  <a:schemeClr val="dk1"/>
                </a:solidFill>
              </a:rPr>
              <a:t> (Cosine Similarities on n words))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Synthesizing Few-Shot Examples (Creates 3–4 labelled sample emails with change types &amp; attributes - Enhances LLM’s pattern recognition) and Configuration File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AI-Based Analysis &amp; Service Request Creation: Call LLM , Classify or Derive request type, extract structured details referring configuration (change type, sub-change type, deal name, amount, expiration, etc.) from email body &amp; attachments.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Flag for manual review if not classified or matched with any Service/Sub Service type.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Output: Format in standard SR JSON, Display into Screen, flag SR to Appropriate Topic (Kafka) for downstream processing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Scalability &amp; Automation (Containerized deployment, API based Invocation, distributed and event based architecture to cover 4 consumption pattern, Logging &amp; Monitoring)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 dirty="0">
                <a:solidFill>
                  <a:schemeClr val="dk1"/>
                </a:solidFill>
              </a:rPr>
              <a:t>We take Hackathon out as </a:t>
            </a:r>
            <a:r>
              <a:rPr lang="en-GB" sz="1300" dirty="0" err="1">
                <a:solidFill>
                  <a:schemeClr val="dk1"/>
                </a:solidFill>
              </a:rPr>
              <a:t>PoC</a:t>
            </a:r>
            <a:r>
              <a:rPr lang="en-GB" sz="1300" dirty="0">
                <a:solidFill>
                  <a:schemeClr val="dk1"/>
                </a:solidFill>
              </a:rPr>
              <a:t> result to address strategic solution following above solution outline</a:t>
            </a:r>
            <a:endParaRPr sz="1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2886000" y="1936825"/>
            <a:ext cx="628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892225" y="1416229"/>
            <a:ext cx="1116900" cy="699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eMail Pre-Process</a:t>
            </a:r>
            <a:endParaRPr sz="1000" dirty="0"/>
          </a:p>
        </p:txBody>
      </p:sp>
      <p:sp>
        <p:nvSpPr>
          <p:cNvPr id="105" name="Google Shape;105;p16"/>
          <p:cNvSpPr/>
          <p:nvPr/>
        </p:nvSpPr>
        <p:spPr>
          <a:xfrm>
            <a:off x="66399" y="2061166"/>
            <a:ext cx="691092" cy="657450"/>
          </a:xfrm>
          <a:prstGeom prst="flowChartMultidocumen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 b="1"/>
              <a:t>eMails</a:t>
            </a:r>
            <a:endParaRPr sz="600" b="1"/>
          </a:p>
        </p:txBody>
      </p:sp>
      <p:sp>
        <p:nvSpPr>
          <p:cNvPr id="106" name="Google Shape;106;p16"/>
          <p:cNvSpPr/>
          <p:nvPr/>
        </p:nvSpPr>
        <p:spPr>
          <a:xfrm>
            <a:off x="2143875" y="1416266"/>
            <a:ext cx="1116900" cy="699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Duplication Check</a:t>
            </a:r>
            <a:endParaRPr sz="1000"/>
          </a:p>
        </p:txBody>
      </p:sp>
      <p:sp>
        <p:nvSpPr>
          <p:cNvPr id="107" name="Google Shape;107;p16"/>
          <p:cNvSpPr/>
          <p:nvPr/>
        </p:nvSpPr>
        <p:spPr>
          <a:xfrm>
            <a:off x="7064825" y="2340079"/>
            <a:ext cx="1116900" cy="699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Parse Response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(Req., Sub </a:t>
            </a:r>
            <a:r>
              <a:rPr lang="en-GB" sz="1000" dirty="0" err="1"/>
              <a:t>Req</a:t>
            </a:r>
            <a:r>
              <a:rPr lang="en-GB" sz="1000" dirty="0"/>
              <a:t>, Prioritization, Attributes etc.)</a:t>
            </a:r>
            <a:endParaRPr sz="1000" dirty="0"/>
          </a:p>
        </p:txBody>
      </p:sp>
      <p:sp>
        <p:nvSpPr>
          <p:cNvPr id="108" name="Google Shape;108;p16"/>
          <p:cNvSpPr/>
          <p:nvPr/>
        </p:nvSpPr>
        <p:spPr>
          <a:xfrm>
            <a:off x="5800994" y="1416541"/>
            <a:ext cx="1116900" cy="699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Prompt Instruction Template (PIT)</a:t>
            </a:r>
            <a:endParaRPr sz="1000"/>
          </a:p>
        </p:txBody>
      </p:sp>
      <p:sp>
        <p:nvSpPr>
          <p:cNvPr id="109" name="Google Shape;109;p16"/>
          <p:cNvSpPr/>
          <p:nvPr/>
        </p:nvSpPr>
        <p:spPr>
          <a:xfrm>
            <a:off x="4537175" y="1416541"/>
            <a:ext cx="1116900" cy="699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Configuration file &amp; Few shots Prepn.</a:t>
            </a:r>
            <a:endParaRPr sz="1000" dirty="0"/>
          </a:p>
        </p:txBody>
      </p:sp>
      <p:sp>
        <p:nvSpPr>
          <p:cNvPr id="110" name="Google Shape;110;p16"/>
          <p:cNvSpPr/>
          <p:nvPr/>
        </p:nvSpPr>
        <p:spPr>
          <a:xfrm>
            <a:off x="7064825" y="1399891"/>
            <a:ext cx="1116900" cy="699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Prompt Processing</a:t>
            </a:r>
            <a:endParaRPr sz="1000"/>
          </a:p>
        </p:txBody>
      </p:sp>
      <p:sp>
        <p:nvSpPr>
          <p:cNvPr id="111" name="Google Shape;111;p16"/>
          <p:cNvSpPr/>
          <p:nvPr/>
        </p:nvSpPr>
        <p:spPr>
          <a:xfrm>
            <a:off x="3392225" y="1416541"/>
            <a:ext cx="1003200" cy="699900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b="1"/>
              <a:t>Duplicate (Y/N ?)</a:t>
            </a:r>
            <a:endParaRPr sz="500" b="1"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4966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00" dirty="0"/>
              <a:t>Intelligent eMail Process: Service Request Management</a:t>
            </a:r>
            <a:endParaRPr sz="2000" dirty="0"/>
          </a:p>
        </p:txBody>
      </p:sp>
      <p:sp>
        <p:nvSpPr>
          <p:cNvPr id="113" name="Google Shape;113;p16"/>
          <p:cNvSpPr/>
          <p:nvPr/>
        </p:nvSpPr>
        <p:spPr>
          <a:xfrm>
            <a:off x="8287500" y="1474591"/>
            <a:ext cx="856500" cy="7785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LLM Call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(Gemini 1.3)</a:t>
            </a:r>
            <a:endParaRPr sz="900"/>
          </a:p>
        </p:txBody>
      </p:sp>
      <p:sp>
        <p:nvSpPr>
          <p:cNvPr id="114" name="Google Shape;114;p16"/>
          <p:cNvSpPr/>
          <p:nvPr/>
        </p:nvSpPr>
        <p:spPr>
          <a:xfrm>
            <a:off x="7064825" y="3233116"/>
            <a:ext cx="1116900" cy="699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Output Template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(JSON, KV etc.)</a:t>
            </a:r>
            <a:endParaRPr sz="1000" dirty="0"/>
          </a:p>
        </p:txBody>
      </p:sp>
      <p:sp>
        <p:nvSpPr>
          <p:cNvPr id="115" name="Google Shape;115;p16"/>
          <p:cNvSpPr/>
          <p:nvPr/>
        </p:nvSpPr>
        <p:spPr>
          <a:xfrm>
            <a:off x="5567250" y="2340091"/>
            <a:ext cx="1116900" cy="6999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Display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Mgt.</a:t>
            </a:r>
            <a:endParaRPr sz="1000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775" y="2383591"/>
            <a:ext cx="1116900" cy="6574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2152825" y="2383591"/>
            <a:ext cx="1090500" cy="1238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/>
              <a:t>Duplicate</a:t>
            </a:r>
            <a:endParaRPr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 dirty="0"/>
              <a:t> </a:t>
            </a:r>
            <a:endParaRPr sz="1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Summarization, 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Cosine Similarity/(NER, Threshold (Conf.)</a:t>
            </a:r>
            <a:endParaRPr sz="1000" dirty="0"/>
          </a:p>
        </p:txBody>
      </p:sp>
      <p:sp>
        <p:nvSpPr>
          <p:cNvPr id="118" name="Google Shape;118;p16"/>
          <p:cNvSpPr/>
          <p:nvPr/>
        </p:nvSpPr>
        <p:spPr>
          <a:xfrm>
            <a:off x="905425" y="2383591"/>
            <a:ext cx="1090500" cy="1238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PreProcess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1"/>
              <a:t> </a:t>
            </a:r>
            <a:endParaRPr sz="1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De-sensitive, Text Concatenation       (Text &amp; pdf/doc)</a:t>
            </a:r>
            <a:endParaRPr sz="1000"/>
          </a:p>
        </p:txBody>
      </p:sp>
      <p:cxnSp>
        <p:nvCxnSpPr>
          <p:cNvPr id="119" name="Google Shape;119;p16"/>
          <p:cNvCxnSpPr>
            <a:stCxn id="105" idx="0"/>
            <a:endCxn id="104" idx="1"/>
          </p:cNvCxnSpPr>
          <p:nvPr/>
        </p:nvCxnSpPr>
        <p:spPr>
          <a:xfrm rot="-5400000">
            <a:off x="528340" y="1697416"/>
            <a:ext cx="294900" cy="4326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6"/>
          <p:cNvCxnSpPr>
            <a:stCxn id="104" idx="3"/>
            <a:endCxn id="106" idx="1"/>
          </p:cNvCxnSpPr>
          <p:nvPr/>
        </p:nvCxnSpPr>
        <p:spPr>
          <a:xfrm>
            <a:off x="2009125" y="1766179"/>
            <a:ext cx="134700" cy="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" name="Google Shape;121;p16"/>
          <p:cNvCxnSpPr>
            <a:stCxn id="109" idx="3"/>
            <a:endCxn id="108" idx="1"/>
          </p:cNvCxnSpPr>
          <p:nvPr/>
        </p:nvCxnSpPr>
        <p:spPr>
          <a:xfrm>
            <a:off x="5654075" y="1766491"/>
            <a:ext cx="14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2" name="Google Shape;122;p16"/>
          <p:cNvCxnSpPr>
            <a:endCxn id="110" idx="1"/>
          </p:cNvCxnSpPr>
          <p:nvPr/>
        </p:nvCxnSpPr>
        <p:spPr>
          <a:xfrm>
            <a:off x="6912725" y="1749841"/>
            <a:ext cx="152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6"/>
          <p:cNvCxnSpPr>
            <a:stCxn id="110" idx="0"/>
            <a:endCxn id="113" idx="0"/>
          </p:cNvCxnSpPr>
          <p:nvPr/>
        </p:nvCxnSpPr>
        <p:spPr>
          <a:xfrm rot="-5400000" flipH="1">
            <a:off x="8132225" y="890941"/>
            <a:ext cx="74700" cy="1092600"/>
          </a:xfrm>
          <a:prstGeom prst="bentConnector3">
            <a:avLst>
              <a:gd name="adj1" fmla="val -31877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4" name="Google Shape;124;p16"/>
          <p:cNvCxnSpPr>
            <a:stCxn id="110" idx="2"/>
            <a:endCxn id="107" idx="0"/>
          </p:cNvCxnSpPr>
          <p:nvPr/>
        </p:nvCxnSpPr>
        <p:spPr>
          <a:xfrm>
            <a:off x="7623275" y="2099791"/>
            <a:ext cx="0" cy="2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5" name="Google Shape;125;p16"/>
          <p:cNvCxnSpPr>
            <a:stCxn id="107" idx="2"/>
            <a:endCxn id="114" idx="0"/>
          </p:cNvCxnSpPr>
          <p:nvPr/>
        </p:nvCxnSpPr>
        <p:spPr>
          <a:xfrm>
            <a:off x="7623275" y="3039979"/>
            <a:ext cx="0" cy="19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6"/>
          <p:cNvCxnSpPr>
            <a:stCxn id="107" idx="1"/>
            <a:endCxn id="115" idx="3"/>
          </p:cNvCxnSpPr>
          <p:nvPr/>
        </p:nvCxnSpPr>
        <p:spPr>
          <a:xfrm rot="10800000">
            <a:off x="6684125" y="2690029"/>
            <a:ext cx="380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6"/>
          <p:cNvCxnSpPr>
            <a:stCxn id="114" idx="1"/>
            <a:endCxn id="115" idx="2"/>
          </p:cNvCxnSpPr>
          <p:nvPr/>
        </p:nvCxnSpPr>
        <p:spPr>
          <a:xfrm rot="10800000">
            <a:off x="6125825" y="3040066"/>
            <a:ext cx="939000" cy="5430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6"/>
          <p:cNvSpPr/>
          <p:nvPr/>
        </p:nvSpPr>
        <p:spPr>
          <a:xfrm>
            <a:off x="5186550" y="2645429"/>
            <a:ext cx="380700" cy="133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3657075" y="2470116"/>
            <a:ext cx="501900" cy="4797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b="1"/>
              <a:t>End</a:t>
            </a:r>
            <a:endParaRPr sz="700" b="1"/>
          </a:p>
        </p:txBody>
      </p:sp>
      <p:cxnSp>
        <p:nvCxnSpPr>
          <p:cNvPr id="130" name="Google Shape;130;p16"/>
          <p:cNvCxnSpPr>
            <a:endCxn id="111" idx="1"/>
          </p:cNvCxnSpPr>
          <p:nvPr/>
        </p:nvCxnSpPr>
        <p:spPr>
          <a:xfrm>
            <a:off x="3260825" y="1766191"/>
            <a:ext cx="131400" cy="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6"/>
          <p:cNvCxnSpPr>
            <a:stCxn id="106" idx="2"/>
            <a:endCxn id="117" idx="0"/>
          </p:cNvCxnSpPr>
          <p:nvPr/>
        </p:nvCxnSpPr>
        <p:spPr>
          <a:xfrm flipH="1">
            <a:off x="2698125" y="2116166"/>
            <a:ext cx="4200" cy="26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2" name="Google Shape;132;p16"/>
          <p:cNvCxnSpPr>
            <a:stCxn id="104" idx="2"/>
            <a:endCxn id="118" idx="0"/>
          </p:cNvCxnSpPr>
          <p:nvPr/>
        </p:nvCxnSpPr>
        <p:spPr>
          <a:xfrm>
            <a:off x="1450675" y="2116129"/>
            <a:ext cx="0" cy="26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33" name="Google Shape;133;p16"/>
          <p:cNvCxnSpPr>
            <a:stCxn id="111" idx="2"/>
            <a:endCxn id="129" idx="0"/>
          </p:cNvCxnSpPr>
          <p:nvPr/>
        </p:nvCxnSpPr>
        <p:spPr>
          <a:xfrm>
            <a:off x="3893825" y="2116441"/>
            <a:ext cx="14100" cy="3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16"/>
          <p:cNvCxnSpPr>
            <a:stCxn id="111" idx="3"/>
            <a:endCxn id="109" idx="1"/>
          </p:cNvCxnSpPr>
          <p:nvPr/>
        </p:nvCxnSpPr>
        <p:spPr>
          <a:xfrm>
            <a:off x="4395425" y="1766491"/>
            <a:ext cx="141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36627E-504D-495B-B640-ADA73C64AABB}"/>
              </a:ext>
            </a:extLst>
          </p:cNvPr>
          <p:cNvSpPr txBox="1"/>
          <p:nvPr/>
        </p:nvSpPr>
        <p:spPr>
          <a:xfrm>
            <a:off x="3901905" y="2094041"/>
            <a:ext cx="211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</a:t>
            </a:r>
            <a:endParaRPr lang="en-IN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2C6E88-825F-41CA-B996-A31D2B42148D}"/>
              </a:ext>
            </a:extLst>
          </p:cNvPr>
          <p:cNvSpPr txBox="1"/>
          <p:nvPr/>
        </p:nvSpPr>
        <p:spPr>
          <a:xfrm>
            <a:off x="4303249" y="1561981"/>
            <a:ext cx="2111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</a:t>
            </a:r>
            <a:endParaRPr lang="en-IN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Infrastructure Alignment (Long Term Solution)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0F84FE-398F-4317-81EE-B35000997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928" y="516531"/>
            <a:ext cx="4143468" cy="4495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43F3F6-9B3D-4C8C-A96F-93DF620E275B}"/>
              </a:ext>
            </a:extLst>
          </p:cNvPr>
          <p:cNvSpPr txBox="1"/>
          <p:nvPr/>
        </p:nvSpPr>
        <p:spPr>
          <a:xfrm>
            <a:off x="6624165" y="998489"/>
            <a:ext cx="2373252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This is the strategic application solution aligning with adequate Infrastructure components fulfilling the need of (a) Scaling (b) Availability © Maintainability (d) addressing 4 consumption pattern – Online, Batch , On-Demand and  Event Driven 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Demo Capsule (Insert Objects with Code, Input , Output, Samples)</a:t>
            </a:r>
            <a:endParaRPr sz="2000" dirty="0"/>
          </a:p>
        </p:txBody>
      </p:sp>
      <p:graphicFrame>
        <p:nvGraphicFramePr>
          <p:cNvPr id="3" name="Object 2">
            <a:hlinkClick r:id="" action="ppaction://ole?verb=0"/>
            <a:extLst>
              <a:ext uri="{FF2B5EF4-FFF2-40B4-BE49-F238E27FC236}">
                <a16:creationId xmlns:a16="http://schemas.microsoft.com/office/drawing/2014/main" id="{8836D183-C168-4E9B-8AE2-C7C2C9A55C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988614"/>
              </p:ext>
            </p:extLst>
          </p:nvPr>
        </p:nvGraphicFramePr>
        <p:xfrm>
          <a:off x="3060797" y="15089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Presentation" showAsIcon="1" r:id="rId4" imgW="914400" imgH="771480" progId="PowerPoint.Show.12">
                  <p:embed/>
                </p:oleObj>
              </mc:Choice>
              <mc:Fallback>
                <p:oleObj name="Presentation" showAsIcon="1" r:id="rId4" imgW="914400" imgH="771480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60797" y="150891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103C49B-7216-4B1F-BBD3-616A6353CF2F}" vid="{F24F6B9C-CD44-4448-8B55-6F2BED9CC5B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221</TotalTime>
  <Words>609</Words>
  <Application>Microsoft Office PowerPoint</Application>
  <PresentationFormat>On-screen Show (16:9)</PresentationFormat>
  <Paragraphs>58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Theme1</vt:lpstr>
      <vt:lpstr>Microsoft PowerPoint Presentation</vt:lpstr>
      <vt:lpstr>Agenda</vt:lpstr>
      <vt:lpstr>Intelligent eMail System (Commercial Loan)</vt:lpstr>
      <vt:lpstr>Solution Outline</vt:lpstr>
      <vt:lpstr>Intelligent eMail Process: Service Request Management</vt:lpstr>
      <vt:lpstr>Infrastructure Alignment (Long Term Solution)</vt:lpstr>
      <vt:lpstr>Demo Capsule (Insert Objects with Code, Input , Output, Samples)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Niraj kumar</dc:creator>
  <cp:lastModifiedBy>ADMIN</cp:lastModifiedBy>
  <cp:revision>8</cp:revision>
  <dcterms:modified xsi:type="dcterms:W3CDTF">2025-03-26T14:11:25Z</dcterms:modified>
</cp:coreProperties>
</file>