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8" r:id="rId1"/>
  </p:sldMasterIdLst>
  <p:sldIdLst>
    <p:sldId id="256" r:id="rId2"/>
    <p:sldId id="269" r:id="rId3"/>
    <p:sldId id="274" r:id="rId4"/>
    <p:sldId id="257" r:id="rId5"/>
    <p:sldId id="258" r:id="rId6"/>
    <p:sldId id="273" r:id="rId7"/>
    <p:sldId id="271" r:id="rId8"/>
    <p:sldId id="260" r:id="rId9"/>
    <p:sldId id="261" r:id="rId10"/>
    <p:sldId id="262" r:id="rId11"/>
    <p:sldId id="272" r:id="rId12"/>
    <p:sldId id="26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snapToObjects="1">
      <p:cViewPr varScale="1">
        <p:scale>
          <a:sx n="107" d="100"/>
          <a:sy n="107" d="100"/>
        </p:scale>
        <p:origin x="560" y="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318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20822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7779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38484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92844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58901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3/26/25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318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3/26/25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39410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69513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7405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3/26/25</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1802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BCAD085-E8A6-8845-BD4E-CB4CCA059FC4}" type="datetimeFigureOut">
              <a:rPr lang="en-US" smtClean="0"/>
              <a:t>3/26/25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997669751"/>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4542" y="783772"/>
            <a:ext cx="8375073" cy="2056658"/>
          </a:xfrm>
          <a:ln>
            <a:solidFill>
              <a:schemeClr val="accent5">
                <a:lumMod val="75000"/>
              </a:schemeClr>
            </a:solidFill>
          </a:ln>
        </p:spPr>
        <p:txBody>
          <a:bodyPr>
            <a:normAutofit/>
          </a:bodyPr>
          <a:lstStyle/>
          <a:p>
            <a:pPr>
              <a:defRPr sz="4400">
                <a:solidFill>
                  <a:srgbClr val="003366"/>
                </a:solidFill>
              </a:defRPr>
            </a:pPr>
            <a:r>
              <a:rPr dirty="0"/>
              <a:t>Hackathon </a:t>
            </a:r>
            <a:r>
              <a:rPr dirty="0" smtClean="0"/>
              <a:t>Challenge</a:t>
            </a:r>
            <a:r>
              <a:rPr lang="en-US" dirty="0"/>
              <a:t/>
            </a:r>
            <a:br>
              <a:rPr lang="en-US" dirty="0"/>
            </a:br>
            <a:r>
              <a:rPr lang="en-US" dirty="0" smtClean="0"/>
              <a:t/>
            </a:r>
            <a:br>
              <a:rPr lang="en-US" dirty="0" smtClean="0"/>
            </a:br>
            <a:r>
              <a:rPr lang="en-US" sz="2800" dirty="0" smtClean="0"/>
              <a:t>Gen AI- Based Email Classification and OCR</a:t>
            </a:r>
            <a:endParaRPr sz="2800" dirty="0"/>
          </a:p>
        </p:txBody>
      </p:sp>
      <p:sp>
        <p:nvSpPr>
          <p:cNvPr id="3" name="Subtitle 2"/>
          <p:cNvSpPr>
            <a:spLocks noGrp="1"/>
          </p:cNvSpPr>
          <p:nvPr>
            <p:ph type="subTitle" idx="1"/>
          </p:nvPr>
        </p:nvSpPr>
        <p:spPr/>
        <p:txBody>
          <a:bodyPr>
            <a:normAutofit/>
          </a:bodyPr>
          <a:lstStyle/>
          <a:p>
            <a:pPr>
              <a:defRPr sz="2800">
                <a:solidFill>
                  <a:srgbClr val="404040"/>
                </a:solidFill>
              </a:defRPr>
            </a:pPr>
            <a:r>
              <a:rPr dirty="0">
                <a:solidFill>
                  <a:schemeClr val="tx2"/>
                </a:solidFill>
              </a:rPr>
              <a:t>Team: Next Gen Thinkers</a:t>
            </a:r>
          </a:p>
          <a:p>
            <a:pPr>
              <a:defRPr sz="2800">
                <a:solidFill>
                  <a:srgbClr val="404040"/>
                </a:solidFill>
              </a:defRPr>
            </a:pPr>
            <a:r>
              <a:rPr dirty="0">
                <a:solidFill>
                  <a:schemeClr val="tx2"/>
                </a:solidFill>
              </a:rPr>
              <a:t>Date: March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15529"/>
          </a:xfrm>
        </p:spPr>
        <p:txBody>
          <a:bodyPr>
            <a:normAutofit/>
          </a:bodyPr>
          <a:lstStyle/>
          <a:p>
            <a:pPr>
              <a:defRPr sz="4400">
                <a:solidFill>
                  <a:srgbClr val="003366"/>
                </a:solidFill>
              </a:defRPr>
            </a:pPr>
            <a:r>
              <a:rPr lang="en-US" dirty="0"/>
              <a:t>Expected Improvements</a:t>
            </a:r>
            <a:endParaRPr dirty="0"/>
          </a:p>
        </p:txBody>
      </p:sp>
      <p:sp>
        <p:nvSpPr>
          <p:cNvPr id="3" name="Content Placeholder 2"/>
          <p:cNvSpPr>
            <a:spLocks noGrp="1"/>
          </p:cNvSpPr>
          <p:nvPr>
            <p:ph idx="1"/>
          </p:nvPr>
        </p:nvSpPr>
        <p:spPr>
          <a:xfrm>
            <a:off x="142504" y="1341911"/>
            <a:ext cx="8728364" cy="5391397"/>
          </a:xfrm>
        </p:spPr>
        <p:txBody>
          <a:bodyPr>
            <a:normAutofit/>
          </a:bodyPr>
          <a:lstStyle/>
          <a:p>
            <a:r>
              <a:rPr lang="en-US" sz="3000" b="1" dirty="0">
                <a:solidFill>
                  <a:schemeClr val="tx2">
                    <a:lumMod val="75000"/>
                  </a:schemeClr>
                </a:solidFill>
              </a:rPr>
              <a:t>Efficiency:</a:t>
            </a:r>
            <a:endParaRPr lang="en-US" sz="3000" dirty="0">
              <a:solidFill>
                <a:schemeClr val="tx2">
                  <a:lumMod val="75000"/>
                </a:schemeClr>
              </a:solidFill>
            </a:endParaRPr>
          </a:p>
          <a:p>
            <a:pPr lvl="1">
              <a:buFont typeface="Wingdings" charset="2"/>
              <a:buChar char="Ø"/>
            </a:pPr>
            <a:r>
              <a:rPr lang="en-US" sz="2400" dirty="0">
                <a:solidFill>
                  <a:schemeClr val="tx2">
                    <a:lumMod val="75000"/>
                  </a:schemeClr>
                </a:solidFill>
              </a:rPr>
              <a:t>Reduced manual work for Gatekeepers.</a:t>
            </a:r>
          </a:p>
          <a:p>
            <a:pPr lvl="1">
              <a:buFont typeface="Wingdings" charset="2"/>
              <a:buChar char="Ø"/>
            </a:pPr>
            <a:r>
              <a:rPr lang="en-US" sz="2400" dirty="0">
                <a:solidFill>
                  <a:schemeClr val="tx2">
                    <a:lumMod val="75000"/>
                  </a:schemeClr>
                </a:solidFill>
              </a:rPr>
              <a:t>Able to classify large volume of emails in a short time.</a:t>
            </a:r>
          </a:p>
          <a:p>
            <a:pPr lvl="1">
              <a:buFont typeface="Wingdings" charset="2"/>
              <a:buChar char="Ø"/>
            </a:pPr>
            <a:r>
              <a:rPr lang="en-US" sz="2400" dirty="0">
                <a:solidFill>
                  <a:schemeClr val="tx2">
                    <a:lumMod val="75000"/>
                  </a:schemeClr>
                </a:solidFill>
              </a:rPr>
              <a:t>Faster turnaround time for customers.</a:t>
            </a:r>
          </a:p>
          <a:p>
            <a:r>
              <a:rPr lang="en-US" sz="2800" b="1" dirty="0">
                <a:solidFill>
                  <a:schemeClr val="tx2">
                    <a:lumMod val="75000"/>
                  </a:schemeClr>
                </a:solidFill>
              </a:rPr>
              <a:t>Accuracy:</a:t>
            </a:r>
            <a:endParaRPr lang="en-US" sz="2800" dirty="0">
              <a:solidFill>
                <a:schemeClr val="tx2">
                  <a:lumMod val="75000"/>
                </a:schemeClr>
              </a:solidFill>
            </a:endParaRPr>
          </a:p>
          <a:p>
            <a:pPr lvl="1">
              <a:buFont typeface="Wingdings" charset="2"/>
              <a:buChar char="Ø"/>
            </a:pPr>
            <a:r>
              <a:rPr lang="en-US" sz="2400" dirty="0">
                <a:solidFill>
                  <a:schemeClr val="tx2">
                    <a:lumMod val="75000"/>
                  </a:schemeClr>
                </a:solidFill>
              </a:rPr>
              <a:t>Improved classification.</a:t>
            </a:r>
          </a:p>
          <a:p>
            <a:pPr lvl="1">
              <a:buFont typeface="Wingdings" charset="2"/>
              <a:buChar char="Ø"/>
            </a:pPr>
            <a:r>
              <a:rPr lang="en-US" sz="2400" dirty="0">
                <a:solidFill>
                  <a:schemeClr val="tx2">
                    <a:lumMod val="75000"/>
                  </a:schemeClr>
                </a:solidFill>
              </a:rPr>
              <a:t>More precise key information extraction.</a:t>
            </a:r>
          </a:p>
          <a:p>
            <a:r>
              <a:rPr lang="en-US" sz="2800" b="1" dirty="0">
                <a:solidFill>
                  <a:schemeClr val="tx2">
                    <a:lumMod val="75000"/>
                  </a:schemeClr>
                </a:solidFill>
              </a:rPr>
              <a:t>Scalability:</a:t>
            </a:r>
            <a:endParaRPr lang="en-US" sz="2800" dirty="0">
              <a:solidFill>
                <a:schemeClr val="tx2">
                  <a:lumMod val="75000"/>
                </a:schemeClr>
              </a:solidFill>
            </a:endParaRPr>
          </a:p>
          <a:p>
            <a:pPr lvl="1">
              <a:buFont typeface="Wingdings" charset="2"/>
              <a:buChar char="Ø"/>
            </a:pPr>
            <a:r>
              <a:rPr lang="en-US" sz="2400" dirty="0">
                <a:solidFill>
                  <a:schemeClr val="tx2">
                    <a:lumMod val="75000"/>
                  </a:schemeClr>
                </a:solidFill>
              </a:rPr>
              <a:t>Can handle large email volumes.</a:t>
            </a:r>
          </a:p>
          <a:p>
            <a:pPr lvl="1">
              <a:buFont typeface="Wingdings" charset="2"/>
              <a:buChar char="Ø"/>
            </a:pPr>
            <a:r>
              <a:rPr lang="en-US" sz="2400" dirty="0">
                <a:solidFill>
                  <a:schemeClr val="tx2">
                    <a:lumMod val="75000"/>
                  </a:schemeClr>
                </a:solidFill>
              </a:rPr>
              <a:t>Configuration-based approach for data extraction.</a:t>
            </a:r>
          </a:p>
          <a:p>
            <a:pPr lvl="1">
              <a:buFont typeface="Wingdings" charset="2"/>
              <a:buChar char="Ø"/>
            </a:pPr>
            <a:r>
              <a:rPr lang="en-US" sz="2400" dirty="0">
                <a:solidFill>
                  <a:schemeClr val="tx2">
                    <a:lumMod val="75000"/>
                  </a:schemeClr>
                </a:solidFill>
              </a:rPr>
              <a:t>Structured-based prompts using </a:t>
            </a:r>
            <a:r>
              <a:rPr lang="en-US" sz="2400" dirty="0" err="1">
                <a:solidFill>
                  <a:schemeClr val="tx2">
                    <a:lumMod val="75000"/>
                  </a:schemeClr>
                </a:solidFill>
              </a:rPr>
              <a:t>LangChain</a:t>
            </a:r>
            <a:r>
              <a:rPr lang="en-US" sz="2400" dirty="0">
                <a:solidFill>
                  <a:schemeClr val="tx2">
                    <a:lumMod val="75000"/>
                  </a:schemeClr>
                </a:solidFill>
              </a:rPr>
              <a:t>.</a:t>
            </a:r>
          </a:p>
          <a:p>
            <a:pPr>
              <a:defRPr sz="2800">
                <a:solidFill>
                  <a:srgbClr val="404040"/>
                </a:solidFill>
              </a:defRPr>
            </a:pPr>
            <a:endParaRPr lang="en-US" dirty="0" smtClean="0">
              <a:solidFill>
                <a:schemeClr val="tx2">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15529"/>
          </a:xfrm>
        </p:spPr>
        <p:txBody>
          <a:bodyPr>
            <a:normAutofit/>
          </a:bodyPr>
          <a:lstStyle/>
          <a:p>
            <a:pPr>
              <a:defRPr sz="4400">
                <a:solidFill>
                  <a:srgbClr val="003366"/>
                </a:solidFill>
              </a:defRPr>
            </a:pPr>
            <a:r>
              <a:rPr lang="en-US" dirty="0">
                <a:solidFill>
                  <a:schemeClr val="tx2">
                    <a:lumMod val="75000"/>
                  </a:schemeClr>
                </a:solidFill>
              </a:rPr>
              <a:t>Future enhancements</a:t>
            </a:r>
            <a:endParaRPr dirty="0"/>
          </a:p>
        </p:txBody>
      </p:sp>
      <p:sp>
        <p:nvSpPr>
          <p:cNvPr id="3" name="Content Placeholder 2"/>
          <p:cNvSpPr>
            <a:spLocks noGrp="1"/>
          </p:cNvSpPr>
          <p:nvPr>
            <p:ph idx="1"/>
          </p:nvPr>
        </p:nvSpPr>
        <p:spPr>
          <a:xfrm>
            <a:off x="207818" y="1389414"/>
            <a:ext cx="8728364" cy="4940136"/>
          </a:xfrm>
        </p:spPr>
        <p:txBody>
          <a:bodyPr>
            <a:normAutofit/>
          </a:bodyPr>
          <a:lstStyle/>
          <a:p>
            <a:pPr>
              <a:buFont typeface="Wingdings" charset="2"/>
              <a:buChar char="v"/>
            </a:pPr>
            <a:r>
              <a:rPr lang="en-US" sz="2400" dirty="0" smtClean="0">
                <a:solidFill>
                  <a:schemeClr val="tx2">
                    <a:lumMod val="75000"/>
                  </a:schemeClr>
                </a:solidFill>
              </a:rPr>
              <a:t>Create a dashboard for displaying more detailed information:</a:t>
            </a:r>
          </a:p>
          <a:p>
            <a:pPr lvl="1">
              <a:buFont typeface="Wingdings" charset="2"/>
              <a:buChar char="Ø"/>
            </a:pPr>
            <a:r>
              <a:rPr lang="en-US" sz="2000" dirty="0" smtClean="0">
                <a:solidFill>
                  <a:schemeClr val="tx2">
                    <a:lumMod val="75000"/>
                  </a:schemeClr>
                </a:solidFill>
              </a:rPr>
              <a:t>Total requests raised.</a:t>
            </a:r>
          </a:p>
          <a:p>
            <a:pPr lvl="1">
              <a:buFont typeface="Wingdings" charset="2"/>
              <a:buChar char="Ø"/>
            </a:pPr>
            <a:r>
              <a:rPr lang="en-US" sz="2000" dirty="0" smtClean="0">
                <a:solidFill>
                  <a:schemeClr val="tx2">
                    <a:lumMod val="75000"/>
                  </a:schemeClr>
                </a:solidFill>
              </a:rPr>
              <a:t>Top 10 most raised request types.</a:t>
            </a:r>
          </a:p>
          <a:p>
            <a:pPr lvl="1">
              <a:buFont typeface="Wingdings" charset="2"/>
              <a:buChar char="Ø"/>
            </a:pPr>
            <a:r>
              <a:rPr lang="en-US" sz="2000" dirty="0" smtClean="0">
                <a:solidFill>
                  <a:schemeClr val="tx2">
                    <a:lumMod val="75000"/>
                  </a:schemeClr>
                </a:solidFill>
              </a:rPr>
              <a:t>Graphical representation of active requests across the time frame.</a:t>
            </a:r>
          </a:p>
          <a:p>
            <a:pPr lvl="1">
              <a:buFont typeface="Wingdings" charset="2"/>
              <a:buChar char="Ø"/>
            </a:pPr>
            <a:r>
              <a:rPr lang="en-US" sz="2000" dirty="0" smtClean="0">
                <a:solidFill>
                  <a:schemeClr val="tx2">
                    <a:lumMod val="75000"/>
                  </a:schemeClr>
                </a:solidFill>
              </a:rPr>
              <a:t>Detailed data to show insights of issues/challenges faced by customers, which can be handled more efficiently.</a:t>
            </a:r>
          </a:p>
          <a:p>
            <a:pPr lvl="1">
              <a:buFont typeface="Wingdings" charset="2"/>
              <a:buChar char="Ø"/>
            </a:pPr>
            <a:r>
              <a:rPr lang="en-US" sz="2000" dirty="0" smtClean="0">
                <a:solidFill>
                  <a:schemeClr val="tx2">
                    <a:lumMod val="75000"/>
                  </a:schemeClr>
                </a:solidFill>
              </a:rPr>
              <a:t>Notifications can be provided as a pop-up for new emails.</a:t>
            </a:r>
          </a:p>
          <a:p>
            <a:pPr>
              <a:buFont typeface="Wingdings" charset="2"/>
              <a:buChar char="v"/>
            </a:pPr>
            <a:r>
              <a:rPr lang="en-US" sz="2400" dirty="0" smtClean="0">
                <a:solidFill>
                  <a:schemeClr val="tx2">
                    <a:lumMod val="75000"/>
                  </a:schemeClr>
                </a:solidFill>
              </a:rPr>
              <a:t>Prevent the creation of duplicate requests based on duplicate flag.</a:t>
            </a:r>
          </a:p>
          <a:p>
            <a:pPr>
              <a:buFont typeface="Wingdings" charset="2"/>
              <a:buChar char="v"/>
            </a:pPr>
            <a:r>
              <a:rPr lang="en-US" sz="2400" dirty="0" smtClean="0">
                <a:solidFill>
                  <a:schemeClr val="tx2">
                    <a:lumMod val="75000"/>
                  </a:schemeClr>
                </a:solidFill>
              </a:rPr>
              <a:t>We can add a re-assign button against each request to re-direct the email to the right team if wrongly classified.</a:t>
            </a:r>
          </a:p>
          <a:p>
            <a:pPr>
              <a:buFont typeface="Wingdings" charset="2"/>
              <a:buChar char="v"/>
            </a:pPr>
            <a:r>
              <a:rPr lang="en-US" sz="2400" dirty="0" smtClean="0">
                <a:solidFill>
                  <a:schemeClr val="tx2">
                    <a:lumMod val="75000"/>
                  </a:schemeClr>
                </a:solidFill>
              </a:rPr>
              <a:t>Auto-create JIRA tickets and assign &amp; trigger the notification to respective teams to start working on it.</a:t>
            </a:r>
          </a:p>
          <a:p>
            <a:endParaRPr lang="en-US" sz="2400" dirty="0">
              <a:solidFill>
                <a:schemeClr val="tx2">
                  <a:lumMod val="75000"/>
                </a:schemeClr>
              </a:solidFill>
            </a:endParaRPr>
          </a:p>
        </p:txBody>
      </p:sp>
    </p:spTree>
    <p:extLst>
      <p:ext uri="{BB962C8B-B14F-4D97-AF65-F5344CB8AC3E}">
        <p14:creationId xmlns:p14="http://schemas.microsoft.com/office/powerpoint/2010/main" val="1685949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1574" y="2281568"/>
            <a:ext cx="8229600" cy="1143000"/>
          </a:xfrm>
        </p:spPr>
        <p:txBody>
          <a:bodyPr/>
          <a:lstStyle/>
          <a:p>
            <a:pPr>
              <a:defRPr sz="4400">
                <a:solidFill>
                  <a:srgbClr val="003366"/>
                </a:solidFill>
              </a:defRPr>
            </a:pPr>
            <a:r>
              <a:rPr lang="en-US" smtClean="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0163" y="344385"/>
            <a:ext cx="8375073" cy="1021277"/>
          </a:xfrm>
          <a:ln>
            <a:solidFill>
              <a:schemeClr val="accent5">
                <a:lumMod val="75000"/>
              </a:schemeClr>
            </a:solidFill>
          </a:ln>
        </p:spPr>
        <p:txBody>
          <a:bodyPr>
            <a:normAutofit/>
          </a:bodyPr>
          <a:lstStyle/>
          <a:p>
            <a:pPr>
              <a:defRPr sz="4400">
                <a:solidFill>
                  <a:srgbClr val="003366"/>
                </a:solidFill>
              </a:defRPr>
            </a:pPr>
            <a:r>
              <a:rPr lang="en-US" dirty="0" smtClean="0"/>
              <a:t>Topics</a:t>
            </a:r>
            <a:endParaRPr dirty="0"/>
          </a:p>
        </p:txBody>
      </p:sp>
      <p:sp>
        <p:nvSpPr>
          <p:cNvPr id="4" name="Subtitle 3"/>
          <p:cNvSpPr>
            <a:spLocks noGrp="1"/>
          </p:cNvSpPr>
          <p:nvPr>
            <p:ph type="subTitle" idx="1"/>
          </p:nvPr>
        </p:nvSpPr>
        <p:spPr>
          <a:xfrm>
            <a:off x="427512" y="1769423"/>
            <a:ext cx="8217724" cy="4655128"/>
          </a:xfrm>
        </p:spPr>
        <p:txBody>
          <a:bodyPr>
            <a:normAutofit/>
          </a:bodyPr>
          <a:lstStyle/>
          <a:p>
            <a:pPr marL="457200" indent="-457200" algn="l">
              <a:buFont typeface="Wingdings" charset="2"/>
              <a:buChar char="v"/>
            </a:pPr>
            <a:r>
              <a:rPr lang="en-US" sz="2400" dirty="0" smtClean="0">
                <a:solidFill>
                  <a:schemeClr val="tx2">
                    <a:lumMod val="75000"/>
                  </a:schemeClr>
                </a:solidFill>
              </a:rPr>
              <a:t>Hackathon challenge</a:t>
            </a:r>
          </a:p>
          <a:p>
            <a:pPr marL="457200" indent="-457200" algn="l">
              <a:buFont typeface="Wingdings" charset="2"/>
              <a:buChar char="v"/>
            </a:pPr>
            <a:r>
              <a:rPr lang="en-US" sz="2400" dirty="0" smtClean="0">
                <a:solidFill>
                  <a:schemeClr val="tx2">
                    <a:lumMod val="75000"/>
                  </a:schemeClr>
                </a:solidFill>
              </a:rPr>
              <a:t>Team details</a:t>
            </a:r>
          </a:p>
          <a:p>
            <a:pPr marL="457200" indent="-457200" algn="l">
              <a:buFont typeface="Wingdings" charset="2"/>
              <a:buChar char="v"/>
            </a:pPr>
            <a:r>
              <a:rPr lang="en-US" sz="2400" dirty="0" smtClean="0">
                <a:solidFill>
                  <a:schemeClr val="tx2">
                    <a:lumMod val="75000"/>
                  </a:schemeClr>
                </a:solidFill>
              </a:rPr>
              <a:t>Problem statement</a:t>
            </a:r>
          </a:p>
          <a:p>
            <a:pPr marL="457200" indent="-457200" algn="l">
              <a:buFont typeface="Wingdings" charset="2"/>
              <a:buChar char="v"/>
            </a:pPr>
            <a:r>
              <a:rPr lang="en-US" sz="2400" dirty="0" smtClean="0">
                <a:solidFill>
                  <a:schemeClr val="tx2">
                    <a:lumMod val="75000"/>
                  </a:schemeClr>
                </a:solidFill>
              </a:rPr>
              <a:t>Proposed solution</a:t>
            </a:r>
          </a:p>
          <a:p>
            <a:pPr marL="457200" indent="-457200" algn="l">
              <a:buFont typeface="Wingdings" charset="2"/>
              <a:buChar char="v"/>
            </a:pPr>
            <a:r>
              <a:rPr lang="en-US" sz="2400" dirty="0" smtClean="0">
                <a:solidFill>
                  <a:schemeClr val="tx2">
                    <a:lumMod val="75000"/>
                  </a:schemeClr>
                </a:solidFill>
              </a:rPr>
              <a:t>High level architecture</a:t>
            </a:r>
          </a:p>
          <a:p>
            <a:pPr marL="457200" indent="-457200" algn="l">
              <a:buFont typeface="Wingdings" charset="2"/>
              <a:buChar char="v"/>
            </a:pPr>
            <a:r>
              <a:rPr lang="en-US" sz="2400" dirty="0" smtClean="0">
                <a:solidFill>
                  <a:schemeClr val="tx2">
                    <a:lumMod val="75000"/>
                  </a:schemeClr>
                </a:solidFill>
              </a:rPr>
              <a:t>Workflow</a:t>
            </a:r>
          </a:p>
          <a:p>
            <a:pPr marL="457200" indent="-457200" algn="l">
              <a:buFont typeface="Wingdings" charset="2"/>
              <a:buChar char="v"/>
            </a:pPr>
            <a:r>
              <a:rPr lang="en-US" sz="2400" dirty="0" smtClean="0">
                <a:solidFill>
                  <a:schemeClr val="tx2">
                    <a:lumMod val="75000"/>
                  </a:schemeClr>
                </a:solidFill>
              </a:rPr>
              <a:t>Tech stack</a:t>
            </a:r>
          </a:p>
          <a:p>
            <a:pPr marL="457200" indent="-457200" algn="l">
              <a:buFont typeface="Wingdings" charset="2"/>
              <a:buChar char="v"/>
            </a:pPr>
            <a:r>
              <a:rPr lang="en-US" sz="2400" dirty="0" smtClean="0">
                <a:solidFill>
                  <a:schemeClr val="tx2">
                    <a:lumMod val="75000"/>
                  </a:schemeClr>
                </a:solidFill>
              </a:rPr>
              <a:t>Key features and capabilities</a:t>
            </a:r>
          </a:p>
          <a:p>
            <a:pPr marL="457200" indent="-457200" algn="l">
              <a:buFont typeface="Wingdings" charset="2"/>
              <a:buChar char="v"/>
            </a:pPr>
            <a:r>
              <a:rPr lang="en-US" sz="2400" dirty="0" smtClean="0">
                <a:solidFill>
                  <a:schemeClr val="tx2">
                    <a:lumMod val="75000"/>
                  </a:schemeClr>
                </a:solidFill>
              </a:rPr>
              <a:t>Expected improvements</a:t>
            </a:r>
          </a:p>
          <a:p>
            <a:pPr marL="457200" indent="-457200" algn="l">
              <a:buFont typeface="Wingdings" charset="2"/>
              <a:buChar char="v"/>
            </a:pPr>
            <a:r>
              <a:rPr lang="en-US" sz="2400" dirty="0" smtClean="0">
                <a:solidFill>
                  <a:schemeClr val="tx2">
                    <a:lumMod val="75000"/>
                  </a:schemeClr>
                </a:solidFill>
              </a:rPr>
              <a:t>Future enhancements</a:t>
            </a:r>
            <a:endParaRPr lang="en-US" sz="2400" dirty="0">
              <a:solidFill>
                <a:schemeClr val="tx2">
                  <a:lumMod val="75000"/>
                </a:schemeClr>
              </a:solidFill>
            </a:endParaRPr>
          </a:p>
        </p:txBody>
      </p:sp>
    </p:spTree>
    <p:extLst>
      <p:ext uri="{BB962C8B-B14F-4D97-AF65-F5344CB8AC3E}">
        <p14:creationId xmlns:p14="http://schemas.microsoft.com/office/powerpoint/2010/main" val="197169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0163" y="344385"/>
            <a:ext cx="8375073" cy="1021277"/>
          </a:xfrm>
          <a:ln>
            <a:solidFill>
              <a:schemeClr val="accent5">
                <a:lumMod val="75000"/>
              </a:schemeClr>
            </a:solidFill>
          </a:ln>
        </p:spPr>
        <p:txBody>
          <a:bodyPr>
            <a:normAutofit/>
          </a:bodyPr>
          <a:lstStyle/>
          <a:p>
            <a:pPr>
              <a:defRPr sz="4400">
                <a:solidFill>
                  <a:srgbClr val="003366"/>
                </a:solidFill>
              </a:defRPr>
            </a:pPr>
            <a:r>
              <a:rPr lang="en-US" dirty="0" smtClean="0"/>
              <a:t>Team name: Next Gen Thinkers</a:t>
            </a:r>
            <a:endParaRPr dirty="0"/>
          </a:p>
        </p:txBody>
      </p:sp>
      <p:sp>
        <p:nvSpPr>
          <p:cNvPr id="4" name="Subtitle 3"/>
          <p:cNvSpPr>
            <a:spLocks noGrp="1"/>
          </p:cNvSpPr>
          <p:nvPr>
            <p:ph type="subTitle" idx="1"/>
          </p:nvPr>
        </p:nvSpPr>
        <p:spPr>
          <a:xfrm>
            <a:off x="427512" y="1769423"/>
            <a:ext cx="8217724" cy="4655128"/>
          </a:xfrm>
        </p:spPr>
        <p:txBody>
          <a:bodyPr/>
          <a:lstStyle/>
          <a:p>
            <a:pPr algn="l"/>
            <a:r>
              <a:rPr lang="en-US" sz="2800" dirty="0" smtClean="0">
                <a:solidFill>
                  <a:schemeClr val="tx2">
                    <a:lumMod val="75000"/>
                  </a:schemeClr>
                </a:solidFill>
              </a:rPr>
              <a:t>Members</a:t>
            </a:r>
          </a:p>
          <a:p>
            <a:pPr marL="457200" indent="-457200" algn="l">
              <a:buFont typeface="Wingdings" charset="2"/>
              <a:buChar char="Ø"/>
            </a:pPr>
            <a:r>
              <a:rPr lang="en-US" sz="2400" dirty="0" err="1" smtClean="0">
                <a:solidFill>
                  <a:schemeClr val="tx2"/>
                </a:solidFill>
              </a:rPr>
              <a:t>Jagadeesh</a:t>
            </a:r>
            <a:r>
              <a:rPr lang="en-US" sz="2400" dirty="0" smtClean="0">
                <a:solidFill>
                  <a:schemeClr val="tx2"/>
                </a:solidFill>
              </a:rPr>
              <a:t> </a:t>
            </a:r>
            <a:r>
              <a:rPr lang="en-US" sz="2400" dirty="0" err="1" smtClean="0">
                <a:solidFill>
                  <a:schemeClr val="tx2"/>
                </a:solidFill>
              </a:rPr>
              <a:t>Soppimath</a:t>
            </a:r>
            <a:endParaRPr lang="en-US" sz="2400" dirty="0" smtClean="0">
              <a:solidFill>
                <a:schemeClr val="tx2"/>
              </a:solidFill>
            </a:endParaRPr>
          </a:p>
          <a:p>
            <a:pPr marL="457200" indent="-457200" algn="l">
              <a:buFont typeface="Wingdings" charset="2"/>
              <a:buChar char="Ø"/>
            </a:pPr>
            <a:r>
              <a:rPr lang="en-US" sz="2400" dirty="0" smtClean="0">
                <a:solidFill>
                  <a:schemeClr val="tx2"/>
                </a:solidFill>
              </a:rPr>
              <a:t>Jyotish kumar singh</a:t>
            </a:r>
          </a:p>
          <a:p>
            <a:pPr marL="457200" indent="-457200" algn="l">
              <a:buFont typeface="Wingdings" charset="2"/>
              <a:buChar char="Ø"/>
            </a:pPr>
            <a:r>
              <a:rPr lang="en-US" sz="2400" dirty="0" err="1" smtClean="0">
                <a:solidFill>
                  <a:schemeClr val="tx2"/>
                </a:solidFill>
              </a:rPr>
              <a:t>Chahat</a:t>
            </a:r>
            <a:r>
              <a:rPr lang="en-US" sz="2400" dirty="0" smtClean="0">
                <a:solidFill>
                  <a:schemeClr val="tx2"/>
                </a:solidFill>
              </a:rPr>
              <a:t> M </a:t>
            </a:r>
            <a:r>
              <a:rPr lang="en-US" sz="2400" dirty="0" err="1" smtClean="0">
                <a:solidFill>
                  <a:schemeClr val="tx2"/>
                </a:solidFill>
              </a:rPr>
              <a:t>Baghele</a:t>
            </a:r>
            <a:endParaRPr lang="en-US" sz="2400" dirty="0" smtClean="0">
              <a:solidFill>
                <a:schemeClr val="tx2"/>
              </a:solidFill>
            </a:endParaRPr>
          </a:p>
          <a:p>
            <a:pPr marL="457200" indent="-457200" algn="l">
              <a:buFont typeface="Wingdings" charset="2"/>
              <a:buChar char="Ø"/>
            </a:pPr>
            <a:r>
              <a:rPr lang="en-US" sz="2400" dirty="0" err="1" smtClean="0">
                <a:solidFill>
                  <a:schemeClr val="tx2"/>
                </a:solidFill>
              </a:rPr>
              <a:t>Indrajeet</a:t>
            </a:r>
            <a:r>
              <a:rPr lang="en-US" sz="2400" dirty="0" smtClean="0">
                <a:solidFill>
                  <a:schemeClr val="tx2"/>
                </a:solidFill>
              </a:rPr>
              <a:t> Mishra</a:t>
            </a:r>
          </a:p>
          <a:p>
            <a:pPr marL="457200" indent="-457200" algn="l">
              <a:buFont typeface="Wingdings" charset="2"/>
              <a:buChar char="Ø"/>
            </a:pPr>
            <a:r>
              <a:rPr lang="en-US" sz="2400" dirty="0" err="1" smtClean="0">
                <a:solidFill>
                  <a:schemeClr val="tx2"/>
                </a:solidFill>
              </a:rPr>
              <a:t>Arun</a:t>
            </a:r>
            <a:r>
              <a:rPr lang="en-US" sz="2400" dirty="0" smtClean="0">
                <a:solidFill>
                  <a:schemeClr val="tx2"/>
                </a:solidFill>
              </a:rPr>
              <a:t> Saini</a:t>
            </a:r>
          </a:p>
          <a:p>
            <a:pPr marL="457200" indent="-457200" algn="l">
              <a:buFont typeface="Wingdings" charset="2"/>
              <a:buChar char="Ø"/>
            </a:pPr>
            <a:endParaRPr lang="en-US" dirty="0"/>
          </a:p>
        </p:txBody>
      </p:sp>
    </p:spTree>
    <p:extLst>
      <p:ext uri="{BB962C8B-B14F-4D97-AF65-F5344CB8AC3E}">
        <p14:creationId xmlns:p14="http://schemas.microsoft.com/office/powerpoint/2010/main" val="872942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91511"/>
            <a:ext cx="8229600" cy="639762"/>
          </a:xfrm>
        </p:spPr>
        <p:txBody>
          <a:bodyPr>
            <a:normAutofit fontScale="90000"/>
          </a:bodyPr>
          <a:lstStyle/>
          <a:p>
            <a:pPr>
              <a:defRPr sz="4400">
                <a:solidFill>
                  <a:srgbClr val="003366"/>
                </a:solidFill>
              </a:defRPr>
            </a:pPr>
            <a:r>
              <a:rPr dirty="0"/>
              <a:t>Problem Statement</a:t>
            </a:r>
          </a:p>
        </p:txBody>
      </p:sp>
      <p:sp>
        <p:nvSpPr>
          <p:cNvPr id="3" name="Content Placeholder 2"/>
          <p:cNvSpPr>
            <a:spLocks noGrp="1"/>
          </p:cNvSpPr>
          <p:nvPr>
            <p:ph idx="1"/>
          </p:nvPr>
        </p:nvSpPr>
        <p:spPr>
          <a:xfrm>
            <a:off x="0" y="831273"/>
            <a:ext cx="9144000" cy="6246421"/>
          </a:xfrm>
        </p:spPr>
        <p:txBody>
          <a:bodyPr>
            <a:normAutofit lnSpcReduction="10000"/>
          </a:bodyPr>
          <a:lstStyle/>
          <a:p>
            <a:pPr>
              <a:buFont typeface="Wingdings" charset="2"/>
              <a:buChar char="v"/>
              <a:defRPr sz="2800">
                <a:solidFill>
                  <a:srgbClr val="404040"/>
                </a:solidFill>
              </a:defRPr>
            </a:pPr>
            <a:r>
              <a:rPr lang="en-US" sz="2600" dirty="0">
                <a:solidFill>
                  <a:schemeClr val="tx2">
                    <a:lumMod val="75000"/>
                  </a:schemeClr>
                </a:solidFill>
              </a:rPr>
              <a:t>Develop a Gen AI-powered Email Classification and OCR solution that </a:t>
            </a:r>
            <a:r>
              <a:rPr lang="en-US" sz="2600" dirty="0" smtClean="0">
                <a:solidFill>
                  <a:schemeClr val="tx2">
                    <a:lumMod val="75000"/>
                  </a:schemeClr>
                </a:solidFill>
              </a:rPr>
              <a:t>can</a:t>
            </a:r>
          </a:p>
          <a:p>
            <a:pPr lvl="1">
              <a:buFont typeface="Wingdings" charset="2"/>
              <a:buChar char="Ø"/>
              <a:defRPr sz="2800">
                <a:solidFill>
                  <a:srgbClr val="404040"/>
                </a:solidFill>
              </a:defRPr>
            </a:pPr>
            <a:r>
              <a:rPr lang="en-US" sz="2000" dirty="0">
                <a:solidFill>
                  <a:schemeClr val="tx2">
                    <a:lumMod val="75000"/>
                  </a:schemeClr>
                </a:solidFill>
              </a:rPr>
              <a:t>Accurately extract, interpret the context and categorize </a:t>
            </a:r>
            <a:r>
              <a:rPr lang="en-US" sz="2000" dirty="0" smtClean="0">
                <a:solidFill>
                  <a:schemeClr val="tx2">
                    <a:lumMod val="75000"/>
                  </a:schemeClr>
                </a:solidFill>
              </a:rPr>
              <a:t>emails</a:t>
            </a:r>
          </a:p>
          <a:p>
            <a:pPr lvl="2">
              <a:buFont typeface="Wingdings" charset="2"/>
              <a:buChar char="ü"/>
              <a:defRPr sz="2800">
                <a:solidFill>
                  <a:srgbClr val="404040"/>
                </a:solidFill>
              </a:defRPr>
            </a:pPr>
            <a:r>
              <a:rPr lang="en-US" sz="1600" dirty="0">
                <a:solidFill>
                  <a:schemeClr val="tx2">
                    <a:lumMod val="75000"/>
                  </a:schemeClr>
                </a:solidFill>
              </a:rPr>
              <a:t>Into predefined request types and sub-request types based on the sender’s intent along with reasoning</a:t>
            </a:r>
          </a:p>
          <a:p>
            <a:pPr lvl="1">
              <a:buFont typeface="Wingdings" charset="2"/>
              <a:buChar char="Ø"/>
              <a:defRPr sz="2800">
                <a:solidFill>
                  <a:srgbClr val="404040"/>
                </a:solidFill>
              </a:defRPr>
            </a:pPr>
            <a:r>
              <a:rPr lang="en-US" sz="2000" dirty="0" smtClean="0">
                <a:solidFill>
                  <a:schemeClr val="tx2">
                    <a:lumMod val="75000"/>
                  </a:schemeClr>
                </a:solidFill>
              </a:rPr>
              <a:t>Context-based </a:t>
            </a:r>
            <a:r>
              <a:rPr lang="en-US" sz="2000" dirty="0">
                <a:solidFill>
                  <a:schemeClr val="tx2">
                    <a:lumMod val="75000"/>
                  </a:schemeClr>
                </a:solidFill>
              </a:rPr>
              <a:t>data </a:t>
            </a:r>
            <a:r>
              <a:rPr lang="en-US" sz="2000" dirty="0" smtClean="0">
                <a:solidFill>
                  <a:schemeClr val="tx2">
                    <a:lumMod val="75000"/>
                  </a:schemeClr>
                </a:solidFill>
              </a:rPr>
              <a:t>extraction</a:t>
            </a:r>
          </a:p>
          <a:p>
            <a:pPr lvl="2">
              <a:buFont typeface="Wingdings" charset="2"/>
              <a:buChar char="ü"/>
              <a:defRPr sz="2800">
                <a:solidFill>
                  <a:srgbClr val="404040"/>
                </a:solidFill>
              </a:defRPr>
            </a:pPr>
            <a:r>
              <a:rPr lang="en-US" sz="1600" dirty="0">
                <a:solidFill>
                  <a:schemeClr val="tx2">
                    <a:lumMod val="75000"/>
                  </a:schemeClr>
                </a:solidFill>
              </a:rPr>
              <a:t>Extract configurable fields like deal name, amount, expiration date, etc., from both email bodies and attachments, varying based on the request type.</a:t>
            </a:r>
            <a:endParaRPr lang="en-US" sz="1600" dirty="0" smtClean="0">
              <a:solidFill>
                <a:schemeClr val="tx2">
                  <a:lumMod val="75000"/>
                </a:schemeClr>
              </a:solidFill>
            </a:endParaRPr>
          </a:p>
          <a:p>
            <a:pPr lvl="1">
              <a:buFont typeface="Wingdings" charset="2"/>
              <a:buChar char="Ø"/>
              <a:defRPr sz="2800">
                <a:solidFill>
                  <a:srgbClr val="404040"/>
                </a:solidFill>
              </a:defRPr>
            </a:pPr>
            <a:r>
              <a:rPr lang="en-US" sz="2000" dirty="0">
                <a:solidFill>
                  <a:schemeClr val="tx2">
                    <a:lumMod val="75000"/>
                  </a:schemeClr>
                </a:solidFill>
              </a:rPr>
              <a:t>H</a:t>
            </a:r>
            <a:r>
              <a:rPr lang="en-US" sz="2000" dirty="0" smtClean="0">
                <a:solidFill>
                  <a:schemeClr val="tx2">
                    <a:lumMod val="75000"/>
                  </a:schemeClr>
                </a:solidFill>
              </a:rPr>
              <a:t>andling </a:t>
            </a:r>
            <a:r>
              <a:rPr lang="en-US" sz="2000" dirty="0">
                <a:solidFill>
                  <a:schemeClr val="tx2">
                    <a:lumMod val="75000"/>
                  </a:schemeClr>
                </a:solidFill>
              </a:rPr>
              <a:t>multi-request email with primary intent </a:t>
            </a:r>
            <a:r>
              <a:rPr lang="en-US" sz="2000" dirty="0" smtClean="0">
                <a:solidFill>
                  <a:schemeClr val="tx2">
                    <a:lumMod val="75000"/>
                  </a:schemeClr>
                </a:solidFill>
              </a:rPr>
              <a:t>detection</a:t>
            </a:r>
          </a:p>
          <a:p>
            <a:pPr lvl="2">
              <a:buFont typeface="Wingdings" charset="2"/>
              <a:buChar char="ü"/>
              <a:defRPr sz="2800">
                <a:solidFill>
                  <a:srgbClr val="404040"/>
                </a:solidFill>
              </a:defRPr>
            </a:pPr>
            <a:r>
              <a:rPr lang="en-US" sz="1600" dirty="0">
                <a:solidFill>
                  <a:schemeClr val="tx2">
                    <a:lumMod val="75000"/>
                  </a:schemeClr>
                </a:solidFill>
              </a:rPr>
              <a:t>The solution should be able to support complex cases where a single email can contain multiple request types, ensuring each is identified based on the sender’s ask. Also, determine the primary request that represents the sender’s main intent even when the email discusses multiple topics.</a:t>
            </a:r>
            <a:endParaRPr lang="en-US" sz="1600" dirty="0" smtClean="0">
              <a:solidFill>
                <a:schemeClr val="tx2">
                  <a:lumMod val="75000"/>
                </a:schemeClr>
              </a:solidFill>
            </a:endParaRPr>
          </a:p>
          <a:p>
            <a:pPr lvl="1">
              <a:buFont typeface="Wingdings" charset="2"/>
              <a:buChar char="Ø"/>
              <a:defRPr sz="2800">
                <a:solidFill>
                  <a:srgbClr val="404040"/>
                </a:solidFill>
              </a:defRPr>
            </a:pPr>
            <a:r>
              <a:rPr lang="en-US" sz="2000" dirty="0">
                <a:solidFill>
                  <a:schemeClr val="tx2">
                    <a:lumMod val="75000"/>
                  </a:schemeClr>
                </a:solidFill>
              </a:rPr>
              <a:t>Priority-based </a:t>
            </a:r>
            <a:r>
              <a:rPr lang="en-US" sz="2000" dirty="0" smtClean="0">
                <a:solidFill>
                  <a:schemeClr val="tx2">
                    <a:lumMod val="75000"/>
                  </a:schemeClr>
                </a:solidFill>
              </a:rPr>
              <a:t>Extraction</a:t>
            </a:r>
          </a:p>
          <a:p>
            <a:pPr lvl="2">
              <a:buFont typeface="Wingdings" charset="2"/>
              <a:buChar char="ü"/>
              <a:defRPr sz="2800">
                <a:solidFill>
                  <a:srgbClr val="404040"/>
                </a:solidFill>
              </a:defRPr>
            </a:pPr>
            <a:r>
              <a:rPr lang="en-US" sz="1600" dirty="0">
                <a:solidFill>
                  <a:schemeClr val="tx2">
                    <a:lumMod val="75000"/>
                  </a:schemeClr>
                </a:solidFill>
              </a:rPr>
              <a:t>Implemented customizable extraction rules such as prioritizing email content over documents for request type identification while extracting numerical fields from attachments.</a:t>
            </a:r>
            <a:endParaRPr lang="en-US" sz="1600" dirty="0" smtClean="0">
              <a:solidFill>
                <a:schemeClr val="tx2">
                  <a:lumMod val="75000"/>
                </a:schemeClr>
              </a:solidFill>
            </a:endParaRPr>
          </a:p>
          <a:p>
            <a:pPr lvl="1">
              <a:buFont typeface="Wingdings" charset="2"/>
              <a:buChar char="Ø"/>
              <a:defRPr sz="2800">
                <a:solidFill>
                  <a:srgbClr val="404040"/>
                </a:solidFill>
              </a:defRPr>
            </a:pPr>
            <a:r>
              <a:rPr lang="en-US" sz="2000" dirty="0">
                <a:solidFill>
                  <a:schemeClr val="tx2">
                    <a:lumMod val="75000"/>
                  </a:schemeClr>
                </a:solidFill>
              </a:rPr>
              <a:t>Duplicate Email </a:t>
            </a:r>
            <a:r>
              <a:rPr lang="en-US" sz="2000" dirty="0" smtClean="0">
                <a:solidFill>
                  <a:schemeClr val="tx2">
                    <a:lumMod val="75000"/>
                  </a:schemeClr>
                </a:solidFill>
              </a:rPr>
              <a:t>Detection</a:t>
            </a:r>
          </a:p>
          <a:p>
            <a:pPr lvl="2">
              <a:buFont typeface="Wingdings" charset="2"/>
              <a:buChar char="ü"/>
              <a:defRPr sz="2800">
                <a:solidFill>
                  <a:srgbClr val="404040"/>
                </a:solidFill>
              </a:defRPr>
            </a:pPr>
            <a:r>
              <a:rPr lang="en-US" sz="1600" dirty="0" smtClean="0">
                <a:solidFill>
                  <a:schemeClr val="tx2">
                    <a:lumMod val="75000"/>
                  </a:schemeClr>
                </a:solidFill>
              </a:rPr>
              <a:t>Identify </a:t>
            </a:r>
            <a:r>
              <a:rPr lang="en-US" sz="1600" dirty="0">
                <a:solidFill>
                  <a:schemeClr val="tx2">
                    <a:lumMod val="75000"/>
                  </a:schemeClr>
                </a:solidFill>
              </a:rPr>
              <a:t>duplicate emails that may arise due to multiple replies or forwards within an email thread</a:t>
            </a:r>
            <a:r>
              <a:rPr lang="en-US" sz="1600" dirty="0" smtClean="0">
                <a:solidFill>
                  <a:schemeClr val="tx2">
                    <a:lumMod val="75000"/>
                  </a:schemeClr>
                </a:solidFill>
              </a:rPr>
              <a:t>.</a:t>
            </a:r>
          </a:p>
          <a:p>
            <a:pPr lvl="2">
              <a:buFont typeface="Wingdings" charset="2"/>
              <a:buChar char="ü"/>
              <a:defRPr sz="2800">
                <a:solidFill>
                  <a:srgbClr val="404040"/>
                </a:solidFill>
              </a:defRPr>
            </a:pPr>
            <a:r>
              <a:rPr lang="en-US" sz="1600" dirty="0" smtClean="0">
                <a:solidFill>
                  <a:schemeClr val="tx2">
                    <a:lumMod val="75000"/>
                  </a:schemeClr>
                </a:solidFill>
              </a:rPr>
              <a:t>This </a:t>
            </a:r>
            <a:r>
              <a:rPr lang="en-US" sz="1600" dirty="0">
                <a:solidFill>
                  <a:schemeClr val="tx2">
                    <a:lumMod val="75000"/>
                  </a:schemeClr>
                </a:solidFill>
              </a:rPr>
              <a:t>reduces operational risk and prevents redundant service requests</a:t>
            </a:r>
            <a:r>
              <a:rPr lang="en-US" sz="1600" dirty="0" smtClean="0">
                <a:solidFill>
                  <a:schemeClr val="tx2">
                    <a:lumMod val="75000"/>
                  </a:schemeClr>
                </a:solidFill>
              </a:rPr>
              <a:t>.</a:t>
            </a:r>
            <a:endParaRPr sz="1800" dirty="0">
              <a:solidFill>
                <a:schemeClr val="tx2">
                  <a:lumMod val="75000"/>
                </a:schemeClr>
              </a:solidFill>
            </a:endParaRPr>
          </a:p>
          <a:p>
            <a:pPr>
              <a:buFont typeface="Wingdings" charset="2"/>
              <a:buChar char="v"/>
              <a:defRPr sz="2800">
                <a:solidFill>
                  <a:srgbClr val="404040"/>
                </a:solidFill>
              </a:defRPr>
            </a:pPr>
            <a:r>
              <a:rPr dirty="0">
                <a:solidFill>
                  <a:schemeClr val="tx2">
                    <a:lumMod val="75000"/>
                  </a:schemeClr>
                </a:solidFill>
              </a:rPr>
              <a:t>Pain Points:</a:t>
            </a:r>
          </a:p>
          <a:p>
            <a:pPr lvl="1">
              <a:buFont typeface="Wingdings" charset="2"/>
              <a:buChar char="Ø"/>
              <a:defRPr sz="2800">
                <a:solidFill>
                  <a:srgbClr val="404040"/>
                </a:solidFill>
              </a:defRPr>
            </a:pPr>
            <a:r>
              <a:rPr lang="en-US" sz="2200" dirty="0">
                <a:solidFill>
                  <a:schemeClr val="tx2">
                    <a:lumMod val="75000"/>
                  </a:schemeClr>
                </a:solidFill>
              </a:rPr>
              <a:t>Manual email processing is time-consuming and lacks accuracy.</a:t>
            </a:r>
            <a:endParaRPr sz="2200" dirty="0">
              <a:solidFill>
                <a:schemeClr val="tx2">
                  <a:lumMod val="75000"/>
                </a:schemeClr>
              </a:solidFill>
            </a:endParaRPr>
          </a:p>
          <a:p>
            <a:pPr lvl="1">
              <a:buFont typeface="Wingdings" charset="2"/>
              <a:buChar char="Ø"/>
              <a:defRPr sz="2800">
                <a:solidFill>
                  <a:srgbClr val="404040"/>
                </a:solidFill>
              </a:defRPr>
            </a:pPr>
            <a:r>
              <a:rPr lang="en-US" sz="2200" dirty="0">
                <a:solidFill>
                  <a:schemeClr val="tx2">
                    <a:lumMod val="75000"/>
                  </a:schemeClr>
                </a:solidFill>
              </a:rPr>
              <a:t>Important information can be missed in attachments.</a:t>
            </a:r>
            <a:endParaRPr sz="2200" dirty="0">
              <a:solidFill>
                <a:schemeClr val="tx2">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32135"/>
            <a:ext cx="8229600" cy="734764"/>
          </a:xfrm>
        </p:spPr>
        <p:txBody>
          <a:bodyPr>
            <a:normAutofit/>
          </a:bodyPr>
          <a:lstStyle/>
          <a:p>
            <a:pPr>
              <a:defRPr sz="4400">
                <a:solidFill>
                  <a:srgbClr val="003366"/>
                </a:solidFill>
              </a:defRPr>
            </a:pPr>
            <a:r>
              <a:t>Proposed Solution</a:t>
            </a:r>
          </a:p>
        </p:txBody>
      </p:sp>
      <p:sp>
        <p:nvSpPr>
          <p:cNvPr id="3" name="Content Placeholder 2"/>
          <p:cNvSpPr>
            <a:spLocks noGrp="1"/>
          </p:cNvSpPr>
          <p:nvPr>
            <p:ph idx="1"/>
          </p:nvPr>
        </p:nvSpPr>
        <p:spPr>
          <a:xfrm>
            <a:off x="0" y="866900"/>
            <a:ext cx="9144000" cy="5991100"/>
          </a:xfrm>
        </p:spPr>
        <p:txBody>
          <a:bodyPr>
            <a:normAutofit/>
          </a:bodyPr>
          <a:lstStyle/>
          <a:p>
            <a:pPr>
              <a:buFont typeface="Wingdings" charset="2"/>
              <a:buChar char="v"/>
            </a:pPr>
            <a:r>
              <a:rPr lang="en-US" sz="2800" b="1" dirty="0">
                <a:solidFill>
                  <a:schemeClr val="tx2">
                    <a:lumMod val="75000"/>
                  </a:schemeClr>
                </a:solidFill>
              </a:rPr>
              <a:t>Objective:</a:t>
            </a:r>
            <a:endParaRPr lang="en-US" sz="2800" dirty="0">
              <a:solidFill>
                <a:schemeClr val="tx2">
                  <a:lumMod val="75000"/>
                </a:schemeClr>
              </a:solidFill>
            </a:endParaRPr>
          </a:p>
          <a:p>
            <a:pPr lvl="1">
              <a:buFont typeface="Wingdings" charset="2"/>
              <a:buChar char="Ø"/>
            </a:pPr>
            <a:r>
              <a:rPr lang="en-US" sz="2200" dirty="0">
                <a:solidFill>
                  <a:schemeClr val="tx2">
                    <a:lumMod val="75000"/>
                  </a:schemeClr>
                </a:solidFill>
              </a:rPr>
              <a:t>Automate email classification based on request types and sub-request types.</a:t>
            </a:r>
          </a:p>
          <a:p>
            <a:pPr lvl="1">
              <a:buFont typeface="Wingdings" charset="2"/>
              <a:buChar char="Ø"/>
            </a:pPr>
            <a:r>
              <a:rPr lang="en-US" sz="2200" dirty="0">
                <a:solidFill>
                  <a:schemeClr val="tx2">
                    <a:lumMod val="75000"/>
                  </a:schemeClr>
                </a:solidFill>
              </a:rPr>
              <a:t>Key information extraction using </a:t>
            </a:r>
            <a:r>
              <a:rPr lang="en-US" sz="2200" dirty="0" err="1" smtClean="0">
                <a:solidFill>
                  <a:schemeClr val="tx2">
                    <a:lumMod val="75000"/>
                  </a:schemeClr>
                </a:solidFill>
              </a:rPr>
              <a:t>GenAI</a:t>
            </a:r>
            <a:r>
              <a:rPr lang="en-US" sz="2200" dirty="0" smtClean="0">
                <a:solidFill>
                  <a:schemeClr val="tx2">
                    <a:lumMod val="75000"/>
                  </a:schemeClr>
                </a:solidFill>
              </a:rPr>
              <a:t> model (gemini-2.0 flash) </a:t>
            </a:r>
            <a:r>
              <a:rPr lang="en-US" sz="2200" dirty="0">
                <a:solidFill>
                  <a:schemeClr val="tx2">
                    <a:lumMod val="75000"/>
                  </a:schemeClr>
                </a:solidFill>
              </a:rPr>
              <a:t>and OCR.</a:t>
            </a:r>
          </a:p>
          <a:p>
            <a:pPr lvl="1">
              <a:buFont typeface="Wingdings" charset="2"/>
              <a:buChar char="Ø"/>
            </a:pPr>
            <a:r>
              <a:rPr lang="en-US" sz="2200" dirty="0">
                <a:solidFill>
                  <a:schemeClr val="tx2">
                    <a:lumMod val="75000"/>
                  </a:schemeClr>
                </a:solidFill>
              </a:rPr>
              <a:t>Display the extracted information on a UI dashboard.</a:t>
            </a:r>
          </a:p>
          <a:p>
            <a:pPr lvl="1">
              <a:buFont typeface="Wingdings" charset="2"/>
              <a:buChar char="Ø"/>
            </a:pPr>
            <a:r>
              <a:rPr lang="en-US" sz="2200" dirty="0">
                <a:solidFill>
                  <a:schemeClr val="tx2">
                    <a:lumMod val="75000"/>
                  </a:schemeClr>
                </a:solidFill>
              </a:rPr>
              <a:t>Highlight the duplicate emails if any</a:t>
            </a:r>
            <a:r>
              <a:rPr lang="en-US" sz="2200" dirty="0" smtClean="0">
                <a:solidFill>
                  <a:schemeClr val="tx2">
                    <a:lumMod val="75000"/>
                  </a:schemeClr>
                </a:solidFill>
              </a:rPr>
              <a:t>.</a:t>
            </a:r>
          </a:p>
          <a:p>
            <a:pPr lvl="1">
              <a:buFont typeface="Wingdings" charset="2"/>
              <a:buChar char="Ø"/>
            </a:pPr>
            <a:endParaRPr lang="en-US" sz="2200" dirty="0">
              <a:solidFill>
                <a:schemeClr val="tx2">
                  <a:lumMod val="75000"/>
                </a:schemeClr>
              </a:solidFill>
            </a:endParaRPr>
          </a:p>
          <a:p>
            <a:pPr>
              <a:buFont typeface="Wingdings" charset="2"/>
              <a:buChar char="v"/>
            </a:pPr>
            <a:r>
              <a:rPr lang="en-US" sz="2800" b="1" dirty="0">
                <a:solidFill>
                  <a:schemeClr val="tx2">
                    <a:lumMod val="75000"/>
                  </a:schemeClr>
                </a:solidFill>
              </a:rPr>
              <a:t>How</a:t>
            </a:r>
            <a:r>
              <a:rPr lang="en-US" sz="2800" b="1" dirty="0" smtClean="0">
                <a:solidFill>
                  <a:schemeClr val="tx2">
                    <a:lumMod val="75000"/>
                  </a:schemeClr>
                </a:solidFill>
              </a:rPr>
              <a:t>:</a:t>
            </a:r>
            <a:endParaRPr lang="en-US" sz="2800" dirty="0">
              <a:solidFill>
                <a:schemeClr val="tx2">
                  <a:lumMod val="75000"/>
                </a:schemeClr>
              </a:solidFill>
            </a:endParaRPr>
          </a:p>
          <a:p>
            <a:pPr lvl="1">
              <a:buFont typeface="Wingdings" charset="2"/>
              <a:buChar char="Ø"/>
            </a:pPr>
            <a:r>
              <a:rPr lang="en-US" sz="2400" dirty="0">
                <a:solidFill>
                  <a:schemeClr val="tx2">
                    <a:lumMod val="75000"/>
                  </a:schemeClr>
                </a:solidFill>
              </a:rPr>
              <a:t>Use OCR to extract text from email and attachments like images/PDFs/docs.</a:t>
            </a:r>
          </a:p>
          <a:p>
            <a:pPr lvl="1">
              <a:buFont typeface="Wingdings" charset="2"/>
              <a:buChar char="Ø"/>
            </a:pPr>
            <a:r>
              <a:rPr lang="en-US" sz="2400" dirty="0">
                <a:solidFill>
                  <a:schemeClr val="tx2">
                    <a:lumMod val="75000"/>
                  </a:schemeClr>
                </a:solidFill>
              </a:rPr>
              <a:t>Classify emails based on sender, intent, and extracted content, with relevant content shown as priority.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sz="4400">
                <a:solidFill>
                  <a:srgbClr val="003366"/>
                </a:solidFill>
              </a:defRPr>
            </a:pPr>
            <a:r>
              <a:rPr lang="en-US" dirty="0"/>
              <a:t>High-Level Architecture</a:t>
            </a:r>
            <a:endParaRPr dirty="0"/>
          </a:p>
        </p:txBody>
      </p:sp>
      <p:sp>
        <p:nvSpPr>
          <p:cNvPr id="3" name="Content Placeholder 2"/>
          <p:cNvSpPr>
            <a:spLocks noGrp="1"/>
          </p:cNvSpPr>
          <p:nvPr>
            <p:ph idx="1"/>
          </p:nvPr>
        </p:nvSpPr>
        <p:spPr/>
        <p:txBody>
          <a:bodyPr>
            <a:normAutofit/>
          </a:bodyPr>
          <a:lstStyle/>
          <a:p>
            <a:pPr>
              <a:buFont typeface="Wingdings" charset="2"/>
              <a:buChar char="Ø"/>
            </a:pPr>
            <a:r>
              <a:rPr lang="en-US" sz="2400" dirty="0" smtClean="0">
                <a:solidFill>
                  <a:schemeClr val="tx2">
                    <a:lumMod val="75000"/>
                  </a:schemeClr>
                </a:solidFill>
              </a:rPr>
              <a:t>Email Ingestion (email server integration)</a:t>
            </a:r>
          </a:p>
          <a:p>
            <a:pPr>
              <a:buFont typeface="Wingdings" charset="2"/>
              <a:buChar char="Ø"/>
            </a:pPr>
            <a:r>
              <a:rPr lang="en-US" sz="2400" dirty="0" smtClean="0">
                <a:solidFill>
                  <a:schemeClr val="tx2">
                    <a:lumMod val="75000"/>
                  </a:schemeClr>
                </a:solidFill>
              </a:rPr>
              <a:t>OCR for attachments</a:t>
            </a:r>
          </a:p>
          <a:p>
            <a:pPr>
              <a:buFont typeface="Wingdings" charset="2"/>
              <a:buChar char="Ø"/>
            </a:pPr>
            <a:r>
              <a:rPr lang="en-US" sz="2400" dirty="0" err="1" smtClean="0">
                <a:solidFill>
                  <a:schemeClr val="tx2">
                    <a:lumMod val="75000"/>
                  </a:schemeClr>
                </a:solidFill>
              </a:rPr>
              <a:t>GenAI</a:t>
            </a:r>
            <a:r>
              <a:rPr lang="en-US" sz="2400" dirty="0" smtClean="0">
                <a:solidFill>
                  <a:schemeClr val="tx2">
                    <a:lumMod val="75000"/>
                  </a:schemeClr>
                </a:solidFill>
              </a:rPr>
              <a:t> model (gemini-2.0-flash) for classification</a:t>
            </a:r>
          </a:p>
          <a:p>
            <a:pPr>
              <a:buFont typeface="Wingdings" charset="2"/>
              <a:buChar char="Ø"/>
            </a:pPr>
            <a:r>
              <a:rPr lang="en-US" sz="2400" dirty="0" err="1" smtClean="0">
                <a:solidFill>
                  <a:schemeClr val="tx2">
                    <a:lumMod val="75000"/>
                  </a:schemeClr>
                </a:solidFill>
              </a:rPr>
              <a:t>LangChain</a:t>
            </a:r>
            <a:r>
              <a:rPr lang="en-US" sz="2400" dirty="0" smtClean="0">
                <a:solidFill>
                  <a:schemeClr val="tx2">
                    <a:lumMod val="75000"/>
                  </a:schemeClr>
                </a:solidFill>
              </a:rPr>
              <a:t> for structured prompts</a:t>
            </a:r>
          </a:p>
          <a:p>
            <a:pPr>
              <a:buFont typeface="Wingdings" charset="2"/>
              <a:buChar char="Ø"/>
            </a:pPr>
            <a:r>
              <a:rPr lang="en-US" sz="2400" dirty="0" err="1" smtClean="0">
                <a:solidFill>
                  <a:schemeClr val="tx2">
                    <a:lumMod val="75000"/>
                  </a:schemeClr>
                </a:solidFill>
              </a:rPr>
              <a:t>Websockets</a:t>
            </a:r>
            <a:r>
              <a:rPr lang="en-US" sz="2400" dirty="0" smtClean="0">
                <a:solidFill>
                  <a:schemeClr val="tx2">
                    <a:lumMod val="75000"/>
                  </a:schemeClr>
                </a:solidFill>
              </a:rPr>
              <a:t> for showing real-time data on the dashboard</a:t>
            </a:r>
          </a:p>
          <a:p>
            <a:pPr>
              <a:buFont typeface="Wingdings" charset="2"/>
              <a:buChar char="Ø"/>
            </a:pPr>
            <a:r>
              <a:rPr lang="en-US" sz="2400" dirty="0" smtClean="0">
                <a:solidFill>
                  <a:schemeClr val="tx2">
                    <a:lumMod val="75000"/>
                  </a:schemeClr>
                </a:solidFill>
              </a:rPr>
              <a:t>UI Dashboard to display extracted information</a:t>
            </a:r>
            <a:endParaRPr lang="en-US" sz="2400" dirty="0">
              <a:solidFill>
                <a:schemeClr val="tx2">
                  <a:lumMod val="75000"/>
                </a:schemeClr>
              </a:solidFill>
            </a:endParaRPr>
          </a:p>
        </p:txBody>
      </p:sp>
    </p:spTree>
    <p:extLst>
      <p:ext uri="{BB962C8B-B14F-4D97-AF65-F5344CB8AC3E}">
        <p14:creationId xmlns:p14="http://schemas.microsoft.com/office/powerpoint/2010/main" val="1421298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6745"/>
          <a:stretch/>
        </p:blipFill>
        <p:spPr>
          <a:xfrm>
            <a:off x="330200" y="1087055"/>
            <a:ext cx="1278467" cy="104019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8300" y="1141403"/>
            <a:ext cx="1066801" cy="1017993"/>
          </a:xfrm>
          <a:prstGeom prst="rect">
            <a:avLst/>
          </a:prstGeom>
        </p:spPr>
      </p:pic>
      <p:sp>
        <p:nvSpPr>
          <p:cNvPr id="8" name="Rectangle 7"/>
          <p:cNvSpPr/>
          <p:nvPr/>
        </p:nvSpPr>
        <p:spPr>
          <a:xfrm>
            <a:off x="270934" y="2255309"/>
            <a:ext cx="1397000" cy="41380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Service Request Raised by client</a:t>
            </a:r>
            <a:endParaRPr lang="en-US" sz="135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1000" y="1114798"/>
            <a:ext cx="1147233" cy="984708"/>
          </a:xfrm>
          <a:prstGeom prst="rect">
            <a:avLst/>
          </a:prstGeom>
        </p:spPr>
      </p:pic>
      <p:sp>
        <p:nvSpPr>
          <p:cNvPr id="10" name="Rectangle 9"/>
          <p:cNvSpPr/>
          <p:nvPr/>
        </p:nvSpPr>
        <p:spPr>
          <a:xfrm>
            <a:off x="2921000" y="2236654"/>
            <a:ext cx="1214966" cy="482601"/>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Email received in Inbox</a:t>
            </a:r>
          </a:p>
        </p:txBody>
      </p:sp>
      <p:sp>
        <p:nvSpPr>
          <p:cNvPr id="11" name="Rectangle 10"/>
          <p:cNvSpPr/>
          <p:nvPr/>
        </p:nvSpPr>
        <p:spPr>
          <a:xfrm>
            <a:off x="5331379" y="2255308"/>
            <a:ext cx="1611287" cy="54315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GenAI</a:t>
            </a:r>
            <a:r>
              <a:rPr lang="en-US" sz="1350" dirty="0"/>
              <a:t> </a:t>
            </a:r>
            <a:r>
              <a:rPr lang="en-US" sz="1350" dirty="0"/>
              <a:t>model(</a:t>
            </a:r>
            <a:r>
              <a:rPr lang="en-US" sz="1350" dirty="0" err="1"/>
              <a:t>gemini</a:t>
            </a:r>
            <a:r>
              <a:rPr lang="en-US" sz="1350" dirty="0"/>
              <a:t> 2.0 flash)</a:t>
            </a:r>
            <a:endParaRPr lang="en-US" sz="1350" dirty="0"/>
          </a:p>
        </p:txBody>
      </p:sp>
      <p:sp>
        <p:nvSpPr>
          <p:cNvPr id="14" name="Left-Right Arrow 13"/>
          <p:cNvSpPr/>
          <p:nvPr/>
        </p:nvSpPr>
        <p:spPr>
          <a:xfrm>
            <a:off x="4114800" y="1323445"/>
            <a:ext cx="1286933" cy="512306"/>
          </a:xfrm>
          <a:prstGeom prst="leftRigh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Websocket</a:t>
            </a:r>
            <a:endParaRPr lang="en-US" sz="1350" dirty="0"/>
          </a:p>
        </p:txBody>
      </p:sp>
      <p:sp>
        <p:nvSpPr>
          <p:cNvPr id="15" name="Right Arrow 14"/>
          <p:cNvSpPr/>
          <p:nvPr/>
        </p:nvSpPr>
        <p:spPr>
          <a:xfrm>
            <a:off x="1727200" y="1323445"/>
            <a:ext cx="1075267" cy="439739"/>
          </a:xfrm>
          <a:prstGeom prst="righ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Email</a:t>
            </a:r>
            <a:endParaRPr lang="en-US" sz="1350" dirty="0"/>
          </a:p>
        </p:txBody>
      </p:sp>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12114" t="10120" r="14621" b="30120"/>
          <a:stretch/>
        </p:blipFill>
        <p:spPr>
          <a:xfrm>
            <a:off x="7821514" y="1119189"/>
            <a:ext cx="1212619" cy="1062420"/>
          </a:xfrm>
          <a:prstGeom prst="rect">
            <a:avLst/>
          </a:prstGeom>
        </p:spPr>
      </p:pic>
      <p:sp>
        <p:nvSpPr>
          <p:cNvPr id="18" name="Left-Right Arrow 17"/>
          <p:cNvSpPr/>
          <p:nvPr/>
        </p:nvSpPr>
        <p:spPr>
          <a:xfrm>
            <a:off x="6544172" y="1378553"/>
            <a:ext cx="1248271" cy="492558"/>
          </a:xfrm>
          <a:prstGeom prst="leftRigh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LangChain</a:t>
            </a:r>
            <a:endParaRPr lang="en-US" sz="1350" dirty="0"/>
          </a:p>
        </p:txBody>
      </p:sp>
      <p:sp>
        <p:nvSpPr>
          <p:cNvPr id="20" name="Left-Up Arrow 19"/>
          <p:cNvSpPr/>
          <p:nvPr/>
        </p:nvSpPr>
        <p:spPr>
          <a:xfrm>
            <a:off x="4661298" y="2833822"/>
            <a:ext cx="2124739" cy="2063219"/>
          </a:xfrm>
          <a:prstGeom prst="leftUp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Classified emails</a:t>
            </a:r>
          </a:p>
        </p:txBody>
      </p:sp>
      <p:sp>
        <p:nvSpPr>
          <p:cNvPr id="22" name="Rectangle 21"/>
          <p:cNvSpPr/>
          <p:nvPr/>
        </p:nvSpPr>
        <p:spPr>
          <a:xfrm>
            <a:off x="2636044" y="5455617"/>
            <a:ext cx="1700713" cy="41380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Dashboard</a:t>
            </a:r>
          </a:p>
        </p:txBody>
      </p:sp>
      <p:sp>
        <p:nvSpPr>
          <p:cNvPr id="23" name="Rectangle 22"/>
          <p:cNvSpPr/>
          <p:nvPr/>
        </p:nvSpPr>
        <p:spPr>
          <a:xfrm>
            <a:off x="889210" y="5538451"/>
            <a:ext cx="1142586" cy="330974"/>
          </a:xfrm>
          <a:prstGeom prst="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2">
                    <a:lumMod val="75000"/>
                  </a:schemeClr>
                </a:solidFill>
              </a:rPr>
              <a:t>React</a:t>
            </a:r>
            <a:endParaRPr lang="en-US" sz="1350" dirty="0">
              <a:solidFill>
                <a:schemeClr val="tx2">
                  <a:lumMod val="75000"/>
                </a:schemeClr>
              </a:solidFill>
            </a:endParaRPr>
          </a:p>
        </p:txBody>
      </p:sp>
      <p:sp>
        <p:nvSpPr>
          <p:cNvPr id="24" name="Rectangle 23"/>
          <p:cNvSpPr/>
          <p:nvPr/>
        </p:nvSpPr>
        <p:spPr>
          <a:xfrm>
            <a:off x="4908844" y="5538451"/>
            <a:ext cx="1142585" cy="330974"/>
          </a:xfrm>
          <a:prstGeom prst="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2">
                    <a:lumMod val="75000"/>
                  </a:schemeClr>
                </a:solidFill>
              </a:rPr>
              <a:t>Material UI</a:t>
            </a:r>
            <a:endParaRPr lang="en-US" sz="1350" dirty="0">
              <a:solidFill>
                <a:schemeClr val="tx2">
                  <a:lumMod val="75000"/>
                </a:schemeClr>
              </a:solidFill>
            </a:endParaRPr>
          </a:p>
        </p:txBody>
      </p:sp>
      <p:cxnSp>
        <p:nvCxnSpPr>
          <p:cNvPr id="26" name="Straight Arrow Connector 25"/>
          <p:cNvCxnSpPr/>
          <p:nvPr/>
        </p:nvCxnSpPr>
        <p:spPr>
          <a:xfrm flipH="1">
            <a:off x="4402666" y="5662256"/>
            <a:ext cx="431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2465" y="3307838"/>
            <a:ext cx="2112035" cy="1941209"/>
          </a:xfrm>
          <a:prstGeom prst="rect">
            <a:avLst/>
          </a:prstGeom>
        </p:spPr>
      </p:pic>
      <p:cxnSp>
        <p:nvCxnSpPr>
          <p:cNvPr id="21" name="Straight Arrow Connector 20"/>
          <p:cNvCxnSpPr/>
          <p:nvPr/>
        </p:nvCxnSpPr>
        <p:spPr>
          <a:xfrm flipV="1">
            <a:off x="2179960" y="5662521"/>
            <a:ext cx="39017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972214" y="6333309"/>
            <a:ext cx="1142586" cy="293121"/>
          </a:xfrm>
          <a:prstGeom prst="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solidFill>
                  <a:schemeClr val="tx2">
                    <a:lumMod val="75000"/>
                  </a:schemeClr>
                </a:solidFill>
              </a:rPr>
              <a:t>Javascript</a:t>
            </a:r>
            <a:endParaRPr lang="en-US" sz="1350" dirty="0">
              <a:solidFill>
                <a:schemeClr val="tx2">
                  <a:lumMod val="75000"/>
                </a:schemeClr>
              </a:solidFill>
            </a:endParaRPr>
          </a:p>
        </p:txBody>
      </p:sp>
      <p:cxnSp>
        <p:nvCxnSpPr>
          <p:cNvPr id="25" name="Straight Arrow Connector 24"/>
          <p:cNvCxnSpPr/>
          <p:nvPr/>
        </p:nvCxnSpPr>
        <p:spPr>
          <a:xfrm flipH="1" flipV="1">
            <a:off x="3486401" y="5939970"/>
            <a:ext cx="8215" cy="28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353472" y="156689"/>
            <a:ext cx="4161629" cy="707886"/>
          </a:xfrm>
          <a:prstGeom prst="rect">
            <a:avLst/>
          </a:prstGeom>
          <a:noFill/>
        </p:spPr>
        <p:txBody>
          <a:bodyPr wrap="square" rtlCol="0">
            <a:spAutoFit/>
          </a:bodyPr>
          <a:lstStyle/>
          <a:p>
            <a:pPr algn="ctr"/>
            <a:r>
              <a:rPr lang="en-US" sz="4000" dirty="0" err="1" smtClean="0">
                <a:solidFill>
                  <a:schemeClr val="tx2">
                    <a:lumMod val="75000"/>
                  </a:schemeClr>
                </a:solidFill>
              </a:rPr>
              <a:t>WorkFlow</a:t>
            </a:r>
            <a:endParaRPr lang="en-US" sz="4000" dirty="0">
              <a:solidFill>
                <a:schemeClr val="tx2">
                  <a:lumMod val="75000"/>
                </a:schemeClr>
              </a:solidFill>
            </a:endParaRPr>
          </a:p>
        </p:txBody>
      </p:sp>
    </p:spTree>
    <p:extLst>
      <p:ext uri="{BB962C8B-B14F-4D97-AF65-F5344CB8AC3E}">
        <p14:creationId xmlns:p14="http://schemas.microsoft.com/office/powerpoint/2010/main" val="857628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sz="4400">
                <a:solidFill>
                  <a:srgbClr val="003366"/>
                </a:solidFill>
              </a:defRPr>
            </a:pPr>
            <a:r>
              <a:rPr sz="4000" dirty="0"/>
              <a:t>Technology Stack</a:t>
            </a:r>
          </a:p>
        </p:txBody>
      </p:sp>
      <p:sp>
        <p:nvSpPr>
          <p:cNvPr id="3" name="Content Placeholder 2"/>
          <p:cNvSpPr>
            <a:spLocks noGrp="1"/>
          </p:cNvSpPr>
          <p:nvPr>
            <p:ph idx="1"/>
          </p:nvPr>
        </p:nvSpPr>
        <p:spPr/>
        <p:txBody>
          <a:bodyPr>
            <a:normAutofit/>
          </a:bodyPr>
          <a:lstStyle/>
          <a:p>
            <a:r>
              <a:rPr lang="en-US" sz="2400" b="1" dirty="0" err="1">
                <a:solidFill>
                  <a:schemeClr val="tx2">
                    <a:lumMod val="75000"/>
                  </a:schemeClr>
                </a:solidFill>
              </a:rPr>
              <a:t>GenAI</a:t>
            </a:r>
            <a:r>
              <a:rPr lang="en-US" sz="2400" b="1" dirty="0">
                <a:solidFill>
                  <a:schemeClr val="tx2">
                    <a:lumMod val="75000"/>
                  </a:schemeClr>
                </a:solidFill>
              </a:rPr>
              <a:t> Model:</a:t>
            </a:r>
            <a:r>
              <a:rPr lang="en-US" sz="2400" dirty="0">
                <a:solidFill>
                  <a:schemeClr val="tx2">
                    <a:lumMod val="75000"/>
                  </a:schemeClr>
                </a:solidFill>
              </a:rPr>
              <a:t> gemini-2.0-flash</a:t>
            </a:r>
          </a:p>
          <a:p>
            <a:r>
              <a:rPr lang="en-US" sz="2400" b="1" dirty="0">
                <a:solidFill>
                  <a:schemeClr val="tx2">
                    <a:lumMod val="75000"/>
                  </a:schemeClr>
                </a:solidFill>
              </a:rPr>
              <a:t>OCR:</a:t>
            </a:r>
            <a:r>
              <a:rPr lang="en-US" sz="2400" dirty="0">
                <a:solidFill>
                  <a:schemeClr val="tx2">
                    <a:lumMod val="75000"/>
                  </a:schemeClr>
                </a:solidFill>
              </a:rPr>
              <a:t> Tesseract</a:t>
            </a:r>
          </a:p>
          <a:p>
            <a:r>
              <a:rPr lang="en-US" sz="2400" b="1" dirty="0">
                <a:solidFill>
                  <a:schemeClr val="tx2">
                    <a:lumMod val="75000"/>
                  </a:schemeClr>
                </a:solidFill>
              </a:rPr>
              <a:t>Structured Prompts:</a:t>
            </a:r>
            <a:r>
              <a:rPr lang="en-US" sz="2400" dirty="0">
                <a:solidFill>
                  <a:schemeClr val="tx2">
                    <a:lumMod val="75000"/>
                  </a:schemeClr>
                </a:solidFill>
              </a:rPr>
              <a:t> </a:t>
            </a:r>
            <a:r>
              <a:rPr lang="en-US" sz="2400" dirty="0" err="1">
                <a:solidFill>
                  <a:schemeClr val="tx2">
                    <a:lumMod val="75000"/>
                  </a:schemeClr>
                </a:solidFill>
              </a:rPr>
              <a:t>LangChain</a:t>
            </a:r>
            <a:endParaRPr lang="en-US" sz="2400" dirty="0">
              <a:solidFill>
                <a:schemeClr val="tx2">
                  <a:lumMod val="75000"/>
                </a:schemeClr>
              </a:solidFill>
            </a:endParaRPr>
          </a:p>
          <a:p>
            <a:r>
              <a:rPr lang="en-US" sz="2400" b="1" dirty="0">
                <a:solidFill>
                  <a:schemeClr val="tx2">
                    <a:lumMod val="75000"/>
                  </a:schemeClr>
                </a:solidFill>
              </a:rPr>
              <a:t>Languages:</a:t>
            </a:r>
            <a:r>
              <a:rPr lang="en-US" sz="2400" dirty="0">
                <a:solidFill>
                  <a:schemeClr val="tx2">
                    <a:lumMod val="75000"/>
                  </a:schemeClr>
                </a:solidFill>
              </a:rPr>
              <a:t> Python, JavaScript</a:t>
            </a:r>
          </a:p>
          <a:p>
            <a:r>
              <a:rPr lang="en-US" sz="2400" b="1" dirty="0">
                <a:solidFill>
                  <a:schemeClr val="tx2">
                    <a:lumMod val="75000"/>
                  </a:schemeClr>
                </a:solidFill>
              </a:rPr>
              <a:t>User Interface Library:</a:t>
            </a:r>
            <a:r>
              <a:rPr lang="en-US" sz="2400" dirty="0">
                <a:solidFill>
                  <a:schemeClr val="tx2">
                    <a:lumMod val="75000"/>
                  </a:schemeClr>
                </a:solidFill>
              </a:rPr>
              <a:t> React, Material UI</a:t>
            </a:r>
          </a:p>
          <a:p>
            <a:r>
              <a:rPr lang="en-US" sz="2400" b="1" dirty="0">
                <a:solidFill>
                  <a:schemeClr val="tx2">
                    <a:lumMod val="75000"/>
                  </a:schemeClr>
                </a:solidFill>
              </a:rPr>
              <a:t>Backend:</a:t>
            </a:r>
            <a:r>
              <a:rPr lang="en-US" sz="2400" dirty="0">
                <a:solidFill>
                  <a:schemeClr val="tx2">
                    <a:lumMod val="75000"/>
                  </a:schemeClr>
                </a:solidFill>
              </a:rPr>
              <a:t> </a:t>
            </a:r>
            <a:r>
              <a:rPr lang="en-US" sz="2400" dirty="0" err="1">
                <a:solidFill>
                  <a:schemeClr val="tx2">
                    <a:lumMod val="75000"/>
                  </a:schemeClr>
                </a:solidFill>
              </a:rPr>
              <a:t>Node.js</a:t>
            </a:r>
            <a:endParaRPr lang="en-US" sz="2400" dirty="0">
              <a:solidFill>
                <a:schemeClr val="tx2">
                  <a:lumMod val="75000"/>
                </a:schemeClr>
              </a:solidFill>
            </a:endParaRPr>
          </a:p>
          <a:p>
            <a:r>
              <a:rPr lang="en-US" sz="2400" b="1" dirty="0">
                <a:solidFill>
                  <a:schemeClr val="tx2">
                    <a:lumMod val="75000"/>
                  </a:schemeClr>
                </a:solidFill>
              </a:rPr>
              <a:t>Connection:</a:t>
            </a:r>
            <a:r>
              <a:rPr lang="en-US" sz="2400" dirty="0">
                <a:solidFill>
                  <a:schemeClr val="tx2">
                    <a:lumMod val="75000"/>
                  </a:schemeClr>
                </a:solidFill>
              </a:rPr>
              <a:t> </a:t>
            </a:r>
            <a:r>
              <a:rPr lang="en-US" sz="2400" dirty="0" err="1">
                <a:solidFill>
                  <a:schemeClr val="tx2">
                    <a:lumMod val="75000"/>
                  </a:schemeClr>
                </a:solidFill>
              </a:rPr>
              <a:t>Websocket</a:t>
            </a:r>
            <a:endParaRPr lang="en-US" sz="2400" dirty="0">
              <a:solidFill>
                <a:schemeClr val="tx2">
                  <a:lumMod val="75000"/>
                </a:schemeClr>
              </a:solidFill>
            </a:endParaRPr>
          </a:p>
          <a:p>
            <a:r>
              <a:rPr lang="en-US" sz="2400" b="1" dirty="0">
                <a:solidFill>
                  <a:schemeClr val="tx2">
                    <a:lumMod val="75000"/>
                  </a:schemeClr>
                </a:solidFill>
              </a:rPr>
              <a:t>Mail Server:</a:t>
            </a:r>
            <a:r>
              <a:rPr lang="en-US" sz="2400" dirty="0">
                <a:solidFill>
                  <a:schemeClr val="tx2">
                    <a:lumMod val="75000"/>
                  </a:schemeClr>
                </a:solidFill>
              </a:rPr>
              <a:t> IMAP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853427"/>
          </a:xfrm>
        </p:spPr>
        <p:txBody>
          <a:bodyPr>
            <a:normAutofit/>
          </a:bodyPr>
          <a:lstStyle/>
          <a:p>
            <a:pPr>
              <a:defRPr sz="4400">
                <a:solidFill>
                  <a:srgbClr val="003366"/>
                </a:solidFill>
              </a:defRPr>
            </a:pPr>
            <a:r>
              <a:rPr dirty="0"/>
              <a:t>Key Features &amp; Capabilities</a:t>
            </a:r>
          </a:p>
        </p:txBody>
      </p:sp>
      <p:sp>
        <p:nvSpPr>
          <p:cNvPr id="3" name="Content Placeholder 2"/>
          <p:cNvSpPr>
            <a:spLocks noGrp="1"/>
          </p:cNvSpPr>
          <p:nvPr>
            <p:ph idx="1"/>
          </p:nvPr>
        </p:nvSpPr>
        <p:spPr>
          <a:xfrm>
            <a:off x="457200" y="1828800"/>
            <a:ext cx="8508670" cy="4678878"/>
          </a:xfrm>
        </p:spPr>
        <p:txBody>
          <a:bodyPr>
            <a:normAutofit/>
          </a:bodyPr>
          <a:lstStyle/>
          <a:p>
            <a:pPr>
              <a:buFont typeface="Wingdings" charset="2"/>
              <a:buChar char="Ø"/>
            </a:pPr>
            <a:r>
              <a:rPr lang="en-US" sz="2400" dirty="0">
                <a:solidFill>
                  <a:schemeClr val="tx2">
                    <a:lumMod val="75000"/>
                  </a:schemeClr>
                </a:solidFill>
              </a:rPr>
              <a:t>Read emails from the email server.</a:t>
            </a:r>
          </a:p>
          <a:p>
            <a:pPr>
              <a:buFont typeface="Wingdings" charset="2"/>
              <a:buChar char="Ø"/>
            </a:pPr>
            <a:r>
              <a:rPr lang="en-US" sz="2400" dirty="0">
                <a:solidFill>
                  <a:schemeClr val="tx2">
                    <a:lumMod val="75000"/>
                  </a:schemeClr>
                </a:solidFill>
              </a:rPr>
              <a:t>Trigger the AI model for new emails &amp; classify based on request types and sub-request types.</a:t>
            </a:r>
          </a:p>
          <a:p>
            <a:pPr>
              <a:buFont typeface="Wingdings" charset="2"/>
              <a:buChar char="Ø"/>
            </a:pPr>
            <a:r>
              <a:rPr lang="en-US" sz="2400" dirty="0">
                <a:solidFill>
                  <a:schemeClr val="tx2">
                    <a:lumMod val="75000"/>
                  </a:schemeClr>
                </a:solidFill>
              </a:rPr>
              <a:t>Provide confidence score with classification reasoning.</a:t>
            </a:r>
          </a:p>
          <a:p>
            <a:pPr>
              <a:buFont typeface="Wingdings" charset="2"/>
              <a:buChar char="Ø"/>
            </a:pPr>
            <a:r>
              <a:rPr lang="en-US" sz="2400" dirty="0">
                <a:solidFill>
                  <a:schemeClr val="tx2">
                    <a:lumMod val="75000"/>
                  </a:schemeClr>
                </a:solidFill>
              </a:rPr>
              <a:t>Multi-format email attachment handling.</a:t>
            </a:r>
          </a:p>
          <a:p>
            <a:pPr>
              <a:buFont typeface="Wingdings" charset="2"/>
              <a:buChar char="Ø"/>
            </a:pPr>
            <a:r>
              <a:rPr lang="en-US" sz="2400" dirty="0">
                <a:solidFill>
                  <a:schemeClr val="tx2">
                    <a:lumMod val="75000"/>
                  </a:schemeClr>
                </a:solidFill>
              </a:rPr>
              <a:t>Content-aware classification.</a:t>
            </a:r>
          </a:p>
          <a:p>
            <a:pPr>
              <a:buFont typeface="Wingdings" charset="2"/>
              <a:buChar char="Ø"/>
            </a:pPr>
            <a:r>
              <a:rPr lang="en-US" sz="2400" dirty="0">
                <a:solidFill>
                  <a:schemeClr val="tx2">
                    <a:lumMod val="75000"/>
                  </a:schemeClr>
                </a:solidFill>
              </a:rPr>
              <a:t>Priority classification based on content intent of email body &amp; attachments.</a:t>
            </a:r>
          </a:p>
          <a:p>
            <a:pPr>
              <a:buFont typeface="Wingdings" charset="2"/>
              <a:buChar char="Ø"/>
            </a:pPr>
            <a:r>
              <a:rPr lang="en-US" sz="2400" dirty="0">
                <a:solidFill>
                  <a:schemeClr val="tx2">
                    <a:lumMod val="75000"/>
                  </a:schemeClr>
                </a:solidFill>
              </a:rPr>
              <a:t>Keyword-based search.</a:t>
            </a:r>
          </a:p>
          <a:p>
            <a:pPr>
              <a:buFont typeface="Wingdings" charset="2"/>
              <a:buChar char="Ø"/>
            </a:pPr>
            <a:r>
              <a:rPr lang="en-US" sz="2400" dirty="0">
                <a:solidFill>
                  <a:schemeClr val="tx2">
                    <a:lumMod val="75000"/>
                  </a:schemeClr>
                </a:solidFill>
              </a:rPr>
              <a:t>Extract other important attributes.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TotalTime>
  <Words>660</Words>
  <Application>Microsoft Macintosh PowerPoint</Application>
  <PresentationFormat>On-screen Show (4:3)</PresentationFormat>
  <Paragraphs>107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Calibri Light</vt:lpstr>
      <vt:lpstr>Wingdings</vt:lpstr>
      <vt:lpstr>Arial</vt:lpstr>
      <vt:lpstr>Office Theme</vt:lpstr>
      <vt:lpstr>Hackathon Challenge  Gen AI- Based Email Classification and OCR</vt:lpstr>
      <vt:lpstr>Topics</vt:lpstr>
      <vt:lpstr>Team name: Next Gen Thinkers</vt:lpstr>
      <vt:lpstr>Problem Statement</vt:lpstr>
      <vt:lpstr>Proposed Solution</vt:lpstr>
      <vt:lpstr>High-Level Architecture</vt:lpstr>
      <vt:lpstr>PowerPoint Presentation</vt:lpstr>
      <vt:lpstr>Technology Stack</vt:lpstr>
      <vt:lpstr>Key Features &amp; Capabilities</vt:lpstr>
      <vt:lpstr>Expected Improvements</vt:lpstr>
      <vt:lpstr>Future enhancements</vt:lpstr>
      <vt:lpstr>Thank you</vt:lpstr>
    </vt:vector>
  </TitlesOfParts>
  <Manager/>
  <Company/>
  <LinksUpToDate>false</LinksUpToDate>
  <SharedDoc>false</SharedDoc>
  <HyperlinkBase/>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Challenge: Email Classification using GenAI &amp; OCR</dc:title>
  <dc:subject/>
  <dc:creator/>
  <cp:keywords/>
  <dc:description>generated using python-pptx</dc:description>
  <cp:lastModifiedBy>Microsoft Office User</cp:lastModifiedBy>
  <cp:revision>38</cp:revision>
  <dcterms:created xsi:type="dcterms:W3CDTF">2013-01-27T09:14:16Z</dcterms:created>
  <dcterms:modified xsi:type="dcterms:W3CDTF">2025-03-26T10:20:25Z</dcterms:modified>
  <cp:category/>
</cp:coreProperties>
</file>