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7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aurabh.dhakate@wellsfargo.com" TargetMode="External"/><Relationship Id="rId2" Type="http://schemas.openxmlformats.org/officeDocument/2006/relationships/hyperlink" Target="mailto:Vajreshwar.Ananthouju@wellsfargo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nkush.Virulkar@wellsfargo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8922" y="769775"/>
            <a:ext cx="9871755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Gen AI Orchestrator for Email and Document Triage/Routing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2135" y="3769673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Team Name : Sandesh</a:t>
            </a:r>
          </a:p>
          <a:p>
            <a:r>
              <a:rPr lang="en-US" dirty="0" smtClean="0"/>
              <a:t>Team Member : Ananthoju Vajreshwar ,Saurabh Dhakate ,Ankush Virulkar</a:t>
            </a:r>
          </a:p>
          <a:p>
            <a:r>
              <a:rPr lang="en-US" dirty="0" smtClean="0"/>
              <a:t>Date : 03/21/2025 – 03/26/2025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0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966" y="233264"/>
            <a:ext cx="10728009" cy="640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8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8119"/>
          </a:xfrm>
        </p:spPr>
        <p:txBody>
          <a:bodyPr/>
          <a:lstStyle/>
          <a:p>
            <a:r>
              <a:rPr lang="en-US" dirty="0" smtClean="0"/>
              <a:t>                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Contact: </a:t>
            </a:r>
            <a:r>
              <a:rPr lang="en-US" dirty="0" smtClean="0"/>
              <a:t> 		</a:t>
            </a:r>
          </a:p>
          <a:p>
            <a:pPr lvl="3"/>
            <a:r>
              <a:rPr lang="en-US" sz="1800" dirty="0" smtClean="0">
                <a:hlinkClick r:id="rId2"/>
              </a:rPr>
              <a:t>Vajreshwar.Ananthouju@wellsfargo.com</a:t>
            </a:r>
            <a:endParaRPr lang="en-US" sz="1800" dirty="0" smtClean="0"/>
          </a:p>
          <a:p>
            <a:pPr lvl="3"/>
            <a:r>
              <a:rPr lang="en-US" sz="1800" dirty="0" smtClean="0">
                <a:hlinkClick r:id="rId3"/>
              </a:rPr>
              <a:t>saurabh.dhakate@wellsfargo.com</a:t>
            </a:r>
            <a:endParaRPr lang="en-US" sz="1800" dirty="0" smtClean="0"/>
          </a:p>
          <a:p>
            <a:pPr lvl="3"/>
            <a:r>
              <a:rPr lang="en-US" sz="1800" dirty="0">
                <a:hlinkClick r:id="rId4"/>
              </a:rPr>
              <a:t>Ankush.Virulkar@wellsfargo.com</a:t>
            </a:r>
            <a:endParaRPr lang="en-US" sz="1800" dirty="0"/>
          </a:p>
          <a:p>
            <a:endParaRPr lang="en-US" dirty="0"/>
          </a:p>
          <a:p>
            <a:r>
              <a:rPr lang="en-US" dirty="0" smtClean="0"/>
              <a:t>GitHub </a:t>
            </a:r>
            <a:r>
              <a:rPr lang="en-US" dirty="0"/>
              <a:t>Repo: </a:t>
            </a:r>
            <a:r>
              <a:rPr lang="en-US" b="1" dirty="0"/>
              <a:t>https://github.com/ewfx/gaied-sandesh/tree/main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  			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55090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830" y="499189"/>
            <a:ext cx="8915399" cy="779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  </a:t>
            </a:r>
            <a:r>
              <a:rPr lang="en-US" u="sng" dirty="0" smtClean="0"/>
              <a:t>Problem Statement</a:t>
            </a:r>
            <a:endParaRPr lang="en-US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487" y="1604970"/>
            <a:ext cx="9619828" cy="4609218"/>
          </a:xfrm>
        </p:spPr>
        <p:txBody>
          <a:bodyPr>
            <a:normAutofit/>
          </a:bodyPr>
          <a:lstStyle/>
          <a:p>
            <a:r>
              <a:rPr lang="en-US" sz="1400" dirty="0" smtClean="0"/>
              <a:t>There is significant volume of serving requests through the emails. </a:t>
            </a:r>
            <a:r>
              <a:rPr lang="en-US" sz="1400" dirty="0" err="1" smtClean="0"/>
              <a:t>Thease</a:t>
            </a:r>
            <a:r>
              <a:rPr lang="en-US" sz="1400" dirty="0" smtClean="0"/>
              <a:t> email contain diverse </a:t>
            </a:r>
            <a:r>
              <a:rPr lang="en-US" sz="1400" dirty="0" err="1" smtClean="0"/>
              <a:t>request,ofen</a:t>
            </a:r>
            <a:r>
              <a:rPr lang="en-US" sz="1400" dirty="0" smtClean="0"/>
              <a:t> with attachment and will be </a:t>
            </a:r>
            <a:r>
              <a:rPr lang="en-US" sz="1400" dirty="0" err="1" smtClean="0"/>
              <a:t>ingected</a:t>
            </a:r>
            <a:r>
              <a:rPr lang="en-US" sz="1400" dirty="0" smtClean="0"/>
              <a:t> to servicing platform and create service request </a:t>
            </a:r>
            <a:r>
              <a:rPr lang="en-US" sz="1400" dirty="0" err="1" smtClean="0"/>
              <a:t>whill</a:t>
            </a:r>
            <a:r>
              <a:rPr lang="en-US" sz="1400" dirty="0" smtClean="0"/>
              <a:t> will go through the workflow processing.Incomming service request(SR) via e-mail require a manual triage where “Gatekeeper” who :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Read interpreted the email contain and attachment.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Identify the intent of the email and classify the “request type” and “Sub request type”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Extract key attribute for populating in service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Assign the request to the appropriate team or individual based on role and skill.</a:t>
            </a:r>
          </a:p>
          <a:p>
            <a:r>
              <a:rPr lang="en-US" sz="1400" dirty="0" smtClean="0"/>
              <a:t>The manual triage process require a team of gate keeps and time consuming. Sometime its inefficient and error prone  when volume is large.</a:t>
            </a:r>
          </a:p>
          <a:p>
            <a:r>
              <a:rPr lang="en-US" sz="1400" dirty="0" smtClean="0"/>
              <a:t>The volume is to automate email classification and data extraction using Gen AI (LLMs), improving </a:t>
            </a:r>
            <a:r>
              <a:rPr lang="en-US" sz="1400" dirty="0" err="1" smtClean="0"/>
              <a:t>efficience</a:t>
            </a:r>
            <a:r>
              <a:rPr lang="en-US" sz="1400" dirty="0" smtClean="0"/>
              <a:t>, accuracy and turnaround time, Also minimize the gatekeeper activity.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0756" y="545842"/>
            <a:ext cx="8915399" cy="1115007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       Solution </a:t>
            </a:r>
            <a:r>
              <a:rPr lang="en-US" sz="4900" dirty="0"/>
              <a:t>Overview</a:t>
            </a:r>
            <a:br>
              <a:rPr lang="en-US" sz="4900" dirty="0"/>
            </a:b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1315" y="1660849"/>
            <a:ext cx="9153298" cy="424281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we are using the SDCA (Stochastic Dual Coordinate Ascent) </a:t>
            </a:r>
            <a:r>
              <a:rPr lang="en-US" dirty="0" smtClean="0"/>
              <a:t>Maximum Entropy </a:t>
            </a:r>
            <a:r>
              <a:rPr lang="en-US" dirty="0"/>
              <a:t>classifier, which is a multiclass classification </a:t>
            </a:r>
            <a:r>
              <a:rPr lang="en-US" dirty="0" smtClean="0"/>
              <a:t>algorithm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Stochastic </a:t>
            </a:r>
            <a:r>
              <a:rPr lang="en-US" b="1" dirty="0"/>
              <a:t>Dual Coordinate Ascent (SDCA)</a:t>
            </a:r>
          </a:p>
          <a:p>
            <a:r>
              <a:rPr lang="en-US" dirty="0"/>
              <a:t>SDCA is an </a:t>
            </a:r>
            <a:r>
              <a:rPr lang="en-US" b="1" dirty="0"/>
              <a:t>optimization algorithm</a:t>
            </a:r>
            <a:r>
              <a:rPr lang="en-US" dirty="0"/>
              <a:t> used for training linear classifiers, often applied in </a:t>
            </a:r>
            <a:r>
              <a:rPr lang="en-US" b="1" dirty="0"/>
              <a:t>logistic regression and SVM models</a:t>
            </a:r>
            <a:r>
              <a:rPr lang="en-US" dirty="0"/>
              <a:t>. It is highly efficient for large-scale datasets due to its ability to solve </a:t>
            </a:r>
            <a:r>
              <a:rPr lang="en-US" b="1" dirty="0"/>
              <a:t>dual optimization problems</a:t>
            </a:r>
            <a:r>
              <a:rPr lang="en-US" dirty="0"/>
              <a:t>.</a:t>
            </a:r>
          </a:p>
          <a:p>
            <a:r>
              <a:rPr lang="en-US" b="1" dirty="0"/>
              <a:t>Why SDCA for Email &amp; Document Classification?</a:t>
            </a:r>
          </a:p>
          <a:p>
            <a:r>
              <a:rPr lang="en-US" b="1" dirty="0"/>
              <a:t>Fast Convergence</a:t>
            </a:r>
            <a:r>
              <a:rPr lang="en-US" dirty="0"/>
              <a:t>: Efficient in handling large email/document datasets.</a:t>
            </a:r>
          </a:p>
          <a:p>
            <a:r>
              <a:rPr lang="en-US" b="1" dirty="0"/>
              <a:t>Scalability</a:t>
            </a:r>
            <a:r>
              <a:rPr lang="en-US" dirty="0"/>
              <a:t>: Works well with high-dimensional features extracted from text data.</a:t>
            </a:r>
          </a:p>
          <a:p>
            <a:r>
              <a:rPr lang="en-US" b="1" dirty="0"/>
              <a:t>Regularization</a:t>
            </a:r>
            <a:r>
              <a:rPr lang="en-US" dirty="0"/>
              <a:t>: Helps in avoiding overfitting when training classifiers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How SDCA Works?</a:t>
            </a:r>
          </a:p>
          <a:p>
            <a:r>
              <a:rPr lang="en-US" dirty="0"/>
              <a:t>It </a:t>
            </a:r>
            <a:r>
              <a:rPr lang="en-US" b="1" dirty="0"/>
              <a:t>optimizes the dual formulation</a:t>
            </a:r>
            <a:r>
              <a:rPr lang="en-US" dirty="0"/>
              <a:t> of the problem by iteratively updating a small number of dual variables.</a:t>
            </a:r>
          </a:p>
          <a:p>
            <a:r>
              <a:rPr lang="en-US" dirty="0"/>
              <a:t>Uses a </a:t>
            </a:r>
            <a:r>
              <a:rPr lang="en-US" b="1" dirty="0"/>
              <a:t>stochastic approach</a:t>
            </a:r>
            <a:r>
              <a:rPr lang="en-US" dirty="0"/>
              <a:t>, meaning it selects a subset of data at each iteration rather than using the entire dataset.</a:t>
            </a:r>
          </a:p>
          <a:p>
            <a:r>
              <a:rPr lang="en-US" dirty="0"/>
              <a:t>Well-suited for </a:t>
            </a:r>
            <a:r>
              <a:rPr lang="en-US" b="1" dirty="0"/>
              <a:t>sparse data</a:t>
            </a:r>
            <a:r>
              <a:rPr lang="en-US" dirty="0"/>
              <a:t>, which is common in NLP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7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43776" y="265922"/>
            <a:ext cx="8915399" cy="139492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How It Works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9977" y="1772817"/>
            <a:ext cx="9134636" cy="3489648"/>
          </a:xfrm>
        </p:spPr>
        <p:txBody>
          <a:bodyPr/>
          <a:lstStyle/>
          <a:p>
            <a:r>
              <a:rPr lang="en-US" b="1" dirty="0"/>
              <a:t>Step-by-Step Process: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Email/Document Ingestion:</a:t>
            </a:r>
            <a:r>
              <a:rPr lang="en-US" dirty="0"/>
              <a:t> Captures emails and files from multiple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AI-Powered Classification:</a:t>
            </a:r>
            <a:r>
              <a:rPr lang="en-US" dirty="0"/>
              <a:t> Uses Gen AI models to analyze and categorize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Intelligent Routing:</a:t>
            </a:r>
            <a:r>
              <a:rPr lang="en-US" dirty="0"/>
              <a:t> Directs documents to the right department/person based on predefined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Feedback Loop:</a:t>
            </a:r>
            <a:r>
              <a:rPr lang="en-US" dirty="0"/>
              <a:t> Continuous learning to improve accuracy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9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1809" y="2062065"/>
            <a:ext cx="8915399" cy="179625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Tech </a:t>
            </a:r>
            <a:r>
              <a:rPr lang="en-US" sz="4000" dirty="0"/>
              <a:t>stack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and </a:t>
            </a:r>
            <a:br>
              <a:rPr lang="en-US" sz="4000" dirty="0" smtClean="0"/>
            </a:br>
            <a:r>
              <a:rPr lang="en-US" sz="4000" dirty="0" smtClean="0"/>
              <a:t>Packages </a:t>
            </a:r>
            <a:r>
              <a:rPr lang="en-US" sz="4000" dirty="0"/>
              <a:t>used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138" y="377112"/>
            <a:ext cx="4410075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9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4103" y="550506"/>
            <a:ext cx="8915399" cy="92373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            Benefit and impact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6576" y="2146042"/>
            <a:ext cx="8915399" cy="2071395"/>
          </a:xfrm>
        </p:spPr>
        <p:txBody>
          <a:bodyPr/>
          <a:lstStyle/>
          <a:p>
            <a:r>
              <a:rPr lang="en-US" dirty="0" smtClean="0"/>
              <a:t>🔹 </a:t>
            </a:r>
            <a:r>
              <a:rPr lang="en-US" b="1" dirty="0"/>
              <a:t>Time-Saving</a:t>
            </a:r>
            <a:r>
              <a:rPr lang="en-US" dirty="0"/>
              <a:t>: Automates manual email sorting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Accuracy</a:t>
            </a:r>
            <a:r>
              <a:rPr lang="en-US" dirty="0"/>
              <a:t>: Reduces misclassification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Scalability</a:t>
            </a:r>
            <a:r>
              <a:rPr lang="en-US" dirty="0"/>
              <a:t>: Handles high-volume emails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Improved Customer </a:t>
            </a:r>
            <a:r>
              <a:rPr lang="en-US" b="1" dirty="0" smtClean="0"/>
              <a:t>Support</a:t>
            </a:r>
          </a:p>
          <a:p>
            <a:r>
              <a:rPr lang="en-US" dirty="0" smtClean="0"/>
              <a:t>- 80-90</a:t>
            </a:r>
            <a:r>
              <a:rPr lang="en-US" dirty="0"/>
              <a:t>% classification </a:t>
            </a:r>
            <a:r>
              <a:rPr lang="en-US" dirty="0" smtClean="0"/>
              <a:t>accuracy 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smtClean="0"/>
              <a:t>50</a:t>
            </a:r>
            <a:r>
              <a:rPr lang="en-US" dirty="0"/>
              <a:t>% reduction in response </a:t>
            </a:r>
            <a:r>
              <a:rPr lang="en-US" dirty="0" smtClean="0"/>
              <a:t>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55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279780"/>
          </a:xfrm>
        </p:spPr>
        <p:txBody>
          <a:bodyPr/>
          <a:lstStyle/>
          <a:p>
            <a:r>
              <a:rPr lang="en-US" dirty="0" smtClean="0"/>
              <a:t>Multi-Language Support</a:t>
            </a:r>
            <a:endParaRPr lang="en-US" dirty="0"/>
          </a:p>
          <a:p>
            <a:r>
              <a:rPr lang="en-US" dirty="0" smtClean="0"/>
              <a:t>Adaptive </a:t>
            </a:r>
            <a:r>
              <a:rPr lang="en-US" dirty="0"/>
              <a:t>Learning** (Model improving over time)  </a:t>
            </a:r>
          </a:p>
          <a:p>
            <a:r>
              <a:rPr lang="en-US" dirty="0" smtClean="0"/>
              <a:t>Integration </a:t>
            </a:r>
            <a:r>
              <a:rPr lang="en-US" dirty="0"/>
              <a:t>with Enterprise CRM &amp; Ticketing </a:t>
            </a:r>
            <a:r>
              <a:rPr lang="en-US" dirty="0" smtClean="0"/>
              <a:t>Systems</a:t>
            </a:r>
            <a:endParaRPr lang="en-US" dirty="0"/>
          </a:p>
          <a:p>
            <a:r>
              <a:rPr lang="en-US" dirty="0" smtClean="0"/>
              <a:t>Voice-to-Email 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83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4812"/>
          </a:xfrm>
        </p:spPr>
        <p:txBody>
          <a:bodyPr/>
          <a:lstStyle/>
          <a:p>
            <a:r>
              <a:rPr lang="en-US" dirty="0" smtClean="0"/>
              <a:t>API Endpoints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062" y="1614139"/>
            <a:ext cx="8915400" cy="371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1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9470" y="252267"/>
            <a:ext cx="9862456" cy="62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2466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116</TotalTime>
  <Words>448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Gen AI Orchestrator for Email and Document Triage/Routing</vt:lpstr>
      <vt:lpstr>   Problem Statement</vt:lpstr>
      <vt:lpstr>       Solution Overview </vt:lpstr>
      <vt:lpstr>How It Works </vt:lpstr>
      <vt:lpstr>    Tech stack  and  Packages used</vt:lpstr>
      <vt:lpstr>             Benefit and impact</vt:lpstr>
      <vt:lpstr> Future Enhancements</vt:lpstr>
      <vt:lpstr>API Endpoints</vt:lpstr>
      <vt:lpstr>PowerPoint Presentation</vt:lpstr>
      <vt:lpstr>PowerPoint Presentation</vt:lpstr>
      <vt:lpstr>            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Rashi</dc:creator>
  <cp:lastModifiedBy>Rashi</cp:lastModifiedBy>
  <cp:revision>12</cp:revision>
  <dcterms:created xsi:type="dcterms:W3CDTF">2025-03-26T12:18:29Z</dcterms:created>
  <dcterms:modified xsi:type="dcterms:W3CDTF">2025-03-26T18:27:36Z</dcterms:modified>
</cp:coreProperties>
</file>