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b548eaa2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b548eaa2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b548eaa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b548eaa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b548eaa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b548eaa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b548eaa2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b548eaa2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b548eaa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b548eaa2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b548eaa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b548eaa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b548eaa2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b548eaa2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nvSpPr>
        <p:spPr>
          <a:xfrm>
            <a:off x="1005225" y="2135900"/>
            <a:ext cx="726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FFFFFF"/>
              </a:solidFill>
              <a:latin typeface="Lato"/>
              <a:ea typeface="Lato"/>
              <a:cs typeface="Lato"/>
              <a:sym typeface="Lato"/>
            </a:endParaRPr>
          </a:p>
        </p:txBody>
      </p:sp>
      <p:sp>
        <p:nvSpPr>
          <p:cNvPr id="73" name="Google Shape;73;p13"/>
          <p:cNvSpPr txBox="1"/>
          <p:nvPr/>
        </p:nvSpPr>
        <p:spPr>
          <a:xfrm>
            <a:off x="1005225" y="840775"/>
            <a:ext cx="7262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rgbClr val="FFFFFF"/>
                </a:solidFill>
                <a:latin typeface="Lato"/>
                <a:ea typeface="Lato"/>
                <a:cs typeface="Lato"/>
                <a:sym typeface="Lato"/>
              </a:rPr>
              <a:t>Gen AI Orchestrator for Email and Document Triage/Routing</a:t>
            </a:r>
            <a:endParaRPr b="1" sz="2800">
              <a:solidFill>
                <a:srgbClr val="FFFFFF"/>
              </a:solidFill>
              <a:latin typeface="Lato"/>
              <a:ea typeface="Lato"/>
              <a:cs typeface="Lato"/>
              <a:sym typeface="Lato"/>
            </a:endParaRPr>
          </a:p>
        </p:txBody>
      </p:sp>
      <p:sp>
        <p:nvSpPr>
          <p:cNvPr id="74" name="Google Shape;74;p13"/>
          <p:cNvSpPr txBox="1"/>
          <p:nvPr/>
        </p:nvSpPr>
        <p:spPr>
          <a:xfrm>
            <a:off x="5127650" y="3231000"/>
            <a:ext cx="38577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latin typeface="Lato"/>
                <a:ea typeface="Lato"/>
                <a:cs typeface="Lato"/>
                <a:sym typeface="Lato"/>
              </a:rPr>
              <a:t>Team: Starwalkers </a:t>
            </a:r>
            <a:endParaRPr b="1" sz="1900">
              <a:solidFill>
                <a:schemeClr val="lt1"/>
              </a:solidFill>
              <a:latin typeface="Lato"/>
              <a:ea typeface="Lato"/>
              <a:cs typeface="Lato"/>
              <a:sym typeface="Lato"/>
            </a:endParaRPr>
          </a:p>
          <a:p>
            <a:pPr indent="0" lvl="0" marL="0" rtl="0" algn="l">
              <a:spcBef>
                <a:spcPts val="0"/>
              </a:spcBef>
              <a:spcAft>
                <a:spcPts val="0"/>
              </a:spcAft>
              <a:buNone/>
            </a:pPr>
            <a:r>
              <a:rPr b="1" lang="en" sz="1900">
                <a:solidFill>
                  <a:schemeClr val="lt1"/>
                </a:solidFill>
                <a:latin typeface="Lato"/>
                <a:ea typeface="Lato"/>
                <a:cs typeface="Lato"/>
                <a:sym typeface="Lato"/>
              </a:rPr>
              <a:t>Members: </a:t>
            </a:r>
            <a:endParaRPr b="1"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b="1" lang="en" sz="1900">
                <a:solidFill>
                  <a:schemeClr val="lt1"/>
                </a:solidFill>
                <a:latin typeface="Lato"/>
                <a:ea typeface="Lato"/>
                <a:cs typeface="Lato"/>
                <a:sym typeface="Lato"/>
              </a:rPr>
              <a:t>Saumya Sharma</a:t>
            </a:r>
            <a:endParaRPr b="1"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Char char="●"/>
            </a:pPr>
            <a:r>
              <a:rPr b="1" lang="en" sz="1900">
                <a:solidFill>
                  <a:schemeClr val="lt1"/>
                </a:solidFill>
                <a:latin typeface="Lato"/>
                <a:ea typeface="Lato"/>
                <a:cs typeface="Lato"/>
                <a:sym typeface="Lato"/>
              </a:rPr>
              <a:t>Immaculate Maria Fernando</a:t>
            </a:r>
            <a:endParaRPr b="1" sz="19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1973400" y="19290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🚀Problem Statement</a:t>
            </a:r>
            <a:endParaRPr sz="2400"/>
          </a:p>
        </p:txBody>
      </p:sp>
      <p:sp>
        <p:nvSpPr>
          <p:cNvPr id="80" name="Google Shape;80;p14"/>
          <p:cNvSpPr txBox="1"/>
          <p:nvPr>
            <p:ph idx="4294967295" type="title"/>
          </p:nvPr>
        </p:nvSpPr>
        <p:spPr>
          <a:xfrm>
            <a:off x="211700" y="1057025"/>
            <a:ext cx="8777400" cy="383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600">
                <a:solidFill>
                  <a:srgbClr val="222222"/>
                </a:solidFill>
                <a:highlight>
                  <a:srgbClr val="FFFFFF"/>
                </a:highlight>
                <a:latin typeface="Arial"/>
                <a:ea typeface="Arial"/>
                <a:cs typeface="Arial"/>
                <a:sym typeface="Arial"/>
              </a:rPr>
              <a:t>There is a significant volume of servicing requests through emails. These emails contain diverse requests, often with attachments and will be ingested to servicing platforms and creates service requests which will go through the workflow processing. </a:t>
            </a:r>
            <a:endParaRPr b="0" sz="1600">
              <a:solidFill>
                <a:srgbClr val="222222"/>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en" sz="1600">
                <a:solidFill>
                  <a:srgbClr val="222222"/>
                </a:solidFill>
                <a:highlight>
                  <a:srgbClr val="FFFFFF"/>
                </a:highlight>
                <a:latin typeface="Arial"/>
                <a:ea typeface="Arial"/>
                <a:cs typeface="Arial"/>
                <a:sym typeface="Arial"/>
              </a:rPr>
              <a:t>Incoming service requests (SR) via e-mail require a manual triage, where a "Gatekeeper" who:</a:t>
            </a:r>
            <a:endParaRPr b="0" sz="1600">
              <a:solidFill>
                <a:srgbClr val="222222"/>
              </a:solidFill>
              <a:highlight>
                <a:srgbClr val="FFFFFF"/>
              </a:highlight>
              <a:latin typeface="Arial"/>
              <a:ea typeface="Arial"/>
              <a:cs typeface="Arial"/>
              <a:sym typeface="Arial"/>
            </a:endParaRPr>
          </a:p>
          <a:p>
            <a:pPr indent="-330200" lvl="0" marL="457200" rtl="0" algn="l">
              <a:lnSpc>
                <a:spcPct val="115000"/>
              </a:lnSpc>
              <a:spcBef>
                <a:spcPts val="1600"/>
              </a:spcBef>
              <a:spcAft>
                <a:spcPts val="0"/>
              </a:spcAft>
              <a:buClr>
                <a:srgbClr val="222222"/>
              </a:buClr>
              <a:buSzPts val="1600"/>
              <a:buFont typeface="Arial"/>
              <a:buChar char="●"/>
            </a:pPr>
            <a:r>
              <a:rPr b="0" lang="en" sz="1600">
                <a:solidFill>
                  <a:srgbClr val="222222"/>
                </a:solidFill>
                <a:highlight>
                  <a:srgbClr val="FFFFFF"/>
                </a:highlight>
                <a:latin typeface="Arial"/>
                <a:ea typeface="Arial"/>
                <a:cs typeface="Arial"/>
                <a:sym typeface="Arial"/>
              </a:rPr>
              <a:t>Reads and interprets the emails content and attachments.</a:t>
            </a:r>
            <a:endParaRPr b="0" sz="1600">
              <a:solidFill>
                <a:srgbClr val="222222"/>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222222"/>
              </a:buClr>
              <a:buSzPts val="1600"/>
              <a:buFont typeface="Arial"/>
              <a:buChar char="●"/>
            </a:pPr>
            <a:r>
              <a:rPr b="0" lang="en" sz="1600">
                <a:solidFill>
                  <a:srgbClr val="222222"/>
                </a:solidFill>
                <a:highlight>
                  <a:srgbClr val="FFFFFF"/>
                </a:highlight>
                <a:latin typeface="Arial"/>
                <a:ea typeface="Arial"/>
                <a:cs typeface="Arial"/>
                <a:sym typeface="Arial"/>
              </a:rPr>
              <a:t> </a:t>
            </a:r>
            <a:r>
              <a:rPr b="0" lang="en" sz="1600">
                <a:solidFill>
                  <a:srgbClr val="222222"/>
                </a:solidFill>
                <a:highlight>
                  <a:srgbClr val="FFFFFF"/>
                </a:highlight>
                <a:latin typeface="Arial"/>
                <a:ea typeface="Arial"/>
                <a:cs typeface="Arial"/>
                <a:sym typeface="Arial"/>
              </a:rPr>
              <a:t>Identify</a:t>
            </a:r>
            <a:r>
              <a:rPr b="0" lang="en" sz="1600">
                <a:solidFill>
                  <a:srgbClr val="222222"/>
                </a:solidFill>
                <a:highlight>
                  <a:srgbClr val="FFFFFF"/>
                </a:highlight>
                <a:latin typeface="Arial"/>
                <a:ea typeface="Arial"/>
                <a:cs typeface="Arial"/>
                <a:sym typeface="Arial"/>
              </a:rPr>
              <a:t> the intent of the email and classify the "Request Type and "Sub Request Type".</a:t>
            </a:r>
            <a:endParaRPr b="0" sz="1600">
              <a:solidFill>
                <a:srgbClr val="222222"/>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222222"/>
              </a:buClr>
              <a:buSzPts val="1600"/>
              <a:buFont typeface="Arial"/>
              <a:buChar char="●"/>
            </a:pPr>
            <a:r>
              <a:rPr b="0" lang="en" sz="1600">
                <a:solidFill>
                  <a:srgbClr val="222222"/>
                </a:solidFill>
                <a:highlight>
                  <a:srgbClr val="FFFFFF"/>
                </a:highlight>
                <a:latin typeface="Arial"/>
                <a:ea typeface="Arial"/>
                <a:cs typeface="Arial"/>
                <a:sym typeface="Arial"/>
              </a:rPr>
              <a:t>Extract key attributes for populating in service requests. </a:t>
            </a:r>
            <a:endParaRPr b="0" sz="1600">
              <a:solidFill>
                <a:srgbClr val="222222"/>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222222"/>
              </a:buClr>
              <a:buSzPts val="1600"/>
              <a:buFont typeface="Arial"/>
              <a:buChar char="●"/>
            </a:pPr>
            <a:r>
              <a:rPr b="0" lang="en" sz="1600">
                <a:solidFill>
                  <a:srgbClr val="222222"/>
                </a:solidFill>
                <a:highlight>
                  <a:srgbClr val="FFFFFF"/>
                </a:highlight>
                <a:latin typeface="Arial"/>
                <a:ea typeface="Arial"/>
                <a:cs typeface="Arial"/>
                <a:sym typeface="Arial"/>
              </a:rPr>
              <a:t>Assigns the request to the appropriate team or individual based on roles and skills.</a:t>
            </a:r>
            <a:endParaRPr b="0" sz="1600">
              <a:solidFill>
                <a:srgbClr val="222222"/>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en" sz="1600">
                <a:solidFill>
                  <a:srgbClr val="222222"/>
                </a:solidFill>
                <a:highlight>
                  <a:srgbClr val="FFFFFF"/>
                </a:highlight>
                <a:latin typeface="Arial"/>
                <a:ea typeface="Arial"/>
                <a:cs typeface="Arial"/>
                <a:sym typeface="Arial"/>
              </a:rPr>
              <a:t>This manual triage process requires a team of gate keeps and time consuming Sometimes </a:t>
            </a:r>
            <a:r>
              <a:rPr b="0" lang="en" sz="1600">
                <a:solidFill>
                  <a:srgbClr val="222222"/>
                </a:solidFill>
                <a:highlight>
                  <a:srgbClr val="FFFFFF"/>
                </a:highlight>
                <a:latin typeface="Arial"/>
                <a:ea typeface="Arial"/>
                <a:cs typeface="Arial"/>
                <a:sym typeface="Arial"/>
              </a:rPr>
              <a:t>it's</a:t>
            </a:r>
            <a:r>
              <a:rPr b="0" lang="en" sz="1600">
                <a:solidFill>
                  <a:srgbClr val="222222"/>
                </a:solidFill>
                <a:highlight>
                  <a:srgbClr val="FFFFFF"/>
                </a:highlight>
                <a:latin typeface="Arial"/>
                <a:ea typeface="Arial"/>
                <a:cs typeface="Arial"/>
                <a:sym typeface="Arial"/>
              </a:rPr>
              <a:t> inefficient and error prone </a:t>
            </a:r>
            <a:r>
              <a:rPr b="0" lang="en" sz="1600">
                <a:solidFill>
                  <a:srgbClr val="222222"/>
                </a:solidFill>
                <a:highlight>
                  <a:srgbClr val="FFFFFF"/>
                </a:highlight>
                <a:latin typeface="Arial"/>
                <a:ea typeface="Arial"/>
                <a:cs typeface="Arial"/>
                <a:sym typeface="Arial"/>
              </a:rPr>
              <a:t>when volume</a:t>
            </a:r>
            <a:r>
              <a:rPr b="0" lang="en" sz="1600">
                <a:solidFill>
                  <a:srgbClr val="222222"/>
                </a:solidFill>
                <a:highlight>
                  <a:srgbClr val="FFFFFF"/>
                </a:highlight>
                <a:latin typeface="Arial"/>
                <a:ea typeface="Arial"/>
                <a:cs typeface="Arial"/>
                <a:sym typeface="Arial"/>
              </a:rPr>
              <a:t> is large,</a:t>
            </a:r>
            <a:endParaRPr b="0" sz="1600">
              <a:solidFill>
                <a:srgbClr val="222222"/>
              </a:solidFill>
              <a:highlight>
                <a:srgbClr val="FFFFFF"/>
              </a:highlight>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t/>
            </a:r>
            <a:endParaRPr b="0" sz="16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t/>
            </a:r>
            <a:endParaRPr b="0" sz="1600">
              <a:latin typeface="Arial"/>
              <a:ea typeface="Arial"/>
              <a:cs typeface="Arial"/>
              <a:sym typeface="Arial"/>
            </a:endParaRPr>
          </a:p>
          <a:p>
            <a:pPr indent="0" lvl="0" marL="0" rtl="0" algn="l">
              <a:lnSpc>
                <a:spcPct val="115000"/>
              </a:lnSpc>
              <a:spcBef>
                <a:spcPts val="1600"/>
              </a:spcBef>
              <a:spcAft>
                <a:spcPts val="1600"/>
              </a:spcAft>
              <a:buNone/>
            </a:pPr>
            <a:r>
              <a:t/>
            </a:r>
            <a:endParaRPr b="0"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1973400" y="19290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🎯Our Solution</a:t>
            </a:r>
            <a:endParaRPr sz="2400"/>
          </a:p>
        </p:txBody>
      </p:sp>
      <p:sp>
        <p:nvSpPr>
          <p:cNvPr id="86" name="Google Shape;86;p15"/>
          <p:cNvSpPr txBox="1"/>
          <p:nvPr>
            <p:ph idx="4294967295" type="title"/>
          </p:nvPr>
        </p:nvSpPr>
        <p:spPr>
          <a:xfrm>
            <a:off x="319800" y="1295825"/>
            <a:ext cx="85044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600">
                <a:latin typeface="Arial"/>
                <a:ea typeface="Arial"/>
                <a:cs typeface="Arial"/>
                <a:sym typeface="Arial"/>
              </a:rPr>
              <a:t>We developed a solution to streamline email classification within a banking or finance context. Our project focuses on automating the categorization of incoming messages based on specific types (e.g., Money Movement, Fee Payment, Commitment Change), ultimately tackling the complexity of manually handling large volumes of operational emails. By using powerful language models, we aim to reduce human error, save time, and create a more efficient workflow for financial teams.</a:t>
            </a:r>
            <a:endParaRPr b="0" sz="1600">
              <a:latin typeface="Arial"/>
              <a:ea typeface="Arial"/>
              <a:cs typeface="Arial"/>
              <a:sym typeface="Arial"/>
            </a:endParaRPr>
          </a:p>
          <a:p>
            <a:pPr indent="0" lvl="0" marL="0" rtl="0" algn="l">
              <a:lnSpc>
                <a:spcPct val="115000"/>
              </a:lnSpc>
              <a:spcBef>
                <a:spcPts val="1600"/>
              </a:spcBef>
              <a:spcAft>
                <a:spcPts val="0"/>
              </a:spcAft>
              <a:buNone/>
            </a:pPr>
            <a:r>
              <a:t/>
            </a:r>
            <a:endParaRPr b="0" sz="1600">
              <a:latin typeface="Arial"/>
              <a:ea typeface="Arial"/>
              <a:cs typeface="Arial"/>
              <a:sym typeface="Arial"/>
            </a:endParaRPr>
          </a:p>
          <a:p>
            <a:pPr indent="0" lvl="0" marL="0" rtl="0" algn="l">
              <a:lnSpc>
                <a:spcPct val="115000"/>
              </a:lnSpc>
              <a:spcBef>
                <a:spcPts val="1600"/>
              </a:spcBef>
              <a:spcAft>
                <a:spcPts val="1600"/>
              </a:spcAft>
              <a:buNone/>
            </a:pPr>
            <a:r>
              <a:t/>
            </a:r>
            <a:endParaRPr b="0"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1980075" y="2674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      💡 Inspiration</a:t>
            </a:r>
            <a:endParaRPr sz="2400"/>
          </a:p>
        </p:txBody>
      </p:sp>
      <p:sp>
        <p:nvSpPr>
          <p:cNvPr id="92" name="Google Shape;92;p16"/>
          <p:cNvSpPr txBox="1"/>
          <p:nvPr>
            <p:ph idx="4294967295" type="title"/>
          </p:nvPr>
        </p:nvSpPr>
        <p:spPr>
          <a:xfrm>
            <a:off x="279825" y="1295975"/>
            <a:ext cx="85977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500">
                <a:latin typeface="Arial"/>
                <a:ea typeface="Arial"/>
                <a:cs typeface="Arial"/>
                <a:sym typeface="Arial"/>
              </a:rPr>
              <a:t>Our motivation stemmed from observing how front-office and operations teams grapple with ever-increasing email traffic—ranging from routine fee notifications to intricate loan amendments. Recognizing that these requests often require consistent, rule-based decisions, we saw a need for a robust, data-driven approach that could identify context, categorize emails, and serve recommended actions. We took inspiration from enterprise-scale problems like loan syndication and capital markets where even a single classification mistake can have costly repercussions.</a:t>
            </a:r>
            <a:endParaRPr b="0" sz="1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4294967295" type="title"/>
          </p:nvPr>
        </p:nvSpPr>
        <p:spPr>
          <a:xfrm>
            <a:off x="1973400" y="1928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    ⚙️ What It Does</a:t>
            </a:r>
            <a:endParaRPr sz="2400"/>
          </a:p>
        </p:txBody>
      </p:sp>
      <p:sp>
        <p:nvSpPr>
          <p:cNvPr id="98" name="Google Shape;98;p17"/>
          <p:cNvSpPr txBox="1"/>
          <p:nvPr>
            <p:ph idx="4294967295" type="title"/>
          </p:nvPr>
        </p:nvSpPr>
        <p:spPr>
          <a:xfrm>
            <a:off x="310500" y="1146900"/>
            <a:ext cx="8523000" cy="380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700">
                <a:latin typeface="Arial"/>
                <a:ea typeface="Arial"/>
                <a:cs typeface="Arial"/>
                <a:sym typeface="Arial"/>
              </a:rPr>
              <a:t>Automated Classification:</a:t>
            </a:r>
            <a:r>
              <a:rPr b="0" lang="en" sz="1700">
                <a:latin typeface="Arial"/>
                <a:ea typeface="Arial"/>
                <a:cs typeface="Arial"/>
                <a:sym typeface="Arial"/>
              </a:rPr>
              <a:t> The system reads and interprets .msg files, extracting both subject and body to determine the appropriate request type.</a:t>
            </a:r>
            <a:endParaRPr b="0" sz="17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en" sz="1700">
                <a:latin typeface="Arial"/>
                <a:ea typeface="Arial"/>
                <a:cs typeface="Arial"/>
                <a:sym typeface="Arial"/>
              </a:rPr>
              <a:t>Bulk Processing:</a:t>
            </a:r>
            <a:r>
              <a:rPr b="0" lang="en" sz="1700">
                <a:latin typeface="Arial"/>
                <a:ea typeface="Arial"/>
                <a:cs typeface="Arial"/>
                <a:sym typeface="Arial"/>
              </a:rPr>
              <a:t> It supports both single-email uploads and batch operations for entire directories, significantly cutting down on manual sorting overhead.</a:t>
            </a:r>
            <a:endParaRPr b="0" sz="17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en" sz="1700">
                <a:latin typeface="Arial"/>
                <a:ea typeface="Arial"/>
                <a:cs typeface="Arial"/>
                <a:sym typeface="Arial"/>
              </a:rPr>
              <a:t>Generative AI Integration:</a:t>
            </a:r>
            <a:r>
              <a:rPr b="0" lang="en" sz="1700">
                <a:latin typeface="Arial"/>
                <a:ea typeface="Arial"/>
                <a:cs typeface="Arial"/>
                <a:sym typeface="Arial"/>
              </a:rPr>
              <a:t> Leveraging state-of-the-art AI models (via Google GenAI), our tool refines its categorization by analyzing linguistic cues and domain-specific keywords.</a:t>
            </a:r>
            <a:endParaRPr b="0" sz="17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en" sz="1700">
                <a:latin typeface="Arial"/>
                <a:ea typeface="Arial"/>
                <a:cs typeface="Arial"/>
                <a:sym typeface="Arial"/>
              </a:rPr>
              <a:t> Exportable and Searchable Insights:</a:t>
            </a:r>
            <a:r>
              <a:rPr b="0" lang="en" sz="1700">
                <a:latin typeface="Arial"/>
                <a:ea typeface="Arial"/>
                <a:cs typeface="Arial"/>
                <a:sym typeface="Arial"/>
              </a:rPr>
              <a:t> Results are stored in structured formats (CSV), facilitating further analytics and reporting.</a:t>
            </a:r>
            <a:endParaRPr b="0" sz="1700">
              <a:latin typeface="Arial"/>
              <a:ea typeface="Arial"/>
              <a:cs typeface="Arial"/>
              <a:sym typeface="Arial"/>
            </a:endParaRPr>
          </a:p>
          <a:p>
            <a:pPr indent="0" lvl="0" marL="0" rtl="0" algn="l">
              <a:lnSpc>
                <a:spcPct val="115000"/>
              </a:lnSpc>
              <a:spcBef>
                <a:spcPts val="1600"/>
              </a:spcBef>
              <a:spcAft>
                <a:spcPts val="1600"/>
              </a:spcAft>
              <a:buNone/>
            </a:pPr>
            <a:r>
              <a:t/>
            </a:r>
            <a:endParaRPr b="0" sz="15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4294967295" type="title"/>
          </p:nvPr>
        </p:nvSpPr>
        <p:spPr>
          <a:xfrm>
            <a:off x="1973400" y="192875"/>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 How We Built It</a:t>
            </a:r>
            <a:endParaRPr sz="2400"/>
          </a:p>
        </p:txBody>
      </p:sp>
      <p:sp>
        <p:nvSpPr>
          <p:cNvPr id="104" name="Google Shape;104;p18"/>
          <p:cNvSpPr txBox="1"/>
          <p:nvPr>
            <p:ph idx="4294967295" type="title"/>
          </p:nvPr>
        </p:nvSpPr>
        <p:spPr>
          <a:xfrm>
            <a:off x="310500" y="1146900"/>
            <a:ext cx="8523000" cy="380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700">
                <a:latin typeface="Arial"/>
                <a:ea typeface="Arial"/>
                <a:cs typeface="Arial"/>
                <a:sym typeface="Arial"/>
              </a:rPr>
              <a:t>Python &amp; Streamlit: </a:t>
            </a:r>
            <a:r>
              <a:rPr b="0" lang="en" sz="1700">
                <a:latin typeface="Arial"/>
                <a:ea typeface="Arial"/>
                <a:cs typeface="Arial"/>
                <a:sym typeface="Arial"/>
              </a:rPr>
              <a:t>We chose Streamlit for rapid UI development and a clean user experience. Python’s simplicity allows us to integrate multiple libraries without sacrificing readability.</a:t>
            </a:r>
            <a:endParaRPr sz="17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en" sz="1700">
                <a:latin typeface="Arial"/>
                <a:ea typeface="Arial"/>
                <a:cs typeface="Arial"/>
                <a:sym typeface="Arial"/>
              </a:rPr>
              <a:t>Extract_msg: </a:t>
            </a:r>
            <a:r>
              <a:rPr b="0" lang="en" sz="1700">
                <a:latin typeface="Arial"/>
                <a:ea typeface="Arial"/>
                <a:cs typeface="Arial"/>
                <a:sym typeface="Arial"/>
              </a:rPr>
              <a:t>This library handled Outlook .msg parsing, ensuring our solution can read metadata (subject, body, attachments) in detail.</a:t>
            </a:r>
            <a:endParaRPr sz="17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en" sz="1700">
                <a:latin typeface="Arial"/>
                <a:ea typeface="Arial"/>
                <a:cs typeface="Arial"/>
                <a:sym typeface="Arial"/>
              </a:rPr>
              <a:t>Google GenAI: </a:t>
            </a:r>
            <a:r>
              <a:rPr b="0" lang="en" sz="1700">
                <a:latin typeface="Arial"/>
                <a:ea typeface="Arial"/>
                <a:cs typeface="Arial"/>
                <a:sym typeface="Arial"/>
              </a:rPr>
              <a:t>We used the google.genai client for classification tasks, providing robust language understanding. Its advanced NLP capabilities help us dissect complex email texts.</a:t>
            </a:r>
            <a:endParaRPr sz="17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en" sz="1700">
                <a:latin typeface="Arial"/>
                <a:ea typeface="Arial"/>
                <a:cs typeface="Arial"/>
                <a:sym typeface="Arial"/>
              </a:rPr>
              <a:t>AsyncIO &amp; Concurrency: </a:t>
            </a:r>
            <a:r>
              <a:rPr b="0" lang="en" sz="1700">
                <a:latin typeface="Arial"/>
                <a:ea typeface="Arial"/>
                <a:cs typeface="Arial"/>
                <a:sym typeface="Arial"/>
              </a:rPr>
              <a:t>To address potential threading or event-loop conflicts, we incorporated asyncio logic, ensuring stable concurrent calls to the AI APIs.</a:t>
            </a:r>
            <a:endParaRPr b="0" sz="1700">
              <a:latin typeface="Arial"/>
              <a:ea typeface="Arial"/>
              <a:cs typeface="Arial"/>
              <a:sym typeface="Arial"/>
            </a:endParaRPr>
          </a:p>
          <a:p>
            <a:pPr indent="0" lvl="0" marL="0" rtl="0" algn="l">
              <a:lnSpc>
                <a:spcPct val="115000"/>
              </a:lnSpc>
              <a:spcBef>
                <a:spcPts val="1600"/>
              </a:spcBef>
              <a:spcAft>
                <a:spcPts val="1600"/>
              </a:spcAft>
              <a:buNone/>
            </a:pPr>
            <a:r>
              <a:t/>
            </a:r>
            <a:endParaRPr sz="17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4294967295" type="title"/>
          </p:nvPr>
        </p:nvSpPr>
        <p:spPr>
          <a:xfrm>
            <a:off x="1423025" y="192875"/>
            <a:ext cx="64854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 Challenges We Faced</a:t>
            </a:r>
            <a:endParaRPr sz="2400"/>
          </a:p>
        </p:txBody>
      </p:sp>
      <p:sp>
        <p:nvSpPr>
          <p:cNvPr id="110" name="Google Shape;110;p19"/>
          <p:cNvSpPr txBox="1"/>
          <p:nvPr>
            <p:ph idx="4294967295" type="title"/>
          </p:nvPr>
        </p:nvSpPr>
        <p:spPr>
          <a:xfrm>
            <a:off x="310500" y="1146900"/>
            <a:ext cx="8678700" cy="380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700">
                <a:latin typeface="Arial"/>
                <a:ea typeface="Arial"/>
                <a:cs typeface="Arial"/>
                <a:sym typeface="Arial"/>
              </a:rPr>
              <a:t>1. Event Loop Conflicts:</a:t>
            </a:r>
            <a:r>
              <a:rPr b="0" lang="en" sz="1700">
                <a:latin typeface="Arial"/>
                <a:ea typeface="Arial"/>
                <a:cs typeface="Arial"/>
                <a:sym typeface="Arial"/>
              </a:rPr>
              <a:t> Integrating Google GenAI with Streamlit’s synchronous environment required careful handling of asyncio. We overcame runtime errors by initializing custom loops where necessary.</a:t>
            </a:r>
            <a:endParaRPr b="0" sz="17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en" sz="1700">
                <a:latin typeface="Arial"/>
                <a:ea typeface="Arial"/>
                <a:cs typeface="Arial"/>
                <a:sym typeface="Arial"/>
              </a:rPr>
              <a:t>2. Data Extraction Nuances: </a:t>
            </a:r>
            <a:r>
              <a:rPr b="0" lang="en" sz="1700">
                <a:latin typeface="Arial"/>
                <a:ea typeface="Arial"/>
                <a:cs typeface="Arial"/>
                <a:sym typeface="Arial"/>
              </a:rPr>
              <a:t>Extracting meaningful text from .msg files (especially those with HTML bodies, special characters, or attachments) proved more complex than expected, mandating thorough testing.</a:t>
            </a:r>
            <a:endParaRPr b="0" sz="17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en" sz="1700">
                <a:latin typeface="Arial"/>
                <a:ea typeface="Arial"/>
                <a:cs typeface="Arial"/>
                <a:sym typeface="Arial"/>
              </a:rPr>
              <a:t>3. Scalability: </a:t>
            </a:r>
            <a:r>
              <a:rPr b="0" lang="en" sz="1700">
                <a:latin typeface="Arial"/>
                <a:ea typeface="Arial"/>
                <a:cs typeface="Arial"/>
                <a:sym typeface="Arial"/>
              </a:rPr>
              <a:t>Handling batch classification across thousands of messages in one go required us to optimize I/O operations and ensure the AI calls remained efficient.</a:t>
            </a:r>
            <a:endParaRPr b="0" sz="17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en" sz="1700">
                <a:latin typeface="Arial"/>
                <a:ea typeface="Arial"/>
                <a:cs typeface="Arial"/>
                <a:sym typeface="Arial"/>
              </a:rPr>
              <a:t>4. Domain Terminology: </a:t>
            </a:r>
            <a:r>
              <a:rPr b="0" lang="en" sz="1700">
                <a:latin typeface="Arial"/>
                <a:ea typeface="Arial"/>
                <a:cs typeface="Arial"/>
                <a:sym typeface="Arial"/>
              </a:rPr>
              <a:t>Banking and loan-related emails often contain intricate jargon—our system had to be carefully fine-tuned to recognize subtle differences (e.g., distinguishing “Reallocation Fees” from “Amendment Fees”).</a:t>
            </a:r>
            <a:endParaRPr b="0" sz="1700">
              <a:latin typeface="Arial"/>
              <a:ea typeface="Arial"/>
              <a:cs typeface="Arial"/>
              <a:sym typeface="Arial"/>
            </a:endParaRPr>
          </a:p>
          <a:p>
            <a:pPr indent="0" lvl="0" marL="0" rtl="0" algn="l">
              <a:lnSpc>
                <a:spcPct val="115000"/>
              </a:lnSpc>
              <a:spcBef>
                <a:spcPts val="1600"/>
              </a:spcBef>
              <a:spcAft>
                <a:spcPts val="1600"/>
              </a:spcAft>
              <a:buNone/>
            </a:pPr>
            <a:r>
              <a:t/>
            </a:r>
            <a:endParaRPr sz="17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idx="4294967295" type="title"/>
          </p:nvPr>
        </p:nvSpPr>
        <p:spPr>
          <a:xfrm>
            <a:off x="1423025" y="192875"/>
            <a:ext cx="64854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 Tech Stack</a:t>
            </a:r>
            <a:endParaRPr sz="2400"/>
          </a:p>
        </p:txBody>
      </p:sp>
      <p:sp>
        <p:nvSpPr>
          <p:cNvPr id="116" name="Google Shape;116;p20"/>
          <p:cNvSpPr txBox="1"/>
          <p:nvPr>
            <p:ph idx="4294967295" type="title"/>
          </p:nvPr>
        </p:nvSpPr>
        <p:spPr>
          <a:xfrm>
            <a:off x="310500" y="1146900"/>
            <a:ext cx="8523000" cy="380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700">
                <a:latin typeface="Arial"/>
                <a:ea typeface="Arial"/>
                <a:cs typeface="Arial"/>
                <a:sym typeface="Arial"/>
              </a:rPr>
              <a:t>- 🔹 Frontend: </a:t>
            </a:r>
            <a:r>
              <a:rPr b="0" lang="en" sz="1700">
                <a:latin typeface="Arial"/>
                <a:ea typeface="Arial"/>
                <a:cs typeface="Arial"/>
                <a:sym typeface="Arial"/>
              </a:rPr>
              <a:t>Streamlit</a:t>
            </a:r>
            <a:endParaRPr b="0" sz="17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en" sz="1700">
                <a:latin typeface="Arial"/>
                <a:ea typeface="Arial"/>
                <a:cs typeface="Arial"/>
                <a:sym typeface="Arial"/>
              </a:rPr>
              <a:t>- 🔹 Backend: </a:t>
            </a:r>
            <a:r>
              <a:rPr b="0" lang="en" sz="1700">
                <a:latin typeface="Arial"/>
                <a:ea typeface="Arial"/>
                <a:cs typeface="Arial"/>
                <a:sym typeface="Arial"/>
              </a:rPr>
              <a:t>Python</a:t>
            </a:r>
            <a:endParaRPr b="0" sz="17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en" sz="1700">
                <a:latin typeface="Arial"/>
                <a:ea typeface="Arial"/>
                <a:cs typeface="Arial"/>
                <a:sym typeface="Arial"/>
              </a:rPr>
              <a:t>- 🔹 LLM : </a:t>
            </a:r>
            <a:r>
              <a:rPr b="0" lang="en" sz="1700">
                <a:latin typeface="Arial"/>
                <a:ea typeface="Arial"/>
                <a:cs typeface="Arial"/>
                <a:sym typeface="Arial"/>
              </a:rPr>
              <a:t>Gemini 2</a:t>
            </a:r>
            <a:endParaRPr b="0" sz="1700">
              <a:latin typeface="Arial"/>
              <a:ea typeface="Arial"/>
              <a:cs typeface="Arial"/>
              <a:sym typeface="Arial"/>
            </a:endParaRPr>
          </a:p>
          <a:p>
            <a:pPr indent="0" lvl="0" marL="0" rtl="0" algn="l">
              <a:lnSpc>
                <a:spcPct val="115000"/>
              </a:lnSpc>
              <a:spcBef>
                <a:spcPts val="1600"/>
              </a:spcBef>
              <a:spcAft>
                <a:spcPts val="1600"/>
              </a:spcAft>
              <a:buNone/>
            </a:pPr>
            <a:r>
              <a:t/>
            </a:r>
            <a:endParaRPr sz="17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4294967295" type="title"/>
          </p:nvPr>
        </p:nvSpPr>
        <p:spPr>
          <a:xfrm>
            <a:off x="1423025" y="192875"/>
            <a:ext cx="64854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🖼️Solution Screenshot</a:t>
            </a:r>
            <a:endParaRPr sz="2400"/>
          </a:p>
        </p:txBody>
      </p:sp>
      <p:sp>
        <p:nvSpPr>
          <p:cNvPr id="122" name="Google Shape;122;p21"/>
          <p:cNvSpPr txBox="1"/>
          <p:nvPr>
            <p:ph idx="4294967295" type="title"/>
          </p:nvPr>
        </p:nvSpPr>
        <p:spPr>
          <a:xfrm>
            <a:off x="310500" y="1146900"/>
            <a:ext cx="8523000" cy="380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Arial"/>
                <a:ea typeface="Arial"/>
                <a:cs typeface="Arial"/>
                <a:sym typeface="Arial"/>
              </a:rPr>
              <a:t>- 🔹 Frontend: </a:t>
            </a:r>
            <a:r>
              <a:rPr b="0" lang="en" sz="1700">
                <a:latin typeface="Arial"/>
                <a:ea typeface="Arial"/>
                <a:cs typeface="Arial"/>
                <a:sym typeface="Arial"/>
              </a:rPr>
              <a:t>Streamlit</a:t>
            </a:r>
            <a:endParaRPr b="0" sz="1700">
              <a:latin typeface="Arial"/>
              <a:ea typeface="Arial"/>
              <a:cs typeface="Arial"/>
              <a:sym typeface="Arial"/>
            </a:endParaRPr>
          </a:p>
          <a:p>
            <a:pPr indent="0" lvl="0" marL="0" rtl="0" algn="l">
              <a:lnSpc>
                <a:spcPct val="115000"/>
              </a:lnSpc>
              <a:spcBef>
                <a:spcPts val="1600"/>
              </a:spcBef>
              <a:spcAft>
                <a:spcPts val="0"/>
              </a:spcAft>
              <a:buNone/>
            </a:pPr>
            <a:r>
              <a:rPr lang="en" sz="1700">
                <a:latin typeface="Arial"/>
                <a:ea typeface="Arial"/>
                <a:cs typeface="Arial"/>
                <a:sym typeface="Arial"/>
              </a:rPr>
              <a:t>- 🔹 Backend: </a:t>
            </a:r>
            <a:r>
              <a:rPr b="0" lang="en" sz="1700">
                <a:latin typeface="Arial"/>
                <a:ea typeface="Arial"/>
                <a:cs typeface="Arial"/>
                <a:sym typeface="Arial"/>
              </a:rPr>
              <a:t>Python</a:t>
            </a:r>
            <a:endParaRPr b="0" sz="1700">
              <a:latin typeface="Arial"/>
              <a:ea typeface="Arial"/>
              <a:cs typeface="Arial"/>
              <a:sym typeface="Arial"/>
            </a:endParaRPr>
          </a:p>
          <a:p>
            <a:pPr indent="0" lvl="0" marL="0" rtl="0" algn="l">
              <a:lnSpc>
                <a:spcPct val="115000"/>
              </a:lnSpc>
              <a:spcBef>
                <a:spcPts val="1600"/>
              </a:spcBef>
              <a:spcAft>
                <a:spcPts val="0"/>
              </a:spcAft>
              <a:buNone/>
            </a:pPr>
            <a:r>
              <a:rPr lang="en" sz="1700">
                <a:latin typeface="Arial"/>
                <a:ea typeface="Arial"/>
                <a:cs typeface="Arial"/>
                <a:sym typeface="Arial"/>
              </a:rPr>
              <a:t>- 🔹 LLM : </a:t>
            </a:r>
            <a:r>
              <a:rPr b="0" lang="en" sz="1700">
                <a:latin typeface="Arial"/>
                <a:ea typeface="Arial"/>
                <a:cs typeface="Arial"/>
                <a:sym typeface="Arial"/>
              </a:rPr>
              <a:t>Gemini 2</a:t>
            </a:r>
            <a:endParaRPr b="0" sz="1700">
              <a:latin typeface="Arial"/>
              <a:ea typeface="Arial"/>
              <a:cs typeface="Arial"/>
              <a:sym typeface="Arial"/>
            </a:endParaRPr>
          </a:p>
          <a:p>
            <a:pPr indent="0" lvl="0" marL="0" rtl="0" algn="l">
              <a:lnSpc>
                <a:spcPct val="115000"/>
              </a:lnSpc>
              <a:spcBef>
                <a:spcPts val="1600"/>
              </a:spcBef>
              <a:spcAft>
                <a:spcPts val="1600"/>
              </a:spcAft>
              <a:buNone/>
            </a:pPr>
            <a:r>
              <a:t/>
            </a:r>
            <a:endParaRPr sz="1700">
              <a:latin typeface="Arial"/>
              <a:ea typeface="Arial"/>
              <a:cs typeface="Arial"/>
              <a:sym typeface="Arial"/>
            </a:endParaRPr>
          </a:p>
        </p:txBody>
      </p:sp>
      <p:pic>
        <p:nvPicPr>
          <p:cNvPr id="123" name="Google Shape;123;p21"/>
          <p:cNvPicPr preferRelativeResize="0"/>
          <p:nvPr/>
        </p:nvPicPr>
        <p:blipFill>
          <a:blip r:embed="rId3">
            <a:alphaModFix/>
          </a:blip>
          <a:stretch>
            <a:fillRect/>
          </a:stretch>
        </p:blipFill>
        <p:spPr>
          <a:xfrm>
            <a:off x="416700" y="960875"/>
            <a:ext cx="8330226" cy="399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