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2"/>
  </p:notesMasterIdLst>
  <p:sldIdLst>
    <p:sldId id="256" r:id="rId5"/>
    <p:sldId id="262" r:id="rId6"/>
    <p:sldId id="266" r:id="rId7"/>
    <p:sldId id="267" r:id="rId8"/>
    <p:sldId id="265" r:id="rId9"/>
    <p:sldId id="257" r:id="rId10"/>
    <p:sldId id="26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Impress, Work Together" id="{B9B51309-D148-4332-87C2-07BE32FBCA3B}">
          <p14:sldIdLst>
            <p14:sldId id="262"/>
            <p14:sldId id="266"/>
            <p14:sldId id="267"/>
            <p14:sldId id="265"/>
            <p14:sldId id="257"/>
            <p14:sldId id="268"/>
          </p14:sldIdLst>
        </p14:section>
        <p14:section name="Learn More"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66" d="100"/>
          <a:sy n="66" d="100"/>
        </p:scale>
        <p:origin x="668" y="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a:p>
        </p:txBody>
      </p:sp>
    </p:spTree>
    <p:extLst>
      <p:ext uri="{BB962C8B-B14F-4D97-AF65-F5344CB8AC3E}">
        <p14:creationId xmlns:p14="http://schemas.microsoft.com/office/powerpoint/2010/main" val="101176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ctrTitle"/>
          </p:nvPr>
        </p:nvSpPr>
        <p:spPr>
          <a:xfrm>
            <a:off x="838200" y="2061006"/>
            <a:ext cx="10515600" cy="2387600"/>
          </a:xfrm>
        </p:spPr>
        <p:txBody>
          <a:bodyPr anchor="b">
            <a:normAutofit/>
          </a:bodyPr>
          <a:lstStyle>
            <a:lvl1pPr algn="l">
              <a:defRPr sz="5400">
                <a:solidFill>
                  <a:schemeClr val="bg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2" y="5110609"/>
            <a:ext cx="6705599" cy="1137793"/>
          </a:xfrm>
        </p:spPr>
        <p:txBody>
          <a:bodyPr>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Vertical Title 1"/>
          <p:cNvSpPr>
            <a:spLocks noGrp="1"/>
          </p:cNvSpPr>
          <p:nvPr>
            <p:ph type="title" orient="vert"/>
          </p:nvPr>
        </p:nvSpPr>
        <p:spPr>
          <a:xfrm>
            <a:off x="10215419" y="365125"/>
            <a:ext cx="1819564" cy="5811838"/>
          </a:xfrm>
        </p:spPr>
        <p:txBody>
          <a:bodyPr vert="eaVert" anchor="b">
            <a:normAutofit/>
          </a:bodyPr>
          <a:lstStyle>
            <a:lvl1pPr>
              <a:defRPr sz="3600">
                <a:solidFill>
                  <a:schemeClr val="bg1"/>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4434" y="0"/>
            <a:ext cx="10749367" cy="1208868"/>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838201" y="1825625"/>
            <a:ext cx="4167753" cy="4351338"/>
          </a:xfrm>
        </p:spPr>
        <p:txBody>
          <a:bodyPr>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1" y="2402238"/>
            <a:ext cx="4508715" cy="2187227"/>
          </a:xfrm>
        </p:spPr>
        <p:txBody>
          <a:bodyPr anchor="ctr">
            <a:noAutofit/>
          </a:bodyPr>
          <a:lstStyle>
            <a:lvl1pPr algn="l">
              <a:defRPr sz="4800">
                <a:solidFill>
                  <a:srgbClr val="D247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6323308" y="2402237"/>
            <a:ext cx="5269424" cy="2187226"/>
          </a:xfrm>
        </p:spPr>
        <p:txBody>
          <a:bodyPr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8BEEBAAA-29B5-4AF5-BC5F-7E580C29002D}"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60EDB8-5305-433F-BE41-D7A86D811DB3}" type="slidenum">
              <a:rPr lang="en-US" smtClean="0"/>
              <a:t>‹#›</a:t>
            </a:fld>
            <a:endParaRPr lang="en-US"/>
          </a:p>
        </p:txBody>
      </p:sp>
      <p:sp>
        <p:nvSpPr>
          <p:cNvPr id="8" name="Rectangle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Content Placeholder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5" name="Date Placeholder 4"/>
          <p:cNvSpPr>
            <a:spLocks noGrp="1"/>
          </p:cNvSpPr>
          <p:nvPr>
            <p:ph type="dt" sz="half" idx="10"/>
          </p:nvPr>
        </p:nvSpPr>
        <p:spPr/>
        <p:txBody>
          <a:bodyPr/>
          <a:lstStyle/>
          <a:p>
            <a:fld id="{8BEEBAAA-29B5-4AF5-BC5F-7E580C29002D}"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
        <p:nvSpPr>
          <p:cNvPr id="9" name="Rectangle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0"/>
            <a:ext cx="10737851" cy="1228436"/>
          </a:xfrm>
        </p:spPr>
        <p:txBody>
          <a:bodyPr anchor="b">
            <a:normAutofit/>
          </a:bodyPr>
          <a:lstStyle>
            <a:lvl1pPr>
              <a:defRPr sz="3600">
                <a:solidFill>
                  <a:schemeClr val="bg1"/>
                </a:solidFill>
              </a:defRPr>
            </a:lvl1pPr>
          </a:lstStyle>
          <a:p>
            <a:r>
              <a:rPr lang="en-US"/>
              <a:t>Click to edit Master title style</a:t>
            </a:r>
          </a:p>
        </p:txBody>
      </p:sp>
      <p:sp>
        <p:nvSpPr>
          <p:cNvPr id="3" name="Text Placeholder 2"/>
          <p:cNvSpPr>
            <a:spLocks noGrp="1"/>
          </p:cNvSpPr>
          <p:nvPr>
            <p:ph type="body" idx="1"/>
          </p:nvPr>
        </p:nvSpPr>
        <p:spPr>
          <a:xfrm>
            <a:off x="831851" y="1489075"/>
            <a:ext cx="515620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endParaRPr lang="en-US" dirty="0"/>
          </a:p>
        </p:txBody>
      </p:sp>
      <p:sp>
        <p:nvSpPr>
          <p:cNvPr id="5" name="Text Placeholder 4"/>
          <p:cNvSpPr>
            <a:spLocks noGrp="1"/>
          </p:cNvSpPr>
          <p:nvPr>
            <p:ph type="body" sz="quarter" idx="3"/>
          </p:nvPr>
        </p:nvSpPr>
        <p:spPr>
          <a:xfrm>
            <a:off x="6189664" y="1489075"/>
            <a:ext cx="5157787"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7" name="Date Placeholder 6"/>
          <p:cNvSpPr>
            <a:spLocks noGrp="1"/>
          </p:cNvSpPr>
          <p:nvPr>
            <p:ph type="dt" sz="half" idx="10"/>
          </p:nvPr>
        </p:nvSpPr>
        <p:spPr/>
        <p:txBody>
          <a:bodyPr/>
          <a:lstStyle/>
          <a:p>
            <a:fld id="{8BEEBAAA-29B5-4AF5-BC5F-7E580C29002D}"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60EDB8-5305-433F-BE41-D7A86D811DB3}" type="slidenum">
              <a:rPr lang="en-US" smtClean="0"/>
              <a:t>‹#›</a:t>
            </a:fld>
            <a:endParaRPr lang="en-US"/>
          </a:p>
        </p:txBody>
      </p:sp>
      <p:sp>
        <p:nvSpPr>
          <p:cNvPr id="11" name="Rectangle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609600" y="1"/>
            <a:ext cx="10744200" cy="1228436"/>
          </a:xfrm>
        </p:spPr>
        <p:txBody>
          <a:bodyPr anchor="b">
            <a:normAutofit/>
          </a:bodyPr>
          <a:lstStyle>
            <a:lvl1pPr>
              <a:defRPr sz="3600">
                <a:solidFill>
                  <a:schemeClr val="bg1"/>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EEBAAA-29B5-4AF5-BC5F-7E580C29002D}"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60EDB8-5305-433F-BE41-D7A86D811DB3}" type="slidenum">
              <a:rPr lang="en-US" smtClean="0"/>
              <a:t>‹#›</a:t>
            </a:fld>
            <a:endParaRPr lang="en-US"/>
          </a:p>
        </p:txBody>
      </p:sp>
      <p:sp>
        <p:nvSpPr>
          <p:cNvPr id="7" name="Rectangle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EEBAAA-29B5-4AF5-BC5F-7E580C29002D}"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a:lnSpc>
                <a:spcPct val="150000"/>
              </a:lnSpc>
              <a:spcAft>
                <a:spcPts val="1200"/>
              </a:spcAft>
              <a:buNone/>
            </a:pPr>
            <a:r>
              <a:rPr lang="en-US"/>
              <a:t>Click to edit Master text styles</a:t>
            </a:r>
          </a:p>
          <a:p>
            <a:pPr marL="0" lvl="1" indent="0">
              <a:lnSpc>
                <a:spcPct val="150000"/>
              </a:lnSpc>
              <a:spcAft>
                <a:spcPts val="1200"/>
              </a:spcAft>
              <a:buNone/>
            </a:pPr>
            <a:r>
              <a:rPr lang="en-US"/>
              <a:t>Second level</a:t>
            </a:r>
          </a:p>
          <a:p>
            <a:pPr marL="0" lvl="2" indent="0">
              <a:lnSpc>
                <a:spcPct val="150000"/>
              </a:lnSpc>
              <a:spcAft>
                <a:spcPts val="1200"/>
              </a:spcAft>
              <a:buNone/>
            </a:pPr>
            <a:r>
              <a:rPr lang="en-US"/>
              <a:t>Third level</a:t>
            </a:r>
          </a:p>
          <a:p>
            <a:pPr marL="0" lvl="3" indent="0">
              <a:lnSpc>
                <a:spcPct val="150000"/>
              </a:lnSpc>
              <a:spcAft>
                <a:spcPts val="1200"/>
              </a:spcAft>
              <a:buNone/>
            </a:pPr>
            <a:r>
              <a:rPr lang="en-US"/>
              <a:t>Fourth level</a:t>
            </a:r>
          </a:p>
          <a:p>
            <a:pPr marL="0" lvl="4" indent="0">
              <a:lnSpc>
                <a:spcPct val="150000"/>
              </a:lnSpc>
              <a:spcAft>
                <a:spcPts val="1200"/>
              </a:spcAft>
              <a:buNone/>
            </a:pPr>
            <a:r>
              <a:rPr lang="en-US"/>
              <a:t>Fifth level</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7"/>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01850"/>
            <a:ext cx="3932237"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EEBAAA-29B5-4AF5-BC5F-7E580C29002D}"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60EDB8-5305-433F-BE41-D7A86D811DB3}" type="slidenum">
              <a:rPr lang="en-US" smtClean="0"/>
              <a:t>‹#›</a:t>
            </a:fld>
            <a:endParaRPr lang="en-US"/>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EEBAAA-29B5-4AF5-BC5F-7E580C29002D}" type="datetimeFigureOut">
              <a:rPr lang="en-US" smtClean="0"/>
              <a:t>3/26/2025</a:t>
            </a:fld>
            <a:endParaRPr lang="en-US"/>
          </a:p>
        </p:txBody>
      </p:sp>
      <p:sp>
        <p:nvSpPr>
          <p:cNvPr id="5" name="Footer Placeholder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0EDB8-5305-433F-BE41-D7A86D811DB3}" type="slidenum">
              <a:rPr lang="en-US" smtClean="0"/>
              <a:t>‹#›</a:t>
            </a:fld>
            <a:endParaRPr lang="en-US"/>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796416"/>
            <a:ext cx="12191999" cy="1137793"/>
          </a:xfrm>
        </p:spPr>
        <p:txBody>
          <a:bodyPr>
            <a:normAutofit/>
          </a:bodyPr>
          <a:lstStyle/>
          <a:p>
            <a:pPr algn="ctr"/>
            <a:r>
              <a:rPr lang="en-US" sz="5200" b="1" dirty="0"/>
              <a:t>Gen AI-Based Email Classification and OCR</a:t>
            </a:r>
          </a:p>
        </p:txBody>
      </p:sp>
      <p:sp>
        <p:nvSpPr>
          <p:cNvPr id="3" name="Subtitle 2"/>
          <p:cNvSpPr>
            <a:spLocks noGrp="1"/>
          </p:cNvSpPr>
          <p:nvPr>
            <p:ph type="subTitle" idx="1"/>
          </p:nvPr>
        </p:nvSpPr>
        <p:spPr>
          <a:xfrm>
            <a:off x="365760" y="5091559"/>
            <a:ext cx="11473314" cy="1588374"/>
          </a:xfrm>
        </p:spPr>
        <p:txBody>
          <a:bodyPr>
            <a:noAutofit/>
          </a:bodyPr>
          <a:lstStyle/>
          <a:p>
            <a:pPr algn="just"/>
            <a:r>
              <a:rPr lang="en-US" sz="1800" dirty="0">
                <a:solidFill>
                  <a:schemeClr val="tx1"/>
                </a:solidFill>
                <a:latin typeface="Calibri" panose="020F0502020204030204" pitchFamily="34" charset="0"/>
                <a:cs typeface="Calibri" panose="020F0502020204030204" pitchFamily="34" charset="0"/>
              </a:rPr>
              <a:t>The proposed solution for automating the processing of service requests received by Commercial Bank Lending teams via email. It addresses the requirements detailed in the "</a:t>
            </a:r>
            <a:r>
              <a:rPr lang="en-US" sz="1800" b="1" dirty="0">
                <a:solidFill>
                  <a:schemeClr val="tx1"/>
                </a:solidFill>
                <a:latin typeface="Calibri" panose="020F0502020204030204" pitchFamily="34" charset="0"/>
                <a:cs typeface="Calibri" panose="020F0502020204030204" pitchFamily="34" charset="0"/>
              </a:rPr>
              <a:t>Technology </a:t>
            </a:r>
            <a:r>
              <a:rPr lang="en-US" sz="1800" b="1" dirty="0" err="1">
                <a:solidFill>
                  <a:schemeClr val="tx1"/>
                </a:solidFill>
                <a:latin typeface="Calibri" panose="020F0502020204030204" pitchFamily="34" charset="0"/>
                <a:cs typeface="Calibri" panose="020F0502020204030204" pitchFamily="34" charset="0"/>
              </a:rPr>
              <a:t>Hackathon</a:t>
            </a:r>
            <a:r>
              <a:rPr lang="en-US" sz="1800" b="1" dirty="0">
                <a:solidFill>
                  <a:schemeClr val="tx1"/>
                </a:solidFill>
                <a:latin typeface="Calibri" panose="020F0502020204030204" pitchFamily="34" charset="0"/>
                <a:cs typeface="Calibri" panose="020F0502020204030204" pitchFamily="34" charset="0"/>
              </a:rPr>
              <a:t> - Early Talent Gen AI-Based Email Classification and OCR</a:t>
            </a:r>
            <a:r>
              <a:rPr lang="en-US" sz="1800" dirty="0">
                <a:solidFill>
                  <a:schemeClr val="tx1"/>
                </a:solidFill>
                <a:latin typeface="Calibri" panose="020F0502020204030204" pitchFamily="34" charset="0"/>
                <a:cs typeface="Calibri" panose="020F0502020204030204" pitchFamily="34" charset="0"/>
              </a:rPr>
              <a:t>" and leverages the approach and solution implemented in the provided Python scripts.</a:t>
            </a:r>
          </a:p>
        </p:txBody>
      </p:sp>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a:pPr>
            <a:r>
              <a:rPr lang="en-US" dirty="0"/>
              <a:t>Introduction</a:t>
            </a:r>
          </a:p>
        </p:txBody>
      </p:sp>
      <p:sp>
        <p:nvSpPr>
          <p:cNvPr id="3" name="Content Placeholder 2"/>
          <p:cNvSpPr>
            <a:spLocks noGrp="1"/>
          </p:cNvSpPr>
          <p:nvPr>
            <p:ph idx="1"/>
          </p:nvPr>
        </p:nvSpPr>
        <p:spPr>
          <a:xfrm>
            <a:off x="838199" y="1825624"/>
            <a:ext cx="10515601" cy="4447761"/>
          </a:xfrm>
        </p:spPr>
        <p:txBody>
          <a:bodyPr>
            <a:normAutofit/>
          </a:bodyPr>
          <a:lstStyle/>
          <a:p>
            <a:pPr marL="285750" indent="-285750" algn="just">
              <a:buFont typeface="Arial" panose="020B0604020202020204" pitchFamily="34" charset="0"/>
              <a:buChar char="•"/>
            </a:pPr>
            <a:r>
              <a:rPr lang="en-US" sz="2000" b="1" dirty="0">
                <a:solidFill>
                  <a:schemeClr val="tx1"/>
                </a:solidFill>
                <a:latin typeface="Calibri" panose="020F0502020204030204" pitchFamily="34" charset="0"/>
                <a:cs typeface="Calibri" panose="020F0502020204030204" pitchFamily="34" charset="0"/>
              </a:rPr>
              <a:t>Problem: </a:t>
            </a:r>
            <a:r>
              <a:rPr lang="en-US" sz="2000" dirty="0">
                <a:solidFill>
                  <a:schemeClr val="tx1"/>
                </a:solidFill>
                <a:latin typeface="Calibri" panose="020F0502020204030204" pitchFamily="34" charset="0"/>
                <a:cs typeface="Calibri" panose="020F0502020204030204" pitchFamily="34" charset="0"/>
              </a:rPr>
              <a:t>Commercial Bank Lending teams face a high volume of diverse service requests via email, demanding significant manual effort for triage, classification, and data extraction. This manual process is time-consuming, error-prone, and inefficient, especially with large volumes.</a:t>
            </a:r>
          </a:p>
          <a:p>
            <a:pPr marL="285750" indent="-285750" algn="just">
              <a:buFont typeface="Arial" panose="020B0604020202020204" pitchFamily="34" charset="0"/>
              <a:buChar char="•"/>
            </a:pPr>
            <a:r>
              <a:rPr lang="en-US" sz="2000" dirty="0">
                <a:solidFill>
                  <a:schemeClr val="tx1"/>
                </a:solidFill>
                <a:latin typeface="Calibri" panose="020F0502020204030204" pitchFamily="34" charset="0"/>
                <a:cs typeface="Calibri" panose="020F0502020204030204" pitchFamily="34" charset="0"/>
              </a:rPr>
              <a:t> </a:t>
            </a:r>
            <a:r>
              <a:rPr lang="en-US" sz="2000" b="1" dirty="0">
                <a:solidFill>
                  <a:schemeClr val="tx1"/>
                </a:solidFill>
                <a:latin typeface="Calibri" panose="020F0502020204030204" pitchFamily="34" charset="0"/>
                <a:cs typeface="Calibri" panose="020F0502020204030204" pitchFamily="34" charset="0"/>
              </a:rPr>
              <a:t>Solution: </a:t>
            </a:r>
            <a:r>
              <a:rPr lang="en-US" sz="2000" dirty="0">
                <a:solidFill>
                  <a:schemeClr val="tx1"/>
                </a:solidFill>
                <a:latin typeface="Calibri" panose="020F0502020204030204" pitchFamily="34" charset="0"/>
                <a:cs typeface="Calibri" panose="020F0502020204030204" pitchFamily="34" charset="0"/>
              </a:rPr>
              <a:t>A Gen AI-Based Email Classification designed to automate the classification of incoming email requests and the extraction of relevant data from both the email body and attachments. This will minimize manual intervention, improve accuracy, and accelerate turnaround times.</a:t>
            </a:r>
          </a:p>
        </p:txBody>
      </p:sp>
    </p:spTree>
    <p:extLst>
      <p:ext uri="{BB962C8B-B14F-4D97-AF65-F5344CB8AC3E}">
        <p14:creationId xmlns:p14="http://schemas.microsoft.com/office/powerpoint/2010/main" val="2090733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2"/>
            </a:pPr>
            <a:r>
              <a:rPr lang="en-US" dirty="0"/>
              <a:t>Proposed Solution Architecture and Components</a:t>
            </a:r>
          </a:p>
        </p:txBody>
      </p:sp>
      <p:sp>
        <p:nvSpPr>
          <p:cNvPr id="3" name="Content Placeholder 2"/>
          <p:cNvSpPr>
            <a:spLocks noGrp="1"/>
          </p:cNvSpPr>
          <p:nvPr>
            <p:ph idx="1"/>
          </p:nvPr>
        </p:nvSpPr>
        <p:spPr>
          <a:xfrm>
            <a:off x="721894" y="1476375"/>
            <a:ext cx="11470105" cy="5276849"/>
          </a:xfrm>
        </p:spPr>
        <p:txBody>
          <a:bodyPr>
            <a:noAutofit/>
          </a:bodyPr>
          <a:lstStyle/>
          <a:p>
            <a:pPr marL="285750" algn="just">
              <a:lnSpc>
                <a:spcPts val="1500"/>
              </a:lnSpc>
              <a:spcBef>
                <a:spcPts val="800"/>
              </a:spcBef>
              <a:spcAft>
                <a:spcPts val="800"/>
              </a:spcAft>
            </a:pPr>
            <a:r>
              <a:rPr lang="en-US" b="1" dirty="0">
                <a:solidFill>
                  <a:schemeClr val="tx1"/>
                </a:solidFill>
                <a:latin typeface="Calibri" panose="020F0502020204030204" pitchFamily="34" charset="0"/>
                <a:cs typeface="Calibri" panose="020F0502020204030204" pitchFamily="34" charset="0"/>
              </a:rPr>
              <a:t>Email Reception and Parsing:</a:t>
            </a:r>
          </a:p>
          <a:p>
            <a:pPr marL="971550" lvl="1" indent="0" algn="just">
              <a:lnSpc>
                <a:spcPts val="15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The system will process emails (currently reading from .</a:t>
            </a:r>
            <a:r>
              <a:rPr lang="en-US" sz="1600" i="1" dirty="0" err="1">
                <a:solidFill>
                  <a:schemeClr val="tx1"/>
                </a:solidFill>
                <a:latin typeface="Calibri" panose="020F0502020204030204" pitchFamily="34" charset="0"/>
                <a:cs typeface="Calibri" panose="020F0502020204030204" pitchFamily="34" charset="0"/>
              </a:rPr>
              <a:t>eml</a:t>
            </a:r>
            <a:r>
              <a:rPr lang="en-US" sz="1600" i="1" dirty="0">
                <a:solidFill>
                  <a:schemeClr val="tx1"/>
                </a:solidFill>
                <a:latin typeface="Calibri" panose="020F0502020204030204" pitchFamily="34" charset="0"/>
                <a:cs typeface="Calibri" panose="020F0502020204030204" pitchFamily="34" charset="0"/>
              </a:rPr>
              <a:t> files as demonstrated in main.txt using the email library).</a:t>
            </a:r>
          </a:p>
          <a:p>
            <a:pPr marL="971550" lvl="1" indent="0" algn="just">
              <a:lnSpc>
                <a:spcPts val="15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It will extract key metadata: sender, subject, and body.</a:t>
            </a:r>
          </a:p>
          <a:p>
            <a:pPr marL="971550" lvl="1" indent="0" algn="just">
              <a:lnSpc>
                <a:spcPts val="15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Attachments will be identified and saved.</a:t>
            </a:r>
          </a:p>
          <a:p>
            <a:pPr marL="285750" algn="just">
              <a:lnSpc>
                <a:spcPts val="1500"/>
              </a:lnSpc>
              <a:spcBef>
                <a:spcPts val="800"/>
              </a:spcBef>
              <a:spcAft>
                <a:spcPts val="800"/>
              </a:spcAft>
            </a:pPr>
            <a:r>
              <a:rPr lang="en-US" b="1" dirty="0">
                <a:solidFill>
                  <a:schemeClr val="tx1"/>
                </a:solidFill>
                <a:latin typeface="Calibri" panose="020F0502020204030204" pitchFamily="34" charset="0"/>
                <a:cs typeface="Calibri" panose="020F0502020204030204" pitchFamily="34" charset="0"/>
              </a:rPr>
              <a:t>Attachment Processing:</a:t>
            </a:r>
          </a:p>
          <a:p>
            <a:pPr marL="971550" lvl="1" indent="0" algn="just">
              <a:lnSpc>
                <a:spcPts val="15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PDF documents: Text will be extracted using the PyPDF2 library.</a:t>
            </a:r>
          </a:p>
          <a:p>
            <a:pPr marL="971550" lvl="1" indent="0" algn="just">
              <a:lnSpc>
                <a:spcPts val="15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 DOCX documents: Text will be extracted using the docx2txt library</a:t>
            </a:r>
          </a:p>
          <a:p>
            <a:pPr marL="285750" algn="just">
              <a:lnSpc>
                <a:spcPts val="1500"/>
              </a:lnSpc>
              <a:spcBef>
                <a:spcPts val="800"/>
              </a:spcBef>
              <a:spcAft>
                <a:spcPts val="800"/>
              </a:spcAft>
            </a:pPr>
            <a:r>
              <a:rPr lang="en-US" b="1" dirty="0">
                <a:solidFill>
                  <a:schemeClr val="tx1"/>
                </a:solidFill>
                <a:latin typeface="Calibri" panose="020F0502020204030204" pitchFamily="34" charset="0"/>
                <a:cs typeface="Calibri" panose="020F0502020204030204" pitchFamily="34" charset="0"/>
              </a:rPr>
              <a:t>Text Extraction and Combination:</a:t>
            </a:r>
            <a:r>
              <a:rPr lang="en-US" dirty="0">
                <a:solidFill>
                  <a:schemeClr val="tx1"/>
                </a:solidFill>
                <a:latin typeface="Calibri" panose="020F0502020204030204" pitchFamily="34" charset="0"/>
                <a:cs typeface="Calibri" panose="020F0502020204030204" pitchFamily="34" charset="0"/>
              </a:rPr>
              <a:t> </a:t>
            </a:r>
          </a:p>
          <a:p>
            <a:pPr marL="285750" algn="just">
              <a:lnSpc>
                <a:spcPts val="1500"/>
              </a:lnSpc>
              <a:spcBef>
                <a:spcPts val="800"/>
              </a:spcBef>
              <a:spcAft>
                <a:spcPts val="800"/>
              </a:spcAft>
            </a:pPr>
            <a:r>
              <a:rPr lang="en-US" i="1" dirty="0">
                <a:solidFill>
                  <a:schemeClr val="tx1"/>
                </a:solidFill>
                <a:latin typeface="Calibri" panose="020F0502020204030204" pitchFamily="34" charset="0"/>
                <a:cs typeface="Calibri" panose="020F0502020204030204" pitchFamily="34" charset="0"/>
              </a:rPr>
              <a:t>	The text from the email body and all processed attachments will be combined into a single text input for the Gen AI model.</a:t>
            </a:r>
          </a:p>
          <a:p>
            <a:pPr marL="285750" algn="just">
              <a:lnSpc>
                <a:spcPts val="1500"/>
              </a:lnSpc>
              <a:spcBef>
                <a:spcPts val="800"/>
              </a:spcBef>
              <a:spcAft>
                <a:spcPts val="800"/>
              </a:spcAft>
            </a:pPr>
            <a:r>
              <a:rPr lang="en-US" b="1" dirty="0">
                <a:solidFill>
                  <a:schemeClr val="tx1"/>
                </a:solidFill>
                <a:latin typeface="Calibri" panose="020F0502020204030204" pitchFamily="34" charset="0"/>
                <a:cs typeface="Calibri" panose="020F0502020204030204" pitchFamily="34" charset="0"/>
              </a:rPr>
              <a:t>Email Classification (using Google Gemini Pro):</a:t>
            </a:r>
            <a:endParaRPr lang="en-US" b="1" i="1" dirty="0">
              <a:solidFill>
                <a:schemeClr val="tx1"/>
              </a:solidFill>
              <a:latin typeface="Calibri" panose="020F0502020204030204" pitchFamily="34" charset="0"/>
              <a:cs typeface="Calibri" panose="020F0502020204030204" pitchFamily="34" charset="0"/>
            </a:endParaRPr>
          </a:p>
          <a:p>
            <a:pPr marL="971550" lvl="1" indent="0" algn="just">
              <a:lnSpc>
                <a:spcPts val="15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The solution leverages the Google Gemini Pro model (implemented using </a:t>
            </a:r>
            <a:r>
              <a:rPr lang="en-US" sz="1600" i="1" dirty="0" err="1">
                <a:solidFill>
                  <a:schemeClr val="tx1"/>
                </a:solidFill>
                <a:latin typeface="Calibri" panose="020F0502020204030204" pitchFamily="34" charset="0"/>
                <a:cs typeface="Calibri" panose="020F0502020204030204" pitchFamily="34" charset="0"/>
              </a:rPr>
              <a:t>google.generativeai</a:t>
            </a:r>
            <a:r>
              <a:rPr lang="en-US" sz="1600" i="1" dirty="0">
                <a:solidFill>
                  <a:schemeClr val="tx1"/>
                </a:solidFill>
                <a:latin typeface="Calibri" panose="020F0502020204030204" pitchFamily="34" charset="0"/>
                <a:cs typeface="Calibri" panose="020F0502020204030204" pitchFamily="34" charset="0"/>
              </a:rPr>
              <a:t> in main.py) for classifying emails into predefined request types.</a:t>
            </a:r>
          </a:p>
          <a:p>
            <a:pPr marL="971550" lvl="1" indent="0" algn="just">
              <a:lnSpc>
                <a:spcPts val="15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The </a:t>
            </a:r>
            <a:r>
              <a:rPr lang="en-US" sz="1600" i="1" dirty="0" err="1">
                <a:solidFill>
                  <a:schemeClr val="tx1"/>
                </a:solidFill>
                <a:latin typeface="Calibri" panose="020F0502020204030204" pitchFamily="34" charset="0"/>
                <a:cs typeface="Calibri" panose="020F0502020204030204" pitchFamily="34" charset="0"/>
              </a:rPr>
              <a:t>classify_email</a:t>
            </a:r>
            <a:r>
              <a:rPr lang="en-US" sz="1600" i="1" dirty="0">
                <a:solidFill>
                  <a:schemeClr val="tx1"/>
                </a:solidFill>
                <a:latin typeface="Calibri" panose="020F0502020204030204" pitchFamily="34" charset="0"/>
                <a:cs typeface="Calibri" panose="020F0502020204030204" pitchFamily="34" charset="0"/>
              </a:rPr>
              <a:t> function takes the combined email text and a list of </a:t>
            </a:r>
            <a:r>
              <a:rPr lang="en-US" sz="1600" i="1" dirty="0" err="1">
                <a:solidFill>
                  <a:schemeClr val="tx1"/>
                </a:solidFill>
                <a:latin typeface="Calibri" panose="020F0502020204030204" pitchFamily="34" charset="0"/>
                <a:cs typeface="Calibri" panose="020F0502020204030204" pitchFamily="34" charset="0"/>
              </a:rPr>
              <a:t>request_types</a:t>
            </a:r>
            <a:r>
              <a:rPr lang="en-US" sz="1600" i="1" dirty="0">
                <a:solidFill>
                  <a:schemeClr val="tx1"/>
                </a:solidFill>
                <a:latin typeface="Calibri" panose="020F0502020204030204" pitchFamily="34" charset="0"/>
                <a:cs typeface="Calibri" panose="020F0502020204030204" pitchFamily="34" charset="0"/>
              </a:rPr>
              <a:t> (e.g., "Adjustment", "Fee Payment") as input.</a:t>
            </a:r>
          </a:p>
          <a:p>
            <a:pPr marL="971550" lvl="1" indent="0" algn="just">
              <a:lnSpc>
                <a:spcPts val="15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The expected output includes the request type, sub-request type, reasoning, and a confidence score.</a:t>
            </a:r>
          </a:p>
          <a:p>
            <a:pPr lvl="1" indent="0" algn="just">
              <a:lnSpc>
                <a:spcPts val="1500"/>
              </a:lnSpc>
              <a:spcBef>
                <a:spcPts val="800"/>
              </a:spcBef>
              <a:spcAft>
                <a:spcPts val="800"/>
              </a:spcAft>
              <a:buNone/>
            </a:pPr>
            <a:endParaRPr lang="en-US" sz="1600"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255876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Solution Architecture and Components</a:t>
            </a:r>
          </a:p>
        </p:txBody>
      </p:sp>
      <p:sp>
        <p:nvSpPr>
          <p:cNvPr id="3" name="Content Placeholder 2"/>
          <p:cNvSpPr>
            <a:spLocks noGrp="1"/>
          </p:cNvSpPr>
          <p:nvPr>
            <p:ph idx="1"/>
          </p:nvPr>
        </p:nvSpPr>
        <p:spPr>
          <a:xfrm>
            <a:off x="721895" y="1514475"/>
            <a:ext cx="10631906" cy="4648200"/>
          </a:xfrm>
        </p:spPr>
        <p:txBody>
          <a:bodyPr>
            <a:noAutofit/>
          </a:bodyPr>
          <a:lstStyle/>
          <a:p>
            <a:pPr algn="just">
              <a:lnSpc>
                <a:spcPts val="1200"/>
              </a:lnSpc>
              <a:spcBef>
                <a:spcPts val="800"/>
              </a:spcBef>
              <a:spcAft>
                <a:spcPts val="800"/>
              </a:spcAft>
            </a:pPr>
            <a:r>
              <a:rPr lang="en-US" b="1" dirty="0">
                <a:solidFill>
                  <a:schemeClr val="tx1"/>
                </a:solidFill>
                <a:latin typeface="Calibri" panose="020F0502020204030204" pitchFamily="34" charset="0"/>
                <a:cs typeface="Calibri" panose="020F0502020204030204" pitchFamily="34" charset="0"/>
              </a:rPr>
              <a:t>Primary Intent Detection (using Google Gemini Pro):</a:t>
            </a:r>
          </a:p>
          <a:p>
            <a:pPr lvl="1" indent="0" algn="just">
              <a:lnSpc>
                <a:spcPts val="12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The </a:t>
            </a:r>
            <a:r>
              <a:rPr lang="en-US" sz="1600" i="1" dirty="0" err="1">
                <a:solidFill>
                  <a:schemeClr val="tx1"/>
                </a:solidFill>
                <a:latin typeface="Calibri" panose="020F0502020204030204" pitchFamily="34" charset="0"/>
                <a:cs typeface="Calibri" panose="020F0502020204030204" pitchFamily="34" charset="0"/>
              </a:rPr>
              <a:t>detect_primary_intent</a:t>
            </a:r>
            <a:r>
              <a:rPr lang="en-US" sz="1600" i="1" dirty="0">
                <a:solidFill>
                  <a:schemeClr val="tx1"/>
                </a:solidFill>
                <a:latin typeface="Calibri" panose="020F0502020204030204" pitchFamily="34" charset="0"/>
                <a:cs typeface="Calibri" panose="020F0502020204030204" pitchFamily="34" charset="0"/>
              </a:rPr>
              <a:t> function in main.txt utilizes Gemini Pro to determine the main intent of the email content.</a:t>
            </a:r>
          </a:p>
          <a:p>
            <a:pPr lvl="1" indent="0" algn="just">
              <a:lnSpc>
                <a:spcPts val="12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Data Extraction (using Google Gemini Pro):</a:t>
            </a:r>
          </a:p>
          <a:p>
            <a:pPr lvl="1" indent="0" algn="just">
              <a:lnSpc>
                <a:spcPts val="12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 The extract_data function in main.txt uses Gemini Pro to extract specific, relevant fields (e.g., "Deal Name", "Amount", "Expiration Date") from the email text based on</a:t>
            </a:r>
          </a:p>
          <a:p>
            <a:pPr lvl="1" indent="0" algn="just">
              <a:lnSpc>
                <a:spcPts val="12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the identified </a:t>
            </a:r>
            <a:r>
              <a:rPr lang="en-US" sz="1600" i="1" dirty="0" err="1">
                <a:solidFill>
                  <a:schemeClr val="tx1"/>
                </a:solidFill>
                <a:latin typeface="Calibri" panose="020F0502020204030204" pitchFamily="34" charset="0"/>
                <a:cs typeface="Calibri" panose="020F0502020204030204" pitchFamily="34" charset="0"/>
              </a:rPr>
              <a:t>request_type</a:t>
            </a:r>
            <a:r>
              <a:rPr lang="en-US" sz="1600" i="1" dirty="0">
                <a:solidFill>
                  <a:schemeClr val="tx1"/>
                </a:solidFill>
                <a:latin typeface="Calibri" panose="020F0502020204030204" pitchFamily="34" charset="0"/>
                <a:cs typeface="Calibri" panose="020F0502020204030204" pitchFamily="34" charset="0"/>
              </a:rPr>
              <a:t>. If a field is not found, it returns "N/A".</a:t>
            </a:r>
          </a:p>
          <a:p>
            <a:pPr algn="just">
              <a:lnSpc>
                <a:spcPts val="1200"/>
              </a:lnSpc>
              <a:spcBef>
                <a:spcPts val="800"/>
              </a:spcBef>
              <a:spcAft>
                <a:spcPts val="800"/>
              </a:spcAft>
            </a:pPr>
            <a:r>
              <a:rPr lang="en-US" b="1" dirty="0">
                <a:solidFill>
                  <a:schemeClr val="tx1"/>
                </a:solidFill>
                <a:latin typeface="Calibri" panose="020F0502020204030204" pitchFamily="34" charset="0"/>
                <a:cs typeface="Calibri" panose="020F0502020204030204" pitchFamily="34" charset="0"/>
              </a:rPr>
              <a:t>Duplicate Email Detection:</a:t>
            </a:r>
          </a:p>
          <a:p>
            <a:pPr lvl="1" indent="0" algn="just">
              <a:lnSpc>
                <a:spcPts val="12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The </a:t>
            </a:r>
            <a:r>
              <a:rPr lang="en-US" sz="1600" i="1" dirty="0" err="1">
                <a:solidFill>
                  <a:schemeClr val="tx1"/>
                </a:solidFill>
                <a:latin typeface="Calibri" panose="020F0502020204030204" pitchFamily="34" charset="0"/>
                <a:cs typeface="Calibri" panose="020F0502020204030204" pitchFamily="34" charset="0"/>
              </a:rPr>
              <a:t>detect_duplicate_emails</a:t>
            </a:r>
            <a:r>
              <a:rPr lang="en-US" sz="1600" i="1" dirty="0">
                <a:solidFill>
                  <a:schemeClr val="tx1"/>
                </a:solidFill>
                <a:latin typeface="Calibri" panose="020F0502020204030204" pitchFamily="34" charset="0"/>
                <a:cs typeface="Calibri" panose="020F0502020204030204" pitchFamily="34" charset="0"/>
              </a:rPr>
              <a:t> function in duplicate_detector.txt and main.txt employs</a:t>
            </a:r>
          </a:p>
          <a:p>
            <a:pPr lvl="1" indent="0" algn="just">
              <a:lnSpc>
                <a:spcPts val="12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TF-IDF </a:t>
            </a:r>
            <a:r>
              <a:rPr lang="en-US" sz="1600" i="1" dirty="0" err="1">
                <a:solidFill>
                  <a:schemeClr val="tx1"/>
                </a:solidFill>
                <a:latin typeface="Calibri" panose="020F0502020204030204" pitchFamily="34" charset="0"/>
                <a:cs typeface="Calibri" panose="020F0502020204030204" pitchFamily="34" charset="0"/>
              </a:rPr>
              <a:t>vectorization</a:t>
            </a:r>
            <a:r>
              <a:rPr lang="en-US" sz="1600" i="1" dirty="0">
                <a:solidFill>
                  <a:schemeClr val="tx1"/>
                </a:solidFill>
                <a:latin typeface="Calibri" panose="020F0502020204030204" pitchFamily="34" charset="0"/>
                <a:cs typeface="Calibri" panose="020F0502020204030204" pitchFamily="34" charset="0"/>
              </a:rPr>
              <a:t> and cosine similarity (using </a:t>
            </a:r>
            <a:r>
              <a:rPr lang="en-US" sz="1600" i="1" dirty="0" err="1">
                <a:solidFill>
                  <a:schemeClr val="tx1"/>
                </a:solidFill>
                <a:latin typeface="Calibri" panose="020F0502020204030204" pitchFamily="34" charset="0"/>
                <a:cs typeface="Calibri" panose="020F0502020204030204" pitchFamily="34" charset="0"/>
              </a:rPr>
              <a:t>sklearn</a:t>
            </a:r>
            <a:r>
              <a:rPr lang="en-US" sz="1600" i="1" dirty="0">
                <a:solidFill>
                  <a:schemeClr val="tx1"/>
                </a:solidFill>
                <a:latin typeface="Calibri" panose="020F0502020204030204" pitchFamily="34" charset="0"/>
                <a:cs typeface="Calibri" panose="020F0502020204030204" pitchFamily="34" charset="0"/>
              </a:rPr>
              <a:t>) to identify emails with high</a:t>
            </a:r>
          </a:p>
          <a:p>
            <a:pPr algn="just">
              <a:lnSpc>
                <a:spcPts val="1200"/>
              </a:lnSpc>
              <a:spcBef>
                <a:spcPts val="800"/>
              </a:spcBef>
              <a:spcAft>
                <a:spcPts val="800"/>
              </a:spcAft>
            </a:pPr>
            <a:r>
              <a:rPr lang="en-US" b="1" dirty="0">
                <a:solidFill>
                  <a:schemeClr val="tx1"/>
                </a:solidFill>
                <a:latin typeface="Calibri" panose="020F0502020204030204" pitchFamily="34" charset="0"/>
                <a:cs typeface="Calibri" panose="020F0502020204030204" pitchFamily="34" charset="0"/>
              </a:rPr>
              <a:t>Textual similarity.</a:t>
            </a:r>
          </a:p>
          <a:p>
            <a:pPr lvl="1" indent="0" algn="just">
              <a:lnSpc>
                <a:spcPts val="1200"/>
              </a:lnSpc>
              <a:spcBef>
                <a:spcPts val="800"/>
              </a:spcBef>
              <a:spcAft>
                <a:spcPts val="800"/>
              </a:spcAft>
              <a:buNone/>
            </a:pPr>
            <a:r>
              <a:rPr lang="en-US" sz="1600" i="1" dirty="0">
                <a:solidFill>
                  <a:schemeClr val="tx1"/>
                </a:solidFill>
                <a:latin typeface="Calibri" panose="020F0502020204030204" pitchFamily="34" charset="0"/>
                <a:cs typeface="Calibri" panose="020F0502020204030204" pitchFamily="34" charset="0"/>
              </a:rPr>
              <a:t>A threshold (e.g., 0.8) is used to flag potential duplicate emails.</a:t>
            </a:r>
          </a:p>
        </p:txBody>
      </p:sp>
    </p:spTree>
    <p:extLst>
      <p:ext uri="{BB962C8B-B14F-4D97-AF65-F5344CB8AC3E}">
        <p14:creationId xmlns:p14="http://schemas.microsoft.com/office/powerpoint/2010/main" val="4074446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3"/>
            </a:pPr>
            <a:r>
              <a:rPr lang="en-US" dirty="0"/>
              <a:t>Architecture Diagram</a:t>
            </a:r>
          </a:p>
        </p:txBody>
      </p:sp>
      <p:pic>
        <p:nvPicPr>
          <p:cNvPr id="5" name="Content Placeholder 4">
            <a:extLst>
              <a:ext uri="{FF2B5EF4-FFF2-40B4-BE49-F238E27FC236}">
                <a16:creationId xmlns:a16="http://schemas.microsoft.com/office/drawing/2014/main" id="{542249D0-B66C-CEA9-8301-E2329929C31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23874" y="1383397"/>
            <a:ext cx="2646947" cy="5383440"/>
          </a:xfrm>
        </p:spPr>
      </p:pic>
    </p:spTree>
    <p:extLst>
      <p:ext uri="{BB962C8B-B14F-4D97-AF65-F5344CB8AC3E}">
        <p14:creationId xmlns:p14="http://schemas.microsoft.com/office/powerpoint/2010/main" val="2266405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742950" indent="-742950">
              <a:buFont typeface="+mj-lt"/>
              <a:buAutoNum type="arabicPeriod" startAt="4"/>
            </a:pPr>
            <a:r>
              <a:rPr lang="en-US" dirty="0"/>
              <a:t>Solution Workflow</a:t>
            </a:r>
          </a:p>
        </p:txBody>
      </p:sp>
      <p:sp>
        <p:nvSpPr>
          <p:cNvPr id="3" name="Content Placeholder 2"/>
          <p:cNvSpPr>
            <a:spLocks noGrp="1"/>
          </p:cNvSpPr>
          <p:nvPr>
            <p:ph idx="1"/>
          </p:nvPr>
        </p:nvSpPr>
        <p:spPr>
          <a:xfrm>
            <a:off x="838199" y="1405288"/>
            <a:ext cx="10787744" cy="5322771"/>
          </a:xfrm>
        </p:spPr>
        <p:txBody>
          <a:bodyPr>
            <a:noAutofit/>
          </a:bodyPr>
          <a:lstStyle/>
          <a:p>
            <a:pPr marL="171450" indent="-171450" algn="just">
              <a:lnSpc>
                <a:spcPts val="1200"/>
              </a:lnSpc>
              <a:spcBef>
                <a:spcPts val="1000"/>
              </a:spcBef>
              <a:spcAft>
                <a:spcPts val="10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 Receive Email (.</a:t>
            </a:r>
            <a:r>
              <a:rPr lang="en-US" sz="1500" b="1" dirty="0" err="1">
                <a:solidFill>
                  <a:schemeClr val="tx1"/>
                </a:solidFill>
                <a:latin typeface="Calibri" panose="020F0502020204030204" pitchFamily="34" charset="0"/>
                <a:cs typeface="Calibri" panose="020F0502020204030204" pitchFamily="34" charset="0"/>
              </a:rPr>
              <a:t>eml</a:t>
            </a:r>
            <a:r>
              <a:rPr lang="en-US" sz="1500" b="1" dirty="0">
                <a:solidFill>
                  <a:schemeClr val="tx1"/>
                </a:solidFill>
                <a:latin typeface="Calibri" panose="020F0502020204030204" pitchFamily="34" charset="0"/>
                <a:cs typeface="Calibri" panose="020F0502020204030204" pitchFamily="34" charset="0"/>
              </a:rPr>
              <a:t> file):</a:t>
            </a:r>
            <a:r>
              <a:rPr lang="en-US" sz="1500" dirty="0">
                <a:solidFill>
                  <a:schemeClr val="tx1"/>
                </a:solidFill>
                <a:latin typeface="Calibri" panose="020F0502020204030204" pitchFamily="34" charset="0"/>
                <a:cs typeface="Calibri" panose="020F0502020204030204" pitchFamily="34" charset="0"/>
              </a:rPr>
              <a:t> The process begins with receiving an email, which in the current implementation is read from an .</a:t>
            </a:r>
            <a:r>
              <a:rPr lang="en-US" sz="1500" dirty="0" err="1">
                <a:solidFill>
                  <a:schemeClr val="tx1"/>
                </a:solidFill>
                <a:latin typeface="Calibri" panose="020F0502020204030204" pitchFamily="34" charset="0"/>
                <a:cs typeface="Calibri" panose="020F0502020204030204" pitchFamily="34" charset="0"/>
              </a:rPr>
              <a:t>eml</a:t>
            </a:r>
            <a:r>
              <a:rPr lang="en-US" sz="1500" dirty="0">
                <a:solidFill>
                  <a:schemeClr val="tx1"/>
                </a:solidFill>
                <a:latin typeface="Calibri" panose="020F0502020204030204" pitchFamily="34" charset="0"/>
                <a:cs typeface="Calibri" panose="020F0502020204030204" pitchFamily="34" charset="0"/>
              </a:rPr>
              <a:t> file.</a:t>
            </a:r>
          </a:p>
          <a:p>
            <a:pPr marL="171450" indent="-171450" algn="just">
              <a:lnSpc>
                <a:spcPts val="1200"/>
              </a:lnSpc>
              <a:spcBef>
                <a:spcPts val="1000"/>
              </a:spcBef>
              <a:spcAft>
                <a:spcPts val="10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 Parse Email:</a:t>
            </a:r>
            <a:r>
              <a:rPr lang="en-US" sz="1500" dirty="0">
                <a:solidFill>
                  <a:schemeClr val="tx1"/>
                </a:solidFill>
                <a:latin typeface="Calibri" panose="020F0502020204030204" pitchFamily="34" charset="0"/>
                <a:cs typeface="Calibri" panose="020F0502020204030204" pitchFamily="34" charset="0"/>
              </a:rPr>
              <a:t> The email is parsed to separate its components.</a:t>
            </a:r>
          </a:p>
          <a:p>
            <a:pPr marL="171450" indent="-171450" algn="just">
              <a:lnSpc>
                <a:spcPts val="1200"/>
              </a:lnSpc>
              <a:spcBef>
                <a:spcPts val="1000"/>
              </a:spcBef>
              <a:spcAft>
                <a:spcPts val="10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 Extract Metadata:</a:t>
            </a:r>
            <a:r>
              <a:rPr lang="en-US" sz="1500" dirty="0">
                <a:solidFill>
                  <a:schemeClr val="tx1"/>
                </a:solidFill>
                <a:latin typeface="Calibri" panose="020F0502020204030204" pitchFamily="34" charset="0"/>
                <a:cs typeface="Calibri" panose="020F0502020204030204" pitchFamily="34" charset="0"/>
              </a:rPr>
              <a:t> Sender, Subject: Key information like the sender's address and the email's subject are extracted.</a:t>
            </a:r>
          </a:p>
          <a:p>
            <a:pPr marL="171450" indent="-171450" algn="just">
              <a:lnSpc>
                <a:spcPts val="1200"/>
              </a:lnSpc>
              <a:spcBef>
                <a:spcPts val="1000"/>
              </a:spcBef>
              <a:spcAft>
                <a:spcPts val="10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 Extract Body Text:</a:t>
            </a:r>
            <a:r>
              <a:rPr lang="en-US" sz="1500" dirty="0">
                <a:solidFill>
                  <a:schemeClr val="tx1"/>
                </a:solidFill>
                <a:latin typeface="Calibri" panose="020F0502020204030204" pitchFamily="34" charset="0"/>
                <a:cs typeface="Calibri" panose="020F0502020204030204" pitchFamily="34" charset="0"/>
              </a:rPr>
              <a:t> The main textual content of the email is retrieved.</a:t>
            </a:r>
          </a:p>
          <a:p>
            <a:pPr marL="171450" indent="-171450" algn="just">
              <a:lnSpc>
                <a:spcPts val="1200"/>
              </a:lnSpc>
              <a:spcBef>
                <a:spcPts val="1000"/>
              </a:spcBef>
              <a:spcAft>
                <a:spcPts val="10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 Identify and Save Attachments?:</a:t>
            </a:r>
            <a:r>
              <a:rPr lang="en-US" sz="1500" dirty="0">
                <a:solidFill>
                  <a:schemeClr val="tx1"/>
                </a:solidFill>
                <a:latin typeface="Calibri" panose="020F0502020204030204" pitchFamily="34" charset="0"/>
                <a:cs typeface="Calibri" panose="020F0502020204030204" pitchFamily="34" charset="0"/>
              </a:rPr>
              <a:t> The system checks if the email has any attachments.</a:t>
            </a:r>
          </a:p>
          <a:p>
            <a:pPr marL="171450" indent="-171450" algn="just">
              <a:lnSpc>
                <a:spcPts val="1200"/>
              </a:lnSpc>
              <a:spcBef>
                <a:spcPts val="1000"/>
              </a:spcBef>
              <a:spcAft>
                <a:spcPts val="10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 Process Attachments:</a:t>
            </a:r>
            <a:r>
              <a:rPr lang="en-US" sz="1500" dirty="0">
                <a:solidFill>
                  <a:schemeClr val="tx1"/>
                </a:solidFill>
                <a:latin typeface="Calibri" panose="020F0502020204030204" pitchFamily="34" charset="0"/>
                <a:cs typeface="Calibri" panose="020F0502020204030204" pitchFamily="34" charset="0"/>
              </a:rPr>
              <a:t> If attachments exist, they are further processed.</a:t>
            </a:r>
          </a:p>
          <a:p>
            <a:pPr algn="just">
              <a:lnSpc>
                <a:spcPts val="1200"/>
              </a:lnSpc>
              <a:spcBef>
                <a:spcPts val="1000"/>
              </a:spcBef>
              <a:spcAft>
                <a:spcPts val="1000"/>
              </a:spcAft>
            </a:pPr>
            <a:r>
              <a:rPr lang="en-US" sz="1500" b="1" dirty="0">
                <a:solidFill>
                  <a:schemeClr val="tx1"/>
                </a:solidFill>
                <a:latin typeface="Calibri" panose="020F0502020204030204" pitchFamily="34" charset="0"/>
                <a:cs typeface="Calibri" panose="020F0502020204030204" pitchFamily="34" charset="0"/>
              </a:rPr>
              <a:t>	Is Attachment PDF?:</a:t>
            </a:r>
            <a:r>
              <a:rPr lang="en-US" sz="1500" dirty="0">
                <a:solidFill>
                  <a:schemeClr val="tx1"/>
                </a:solidFill>
                <a:latin typeface="Calibri" panose="020F0502020204030204" pitchFamily="34" charset="0"/>
                <a:cs typeface="Calibri" panose="020F0502020204030204" pitchFamily="34" charset="0"/>
              </a:rPr>
              <a:t> The system checks if an attachment is a PDF file.</a:t>
            </a:r>
          </a:p>
          <a:p>
            <a:pPr algn="just">
              <a:lnSpc>
                <a:spcPts val="1200"/>
              </a:lnSpc>
              <a:spcBef>
                <a:spcPts val="1000"/>
              </a:spcBef>
              <a:spcAft>
                <a:spcPts val="1000"/>
              </a:spcAft>
            </a:pPr>
            <a:r>
              <a:rPr lang="en-US" sz="1500" b="1" dirty="0">
                <a:solidFill>
                  <a:schemeClr val="tx1"/>
                </a:solidFill>
                <a:latin typeface="Calibri" panose="020F0502020204030204" pitchFamily="34" charset="0"/>
                <a:cs typeface="Calibri" panose="020F0502020204030204" pitchFamily="34" charset="0"/>
              </a:rPr>
              <a:t>	Extract Text using PyPDF2:</a:t>
            </a:r>
            <a:r>
              <a:rPr lang="en-US" sz="1500" dirty="0">
                <a:solidFill>
                  <a:schemeClr val="tx1"/>
                </a:solidFill>
                <a:latin typeface="Calibri" panose="020F0502020204030204" pitchFamily="34" charset="0"/>
                <a:cs typeface="Calibri" panose="020F0502020204030204" pitchFamily="34" charset="0"/>
              </a:rPr>
              <a:t> If it's a PDF, the text is extracted using the PyPDF2 library.</a:t>
            </a:r>
          </a:p>
          <a:p>
            <a:pPr algn="just">
              <a:lnSpc>
                <a:spcPts val="1200"/>
              </a:lnSpc>
              <a:spcBef>
                <a:spcPts val="1000"/>
              </a:spcBef>
              <a:spcAft>
                <a:spcPts val="1000"/>
              </a:spcAft>
            </a:pPr>
            <a:r>
              <a:rPr lang="en-US" sz="1500" b="1" dirty="0">
                <a:solidFill>
                  <a:schemeClr val="tx1"/>
                </a:solidFill>
                <a:latin typeface="Calibri" panose="020F0502020204030204" pitchFamily="34" charset="0"/>
                <a:cs typeface="Calibri" panose="020F0502020204030204" pitchFamily="34" charset="0"/>
              </a:rPr>
              <a:t>	Is Attachment DOCX?:</a:t>
            </a:r>
            <a:r>
              <a:rPr lang="en-US" sz="1500" dirty="0">
                <a:solidFill>
                  <a:schemeClr val="tx1"/>
                </a:solidFill>
                <a:latin typeface="Calibri" panose="020F0502020204030204" pitchFamily="34" charset="0"/>
                <a:cs typeface="Calibri" panose="020F0502020204030204" pitchFamily="34" charset="0"/>
              </a:rPr>
              <a:t> The system checks if an attachment is a DOCX file.</a:t>
            </a:r>
          </a:p>
          <a:p>
            <a:pPr algn="just">
              <a:lnSpc>
                <a:spcPts val="1200"/>
              </a:lnSpc>
              <a:spcBef>
                <a:spcPts val="1000"/>
              </a:spcBef>
              <a:spcAft>
                <a:spcPts val="1000"/>
              </a:spcAft>
            </a:pPr>
            <a:r>
              <a:rPr lang="en-US" sz="1500" b="1" dirty="0">
                <a:solidFill>
                  <a:schemeClr val="tx1"/>
                </a:solidFill>
                <a:latin typeface="Calibri" panose="020F0502020204030204" pitchFamily="34" charset="0"/>
                <a:cs typeface="Calibri" panose="020F0502020204030204" pitchFamily="34" charset="0"/>
              </a:rPr>
              <a:t>	Extract Text using docx2txt:</a:t>
            </a:r>
            <a:r>
              <a:rPr lang="en-US" sz="1500" dirty="0">
                <a:solidFill>
                  <a:schemeClr val="tx1"/>
                </a:solidFill>
                <a:latin typeface="Calibri" panose="020F0502020204030204" pitchFamily="34" charset="0"/>
                <a:cs typeface="Calibri" panose="020F0502020204030204" pitchFamily="34" charset="0"/>
              </a:rPr>
              <a:t> If it's a DOCX, the text is extracted using the docx2txt library.</a:t>
            </a:r>
            <a:r>
              <a:rPr lang="en-US" sz="1500" b="1" dirty="0">
                <a:solidFill>
                  <a:schemeClr val="tx1"/>
                </a:solidFill>
                <a:latin typeface="Calibri" panose="020F0502020204030204" pitchFamily="34" charset="0"/>
                <a:cs typeface="Calibri" panose="020F0502020204030204" pitchFamily="34" charset="0"/>
              </a:rPr>
              <a:t> </a:t>
            </a:r>
          </a:p>
          <a:p>
            <a:pPr marL="171450" indent="-171450" algn="just">
              <a:lnSpc>
                <a:spcPts val="1200"/>
              </a:lnSpc>
              <a:spcBef>
                <a:spcPts val="1000"/>
              </a:spcBef>
              <a:spcAft>
                <a:spcPts val="10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Combine Email Body Text and Attachment Text (if any):</a:t>
            </a:r>
            <a:r>
              <a:rPr lang="en-US" sz="1500" dirty="0">
                <a:solidFill>
                  <a:schemeClr val="tx1"/>
                </a:solidFill>
                <a:latin typeface="Calibri" panose="020F0502020204030204" pitchFamily="34" charset="0"/>
                <a:cs typeface="Calibri" panose="020F0502020204030204" pitchFamily="34" charset="0"/>
              </a:rPr>
              <a:t> The text extracted from the email body and any processed attachments is combined into a single text.</a:t>
            </a:r>
          </a:p>
          <a:p>
            <a:pPr marL="171450" indent="-171450" algn="just">
              <a:lnSpc>
                <a:spcPts val="1200"/>
              </a:lnSpc>
              <a:spcBef>
                <a:spcPts val="1000"/>
              </a:spcBef>
              <a:spcAft>
                <a:spcPts val="10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Use Email Body Text:</a:t>
            </a:r>
            <a:r>
              <a:rPr lang="en-US" sz="1500" dirty="0">
                <a:solidFill>
                  <a:schemeClr val="tx1"/>
                </a:solidFill>
                <a:latin typeface="Calibri" panose="020F0502020204030204" pitchFamily="34" charset="0"/>
                <a:cs typeface="Calibri" panose="020F0502020204030204" pitchFamily="34" charset="0"/>
              </a:rPr>
              <a:t> If there are no attachments, only the email body text is used for further processing.</a:t>
            </a:r>
          </a:p>
        </p:txBody>
      </p:sp>
    </p:spTree>
    <p:extLst>
      <p:ext uri="{BB962C8B-B14F-4D97-AF65-F5344CB8AC3E}">
        <p14:creationId xmlns:p14="http://schemas.microsoft.com/office/powerpoint/2010/main" val="1328676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workflow</a:t>
            </a:r>
          </a:p>
        </p:txBody>
      </p:sp>
      <p:sp>
        <p:nvSpPr>
          <p:cNvPr id="3" name="Content Placeholder 2"/>
          <p:cNvSpPr>
            <a:spLocks noGrp="1"/>
          </p:cNvSpPr>
          <p:nvPr>
            <p:ph idx="1"/>
          </p:nvPr>
        </p:nvSpPr>
        <p:spPr>
          <a:xfrm>
            <a:off x="604434" y="1424539"/>
            <a:ext cx="10894620" cy="5188017"/>
          </a:xfrm>
        </p:spPr>
        <p:txBody>
          <a:bodyPr>
            <a:noAutofit/>
          </a:bodyPr>
          <a:lstStyle/>
          <a:p>
            <a:pPr marL="171450" indent="-171450" algn="just">
              <a:lnSpc>
                <a:spcPct val="100000"/>
              </a:lnSpc>
              <a:spcBef>
                <a:spcPts val="800"/>
              </a:spcBef>
              <a:spcAft>
                <a:spcPts val="8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Classify Email using Google Gemini Pro:</a:t>
            </a:r>
            <a:r>
              <a:rPr lang="en-US" sz="1500" dirty="0">
                <a:solidFill>
                  <a:schemeClr val="tx1"/>
                </a:solidFill>
                <a:latin typeface="Calibri" panose="020F0502020204030204" pitchFamily="34" charset="0"/>
                <a:cs typeface="Calibri" panose="020F0502020204030204" pitchFamily="34" charset="0"/>
              </a:rPr>
              <a:t> The combined text is sent to the classify email function, which uses the Google Gemini Pro model to classify the email into predefined request types. The output includes the request type, sub-request type, the reasoning behind the classification, and a confidence score.</a:t>
            </a:r>
            <a:endParaRPr lang="en-US" sz="1500" b="1" dirty="0">
              <a:solidFill>
                <a:schemeClr val="tx1"/>
              </a:solidFill>
              <a:latin typeface="Calibri" panose="020F0502020204030204" pitchFamily="34" charset="0"/>
              <a:cs typeface="Calibri" panose="020F0502020204030204" pitchFamily="34" charset="0"/>
            </a:endParaRPr>
          </a:p>
          <a:p>
            <a:pPr marL="171450" indent="-171450" algn="just">
              <a:lnSpc>
                <a:spcPct val="100000"/>
              </a:lnSpc>
              <a:spcBef>
                <a:spcPts val="800"/>
              </a:spcBef>
              <a:spcAft>
                <a:spcPts val="8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Output:</a:t>
            </a:r>
            <a:r>
              <a:rPr lang="en-US" sz="1500" dirty="0">
                <a:solidFill>
                  <a:schemeClr val="tx1"/>
                </a:solidFill>
                <a:latin typeface="Calibri" panose="020F0502020204030204" pitchFamily="34" charset="0"/>
                <a:cs typeface="Calibri" panose="020F0502020204030204" pitchFamily="34" charset="0"/>
              </a:rPr>
              <a:t> Request Type, Sub-Request Type, Reasoning, Confidence Score: The classification results are obtained.</a:t>
            </a:r>
          </a:p>
          <a:p>
            <a:pPr marL="171450" indent="-171450" algn="just">
              <a:lnSpc>
                <a:spcPct val="100000"/>
              </a:lnSpc>
              <a:spcBef>
                <a:spcPts val="800"/>
              </a:spcBef>
              <a:spcAft>
                <a:spcPts val="8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Detect Primary Intent using Google Gemini Pro:</a:t>
            </a:r>
            <a:r>
              <a:rPr lang="en-US" sz="1500" dirty="0">
                <a:solidFill>
                  <a:schemeClr val="tx1"/>
                </a:solidFill>
                <a:latin typeface="Calibri" panose="020F0502020204030204" pitchFamily="34" charset="0"/>
                <a:cs typeface="Calibri" panose="020F0502020204030204" pitchFamily="34" charset="0"/>
              </a:rPr>
              <a:t> The combined text is also sent to the </a:t>
            </a:r>
            <a:r>
              <a:rPr lang="en-US" sz="1500" dirty="0" err="1">
                <a:solidFill>
                  <a:schemeClr val="tx1"/>
                </a:solidFill>
                <a:latin typeface="Calibri" panose="020F0502020204030204" pitchFamily="34" charset="0"/>
                <a:cs typeface="Calibri" panose="020F0502020204030204" pitchFamily="34" charset="0"/>
              </a:rPr>
              <a:t>detect_primary_intent</a:t>
            </a:r>
            <a:r>
              <a:rPr lang="en-US" sz="1500" dirty="0">
                <a:solidFill>
                  <a:schemeClr val="tx1"/>
                </a:solidFill>
                <a:latin typeface="Calibri" panose="020F0502020204030204" pitchFamily="34" charset="0"/>
                <a:cs typeface="Calibri" panose="020F0502020204030204" pitchFamily="34" charset="0"/>
              </a:rPr>
              <a:t> function, which uses Google Gemini Pro to determine the main intent of the email.</a:t>
            </a:r>
          </a:p>
          <a:p>
            <a:pPr marL="171450" indent="-171450" algn="just">
              <a:lnSpc>
                <a:spcPct val="100000"/>
              </a:lnSpc>
              <a:spcBef>
                <a:spcPts val="800"/>
              </a:spcBef>
              <a:spcAft>
                <a:spcPts val="8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Output: Primary Intent:</a:t>
            </a:r>
            <a:r>
              <a:rPr lang="en-US" sz="1500" dirty="0">
                <a:solidFill>
                  <a:schemeClr val="tx1"/>
                </a:solidFill>
                <a:latin typeface="Calibri" panose="020F0502020204030204" pitchFamily="34" charset="0"/>
                <a:cs typeface="Calibri" panose="020F0502020204030204" pitchFamily="34" charset="0"/>
              </a:rPr>
              <a:t> The primary intent of the email is identified.</a:t>
            </a:r>
          </a:p>
          <a:p>
            <a:pPr marL="171450" indent="-171450" algn="just">
              <a:lnSpc>
                <a:spcPct val="100000"/>
              </a:lnSpc>
              <a:spcBef>
                <a:spcPts val="800"/>
              </a:spcBef>
              <a:spcAft>
                <a:spcPts val="8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Extract Data using Google Gemini Pro (based on Request Type):</a:t>
            </a:r>
            <a:r>
              <a:rPr lang="en-US" sz="1500" dirty="0">
                <a:solidFill>
                  <a:schemeClr val="tx1"/>
                </a:solidFill>
                <a:latin typeface="Calibri" panose="020F0502020204030204" pitchFamily="34" charset="0"/>
                <a:cs typeface="Calibri" panose="020F0502020204030204" pitchFamily="34" charset="0"/>
              </a:rPr>
              <a:t> Based on the classified request type, the combined text is sent to the </a:t>
            </a:r>
            <a:r>
              <a:rPr lang="en-US" sz="1500" dirty="0" err="1">
                <a:solidFill>
                  <a:schemeClr val="tx1"/>
                </a:solidFill>
                <a:latin typeface="Calibri" panose="020F0502020204030204" pitchFamily="34" charset="0"/>
                <a:cs typeface="Calibri" panose="020F0502020204030204" pitchFamily="34" charset="0"/>
              </a:rPr>
              <a:t>extract_data</a:t>
            </a:r>
            <a:r>
              <a:rPr lang="en-US" sz="1500" dirty="0">
                <a:solidFill>
                  <a:schemeClr val="tx1"/>
                </a:solidFill>
                <a:latin typeface="Calibri" panose="020F0502020204030204" pitchFamily="34" charset="0"/>
                <a:cs typeface="Calibri" panose="020F0502020204030204" pitchFamily="34" charset="0"/>
              </a:rPr>
              <a:t> function, which uses Google Gemini Pro to extract specific, relevant data fields (e.g., Deal Name, Amount, Expiration Date).</a:t>
            </a:r>
          </a:p>
          <a:p>
            <a:pPr marL="171450" indent="-171450" algn="just">
              <a:lnSpc>
                <a:spcPct val="100000"/>
              </a:lnSpc>
              <a:spcBef>
                <a:spcPts val="800"/>
              </a:spcBef>
              <a:spcAft>
                <a:spcPts val="8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Output:</a:t>
            </a:r>
            <a:r>
              <a:rPr lang="en-US" sz="1500" dirty="0">
                <a:solidFill>
                  <a:schemeClr val="tx1"/>
                </a:solidFill>
                <a:latin typeface="Calibri" panose="020F0502020204030204" pitchFamily="34" charset="0"/>
                <a:cs typeface="Calibri" panose="020F0502020204030204" pitchFamily="34" charset="0"/>
              </a:rPr>
              <a:t> Extracted Fields (e.g., Deal Name, Amount, Expiration Date): The extracted data fields are obtained.</a:t>
            </a:r>
          </a:p>
          <a:p>
            <a:pPr marL="171450" indent="-171450" algn="just">
              <a:lnSpc>
                <a:spcPct val="100000"/>
              </a:lnSpc>
              <a:spcBef>
                <a:spcPts val="800"/>
              </a:spcBef>
              <a:spcAft>
                <a:spcPts val="8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Perform Duplicate Email Detection (Optional):</a:t>
            </a:r>
            <a:r>
              <a:rPr lang="en-US" sz="1500" dirty="0">
                <a:solidFill>
                  <a:schemeClr val="tx1"/>
                </a:solidFill>
                <a:latin typeface="Calibri" panose="020F0502020204030204" pitchFamily="34" charset="0"/>
                <a:cs typeface="Calibri" panose="020F0502020204030204" pitchFamily="34" charset="0"/>
              </a:rPr>
              <a:t> The text content of the processed email can be compared with other processed emails using TF-IDF and cosine similarity to detect potential duplicates. This step is currently implemented to run on a list of processed emails.</a:t>
            </a:r>
          </a:p>
          <a:p>
            <a:pPr marL="171450" indent="-171450" algn="just">
              <a:lnSpc>
                <a:spcPct val="100000"/>
              </a:lnSpc>
              <a:spcBef>
                <a:spcPts val="800"/>
              </a:spcBef>
              <a:spcAft>
                <a:spcPts val="8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Output:</a:t>
            </a:r>
            <a:r>
              <a:rPr lang="en-US" sz="1500" dirty="0">
                <a:solidFill>
                  <a:schemeClr val="tx1"/>
                </a:solidFill>
                <a:latin typeface="Calibri" panose="020F0502020204030204" pitchFamily="34" charset="0"/>
                <a:cs typeface="Calibri" panose="020F0502020204030204" pitchFamily="34" charset="0"/>
              </a:rPr>
              <a:t> List of Potential Duplicate Emails with Similarity Score: If duplicates are detected, a list of the duplicate pairs and their similarity scores is generated.</a:t>
            </a:r>
          </a:p>
          <a:p>
            <a:pPr marL="171450" indent="-171450" algn="just">
              <a:lnSpc>
                <a:spcPct val="100000"/>
              </a:lnSpc>
              <a:spcBef>
                <a:spcPts val="800"/>
              </a:spcBef>
              <a:spcAft>
                <a:spcPts val="800"/>
              </a:spcAft>
              <a:buFont typeface="Arial" panose="020B0604020202020204" pitchFamily="34" charset="0"/>
              <a:buChar char="•"/>
            </a:pPr>
            <a:r>
              <a:rPr lang="en-US" sz="1500" b="1" dirty="0">
                <a:solidFill>
                  <a:schemeClr val="tx1"/>
                </a:solidFill>
                <a:latin typeface="Calibri" panose="020F0502020204030204" pitchFamily="34" charset="0"/>
                <a:cs typeface="Calibri" panose="020F0502020204030204" pitchFamily="34" charset="0"/>
              </a:rPr>
              <a:t>Store/Process Results:</a:t>
            </a:r>
            <a:r>
              <a:rPr lang="en-US" sz="1500" dirty="0">
                <a:solidFill>
                  <a:schemeClr val="tx1"/>
                </a:solidFill>
                <a:latin typeface="Calibri" panose="020F0502020204030204" pitchFamily="34" charset="0"/>
                <a:cs typeface="Calibri" panose="020F0502020204030204" pitchFamily="34" charset="0"/>
              </a:rPr>
              <a:t> Finally, all the extracted information (sender, subject, classification details, primary intent, extracted data, and duplicate information if detected) is stored or further processed as needed.</a:t>
            </a:r>
          </a:p>
        </p:txBody>
      </p:sp>
    </p:spTree>
    <p:extLst>
      <p:ext uri="{BB962C8B-B14F-4D97-AF65-F5344CB8AC3E}">
        <p14:creationId xmlns:p14="http://schemas.microsoft.com/office/powerpoint/2010/main" val="2003329788"/>
      </p:ext>
    </p:extLst>
  </p:cSld>
  <p:clrMapOvr>
    <a:masterClrMapping/>
  </p:clrMapOvr>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Welcome to PowerPoint.potx" id="{43699C43-EC89-4A55-9A99-3FD944590577}" vid="{3C36ED3A-1C33-4ECB-8650-37D568EF454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AssetEditForm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Welcome to PowerPoint 2013</Template>
  <TotalTime>793</TotalTime>
  <Words>1062</Words>
  <Application>Microsoft Office PowerPoint</Application>
  <PresentationFormat>Widescreen</PresentationFormat>
  <Paragraphs>55</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Segoe UI</vt:lpstr>
      <vt:lpstr>Segoe UI Light</vt:lpstr>
      <vt:lpstr>WelcomeDoc</vt:lpstr>
      <vt:lpstr>Gen AI-Based Email Classification and OCR</vt:lpstr>
      <vt:lpstr>Introduction</vt:lpstr>
      <vt:lpstr>Proposed Solution Architecture and Components</vt:lpstr>
      <vt:lpstr>Proposed Solution Architecture and Components</vt:lpstr>
      <vt:lpstr>Architecture Diagram</vt:lpstr>
      <vt:lpstr>Solution Workflow</vt:lpstr>
      <vt:lpstr>Solution 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 AI-Based Email Classification and OCR</dc:title>
  <dc:creator>ADMIN</dc:creator>
  <cp:keywords/>
  <cp:lastModifiedBy>Jitesh Agarwal Agarwal</cp:lastModifiedBy>
  <cp:revision>25</cp:revision>
  <dcterms:created xsi:type="dcterms:W3CDTF">2025-03-25T19:06:20Z</dcterms:created>
  <dcterms:modified xsi:type="dcterms:W3CDTF">2025-03-26T13:28:20Z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