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1" r:id="rId4"/>
    <p:sldId id="256" r:id="rId5"/>
    <p:sldId id="266" r:id="rId6"/>
    <p:sldId id="267" r:id="rId7"/>
    <p:sldId id="269" r:id="rId8"/>
    <p:sldId id="270" r:id="rId9"/>
    <p:sldId id="260" r:id="rId10"/>
    <p:sldId id="261" r:id="rId11"/>
    <p:sldId id="25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551B-8ECC-AACB-74D0-D10E02D67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AE292-8DD4-8845-5C1F-C4563252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AD74-4E66-F9E7-9313-9F414CAE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F157A-C58E-2C43-EA0D-A834448F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4C761-0392-F1DB-4988-1BF719B7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AAAA-788E-D0CD-C63E-DD6CF909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F4D89-9346-536C-889D-F13A83A1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2B04-E659-B279-84CD-E373D48C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DB78-DAEE-6525-8B57-47CB8ED9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0457-0C7C-7285-BCC5-0B01206D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54076-FDE1-DC5C-5994-381C8EA93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EB8A9-CEFE-5E9E-DF80-1055C5E1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C8A0-EDC2-A2D7-7ABA-07F6E102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73C4-2910-739F-312B-72096B24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BADB-CCBF-D1A3-75A1-8ECAE768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1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072F-9752-39FA-90DB-F8B41072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A4D3-16EC-91E6-C2DA-CF973248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6EC6-3FC5-74D0-9A65-C761E5F9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E402-01A4-A628-C9B3-8EE61219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CCE52-7D93-FE11-7278-A943A31D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E6AE-5E2D-C242-6C43-B205A30B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8310-FF52-3A5B-6A35-39D5532D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598A-1725-85C3-B807-AB888724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DC51-8B64-EB80-7D67-0885215B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2867-8DE8-C408-BA38-CDF19F30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3ABA-C0C5-B838-CFED-3886E1FD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DB36-896E-8C8F-1C99-8090FEAEF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47C05-812E-29EB-01AC-01DF6D96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320DC-D03E-08FA-8F20-B7796E89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CFF4-E140-8278-148D-811926B9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FD076-32CB-491E-1D17-935A558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CE74-CCBC-F288-FA82-30BB427E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1D5A3-35CD-3AFC-214D-6953C2E3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03DDA-1767-5115-E161-0F2D6EBC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65BE5-CE08-4BD0-C5A2-6DE343F4E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F6A8C-4781-5EE7-FA3B-2EC731AF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7AEC5-4CD3-5DEB-CED7-ED6D6284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789CC-79E5-EC8E-C102-68F1EEB0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7C478-105C-E41C-3053-78FA947D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3016-826D-5592-D883-51CD49F4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7226A-6D9D-4ED0-3AC5-B942BF0F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BED35-3600-FF14-511B-DDBED360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BBBF5-6A7B-3D7F-8A47-389B1300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EA598-7DAD-7A9C-2DAC-6A1C5EAA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72F5C-469A-ED4E-0361-559F52EC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2F734-2F71-BBD5-4E11-F455002D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35F-0885-4502-46E9-37E05674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D1B2-10E5-7CC4-8373-1DAD4CC9E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B795-6891-E811-A1F9-4B647A450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2F6E-49C0-D89E-3153-32725C2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D7EEF-1F79-9256-0C6E-590887ED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258A-F33D-D31A-37F7-826D8682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8819-10BC-4561-9F6F-C48B201A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F3CC8-F4D1-BE57-7E44-C2B60FD9E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6A41F-66AC-6B19-4A53-84E9BF91F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771F-5F88-F247-0D08-46B6C62D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B68B8-14C4-DF22-8119-6C42D212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57E60-2B30-4D97-A25C-94C8A011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AD8A1-EEB2-73DC-7B16-1B563055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AF631-157D-9452-4746-2F41D19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D0AB-E942-561F-F581-5BFD2589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B5BD-34CD-8EE7-BDDC-668612C98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1473-0857-D08D-2D46-8FB7EBB4F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3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9AD8-F6B3-775B-F803-0803679A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Hackathon –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3F5B-6E68-92BD-958C-B59D9C80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Team Name:  A.H.O.T (A Head Of Time)</a:t>
            </a:r>
          </a:p>
          <a:p>
            <a:r>
              <a:rPr lang="en-US" b="1" dirty="0"/>
              <a:t>Team Members:</a:t>
            </a:r>
          </a:p>
          <a:p>
            <a:pPr lvl="1"/>
            <a:r>
              <a:rPr lang="en-US" dirty="0"/>
              <a:t>Mohamad Tabrez Khamar </a:t>
            </a:r>
          </a:p>
          <a:p>
            <a:pPr lvl="1"/>
            <a:r>
              <a:rPr lang="en-US" dirty="0"/>
              <a:t>Durga venkateswarlu</a:t>
            </a:r>
          </a:p>
          <a:p>
            <a:pPr lvl="1"/>
            <a:r>
              <a:rPr lang="en-US" dirty="0"/>
              <a:t>Aleem Akbar Sheikh</a:t>
            </a:r>
          </a:p>
        </p:txBody>
      </p:sp>
    </p:spTree>
    <p:extLst>
      <p:ext uri="{BB962C8B-B14F-4D97-AF65-F5344CB8AC3E}">
        <p14:creationId xmlns:p14="http://schemas.microsoft.com/office/powerpoint/2010/main" val="253689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A10-52FE-586A-DC35-BB9DBE7D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56243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Characterisitics</a:t>
            </a:r>
            <a:r>
              <a:rPr lang="en-US" dirty="0"/>
              <a:t> of a Major Incident:</a:t>
            </a:r>
          </a:p>
          <a:p>
            <a:r>
              <a:rPr lang="en-US" dirty="0"/>
              <a:t>Outage of a stability critical or Most critical application</a:t>
            </a:r>
          </a:p>
          <a:p>
            <a:r>
              <a:rPr lang="en-US" dirty="0"/>
              <a:t>Outage of a critical shared technical service</a:t>
            </a:r>
          </a:p>
          <a:p>
            <a:r>
              <a:rPr lang="en-US" dirty="0"/>
              <a:t>Outage impacting money movement and/or payment systems</a:t>
            </a:r>
          </a:p>
          <a:p>
            <a:r>
              <a:rPr lang="en-US" dirty="0"/>
              <a:t>Outage impacting trading activity</a:t>
            </a:r>
          </a:p>
          <a:p>
            <a:r>
              <a:rPr lang="en-US" dirty="0"/>
              <a:t>Outage or impatient with risk of incident resulting in medium or high impact in &lt;6 hours</a:t>
            </a:r>
          </a:p>
          <a:p>
            <a:r>
              <a:rPr lang="en-US" dirty="0"/>
              <a:t>A regulatory SLA or deliverable in jeopardy of not being met</a:t>
            </a:r>
          </a:p>
          <a:p>
            <a:r>
              <a:rPr lang="en-US" dirty="0"/>
              <a:t>Impact beyond the scope of business as usual operations to any of the following:</a:t>
            </a:r>
          </a:p>
          <a:p>
            <a:r>
              <a:rPr lang="en-US" dirty="0"/>
              <a:t>Risk of data breach, compromised data, or incorrect data sent to unintended parties</a:t>
            </a:r>
          </a:p>
          <a:p>
            <a:r>
              <a:rPr lang="en-US" dirty="0"/>
              <a:t>External customer/clients</a:t>
            </a:r>
          </a:p>
          <a:p>
            <a:r>
              <a:rPr lang="en-US" dirty="0"/>
              <a:t>Core enterprise service (</a:t>
            </a:r>
            <a:r>
              <a:rPr lang="en-US" dirty="0" err="1"/>
              <a:t>Eg</a:t>
            </a:r>
            <a:r>
              <a:rPr lang="en-US" dirty="0"/>
              <a:t> IT service desk, Virtual Desktops, Servicenow,M365 </a:t>
            </a:r>
            <a:r>
              <a:rPr lang="en-US" dirty="0" err="1"/>
              <a:t>Apps,Outlook,Zoom</a:t>
            </a:r>
            <a:r>
              <a:rPr lang="en-US" dirty="0"/>
              <a:t>)</a:t>
            </a:r>
          </a:p>
          <a:p>
            <a:r>
              <a:rPr lang="en-US" dirty="0"/>
              <a:t>Financial Impact to the bank</a:t>
            </a:r>
          </a:p>
        </p:txBody>
      </p:sp>
    </p:spTree>
    <p:extLst>
      <p:ext uri="{BB962C8B-B14F-4D97-AF65-F5344CB8AC3E}">
        <p14:creationId xmlns:p14="http://schemas.microsoft.com/office/powerpoint/2010/main" val="128949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1E9A-4CC3-9088-671B-3BF497FBD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30529F-0123-3375-CE28-43FEBA8D0499}"/>
              </a:ext>
            </a:extLst>
          </p:cNvPr>
          <p:cNvSpPr/>
          <p:nvPr/>
        </p:nvSpPr>
        <p:spPr>
          <a:xfrm>
            <a:off x="3299382" y="1055802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Articles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C66187-692B-69AA-5C8D-0B8FE69D4E7C}"/>
              </a:ext>
            </a:extLst>
          </p:cNvPr>
          <p:cNvSpPr/>
          <p:nvPr/>
        </p:nvSpPr>
        <p:spPr>
          <a:xfrm>
            <a:off x="1545996" y="2502817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SOP (Standard Operation Procedures)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2E549-A88A-AF98-EC37-42FCFBDAE8A0}"/>
              </a:ext>
            </a:extLst>
          </p:cNvPr>
          <p:cNvSpPr/>
          <p:nvPr/>
        </p:nvSpPr>
        <p:spPr>
          <a:xfrm>
            <a:off x="6326957" y="2502817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Base Articles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C24DC-FCF8-A720-F468-8929B35A772F}"/>
              </a:ext>
            </a:extLst>
          </p:cNvPr>
          <p:cNvSpPr/>
          <p:nvPr/>
        </p:nvSpPr>
        <p:spPr>
          <a:xfrm>
            <a:off x="3299382" y="161827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Now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6F641-52B9-DAA2-C53E-961D82FFDEBA}"/>
              </a:ext>
            </a:extLst>
          </p:cNvPr>
          <p:cNvSpPr/>
          <p:nvPr/>
        </p:nvSpPr>
        <p:spPr>
          <a:xfrm>
            <a:off x="1545996" y="5041773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Provides generic Template Info on Task operation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FBC4C-8302-89C2-94FB-E9E2AF46FF3B}"/>
              </a:ext>
            </a:extLst>
          </p:cNvPr>
          <p:cNvSpPr/>
          <p:nvPr/>
        </p:nvSpPr>
        <p:spPr>
          <a:xfrm>
            <a:off x="6326957" y="3429000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Incident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43B3F-24B3-721E-220B-BD989A912B7A}"/>
              </a:ext>
            </a:extLst>
          </p:cNvPr>
          <p:cNvSpPr/>
          <p:nvPr/>
        </p:nvSpPr>
        <p:spPr>
          <a:xfrm>
            <a:off x="6326957" y="4438455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Info to follow next 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9E7621-F67F-3A32-7984-9A996F9E9FE4}"/>
              </a:ext>
            </a:extLst>
          </p:cNvPr>
          <p:cNvSpPr/>
          <p:nvPr/>
        </p:nvSpPr>
        <p:spPr>
          <a:xfrm>
            <a:off x="1562494" y="3411719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 Start any Operation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87105-1811-E42E-EE08-4423D38302FD}"/>
              </a:ext>
            </a:extLst>
          </p:cNvPr>
          <p:cNvSpPr/>
          <p:nvPr/>
        </p:nvSpPr>
        <p:spPr>
          <a:xfrm>
            <a:off x="1562494" y="4231068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RITM, Standard CR, Normal CR</a:t>
            </a:r>
          </a:p>
        </p:txBody>
      </p:sp>
    </p:spTree>
    <p:extLst>
      <p:ext uri="{BB962C8B-B14F-4D97-AF65-F5344CB8AC3E}">
        <p14:creationId xmlns:p14="http://schemas.microsoft.com/office/powerpoint/2010/main" val="184274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E44D0-94EE-00C4-7FF9-9462D7232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D25B56-24D7-F9CA-78D8-072376CC4B74}"/>
              </a:ext>
            </a:extLst>
          </p:cNvPr>
          <p:cNvSpPr txBox="1"/>
          <p:nvPr/>
        </p:nvSpPr>
        <p:spPr>
          <a:xfrm>
            <a:off x="3553905" y="1715678"/>
            <a:ext cx="39498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343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EEDD300-52D2-505D-3FCC-A95F869C6A22}"/>
              </a:ext>
            </a:extLst>
          </p:cNvPr>
          <p:cNvSpPr/>
          <p:nvPr/>
        </p:nvSpPr>
        <p:spPr>
          <a:xfrm>
            <a:off x="631097" y="1327102"/>
            <a:ext cx="2057152" cy="88612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Division</a:t>
            </a:r>
          </a:p>
          <a:p>
            <a:pPr algn="ctr"/>
            <a:r>
              <a:rPr lang="en-US" b="1" dirty="0"/>
              <a:t>1 (TCOO)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67CFDB-6B90-5F4B-AD5A-63E146F04A27}"/>
              </a:ext>
            </a:extLst>
          </p:cNvPr>
          <p:cNvSpPr/>
          <p:nvPr/>
        </p:nvSpPr>
        <p:spPr>
          <a:xfrm>
            <a:off x="2395908" y="2874696"/>
            <a:ext cx="2057152" cy="88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 Lines</a:t>
            </a:r>
          </a:p>
          <a:p>
            <a:pPr algn="ctr"/>
            <a:r>
              <a:rPr lang="en-US" sz="1600" b="1" dirty="0"/>
              <a:t>(Ex: Shared Services Operations)</a:t>
            </a:r>
            <a:endParaRPr lang="en-US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197CF6-1957-C252-559C-393821AE1482}"/>
              </a:ext>
            </a:extLst>
          </p:cNvPr>
          <p:cNvSpPr/>
          <p:nvPr/>
        </p:nvSpPr>
        <p:spPr>
          <a:xfrm>
            <a:off x="4127323" y="4730394"/>
            <a:ext cx="2057152" cy="88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 Products</a:t>
            </a:r>
          </a:p>
          <a:p>
            <a:pPr algn="ctr"/>
            <a:r>
              <a:rPr lang="en-US" sz="1600" b="1" dirty="0"/>
              <a:t>(Ex: Shared Services Technology)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D25836-E127-1A92-15B4-8412AE79A714}"/>
              </a:ext>
            </a:extLst>
          </p:cNvPr>
          <p:cNvSpPr/>
          <p:nvPr/>
        </p:nvSpPr>
        <p:spPr>
          <a:xfrm>
            <a:off x="7235527" y="4152148"/>
            <a:ext cx="2057152" cy="88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25A11-5C8E-53A4-BE98-F4C218B48353}"/>
              </a:ext>
            </a:extLst>
          </p:cNvPr>
          <p:cNvSpPr/>
          <p:nvPr/>
        </p:nvSpPr>
        <p:spPr>
          <a:xfrm>
            <a:off x="4011513" y="1315555"/>
            <a:ext cx="2877235" cy="886119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Division</a:t>
            </a:r>
          </a:p>
          <a:p>
            <a:pPr algn="ctr"/>
            <a:r>
              <a:rPr lang="en-US" b="1" dirty="0"/>
              <a:t>2 (Commercial Banking)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80D1-259E-441C-D831-6E917E5D0C94}"/>
              </a:ext>
            </a:extLst>
          </p:cNvPr>
          <p:cNvSpPr/>
          <p:nvPr/>
        </p:nvSpPr>
        <p:spPr>
          <a:xfrm>
            <a:off x="8914298" y="1327102"/>
            <a:ext cx="2953852" cy="968409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Division</a:t>
            </a:r>
          </a:p>
          <a:p>
            <a:pPr algn="ctr"/>
            <a:r>
              <a:rPr lang="en-US" b="1" dirty="0"/>
              <a:t>17 (Consumer Lending)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708F9E-3A62-E79A-4B40-EDFC96161A11}"/>
              </a:ext>
            </a:extLst>
          </p:cNvPr>
          <p:cNvCxnSpPr>
            <a:cxnSpLocks/>
            <a:stCxn id="40" idx="2"/>
            <a:endCxn id="41" idx="1"/>
          </p:cNvCxnSpPr>
          <p:nvPr/>
        </p:nvCxnSpPr>
        <p:spPr>
          <a:xfrm rot="16200000" flipH="1">
            <a:off x="1475523" y="2397371"/>
            <a:ext cx="1104534" cy="736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221D30E-DA37-2BC6-9CFC-6093BEAE198C}"/>
              </a:ext>
            </a:extLst>
          </p:cNvPr>
          <p:cNvCxnSpPr>
            <a:stCxn id="41" idx="2"/>
            <a:endCxn id="42" idx="1"/>
          </p:cNvCxnSpPr>
          <p:nvPr/>
        </p:nvCxnSpPr>
        <p:spPr>
          <a:xfrm rot="16200000" flipH="1">
            <a:off x="3069584" y="4115715"/>
            <a:ext cx="1412638" cy="702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7C36F46-1013-8F37-0450-C3B3C30FBD16}"/>
              </a:ext>
            </a:extLst>
          </p:cNvPr>
          <p:cNvCxnSpPr>
            <a:stCxn id="42" idx="2"/>
            <a:endCxn id="43" idx="1"/>
          </p:cNvCxnSpPr>
          <p:nvPr/>
        </p:nvCxnSpPr>
        <p:spPr>
          <a:xfrm rot="5400000" flipH="1" flipV="1">
            <a:off x="5685060" y="4066047"/>
            <a:ext cx="1021306" cy="2079628"/>
          </a:xfrm>
          <a:prstGeom prst="bentConnector4">
            <a:avLst>
              <a:gd name="adj1" fmla="val -22383"/>
              <a:gd name="adj2" fmla="val 74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Sequential Access Storage 15">
            <a:extLst>
              <a:ext uri="{FF2B5EF4-FFF2-40B4-BE49-F238E27FC236}">
                <a16:creationId xmlns:a16="http://schemas.microsoft.com/office/drawing/2014/main" id="{D78E4A3D-93A8-0BA8-E671-2D47AFD69130}"/>
              </a:ext>
            </a:extLst>
          </p:cNvPr>
          <p:cNvSpPr/>
          <p:nvPr/>
        </p:nvSpPr>
        <p:spPr>
          <a:xfrm flipH="1">
            <a:off x="9346541" y="3249954"/>
            <a:ext cx="795094" cy="898235"/>
          </a:xfrm>
          <a:prstGeom prst="flowChartMagnetic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545</a:t>
            </a:r>
          </a:p>
        </p:txBody>
      </p:sp>
      <p:sp>
        <p:nvSpPr>
          <p:cNvPr id="18" name="Flowchart: Sequential Access Storage 17">
            <a:extLst>
              <a:ext uri="{FF2B5EF4-FFF2-40B4-BE49-F238E27FC236}">
                <a16:creationId xmlns:a16="http://schemas.microsoft.com/office/drawing/2014/main" id="{2DBA07FB-1AC9-416F-655E-7CBF5D2B9BE4}"/>
              </a:ext>
            </a:extLst>
          </p:cNvPr>
          <p:cNvSpPr/>
          <p:nvPr/>
        </p:nvSpPr>
        <p:spPr>
          <a:xfrm flipH="1">
            <a:off x="4690845" y="2511825"/>
            <a:ext cx="893763" cy="886120"/>
          </a:xfrm>
          <a:prstGeom prst="flowChartMagnetic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526BE3FA-B398-1C49-E96C-3972019975AB}"/>
              </a:ext>
            </a:extLst>
          </p:cNvPr>
          <p:cNvSpPr/>
          <p:nvPr/>
        </p:nvSpPr>
        <p:spPr>
          <a:xfrm>
            <a:off x="50071" y="2797909"/>
            <a:ext cx="1609602" cy="1720215"/>
          </a:xfrm>
          <a:prstGeom prst="righ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L1</a:t>
            </a:r>
            <a:r>
              <a:rPr lang="en-US" sz="1200" b="1" dirty="0"/>
              <a:t> Team Operates all the product lines and respective Apps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26BA174C-7BAC-4914-5262-A599D8800D7B}"/>
              </a:ext>
            </a:extLst>
          </p:cNvPr>
          <p:cNvSpPr/>
          <p:nvPr/>
        </p:nvSpPr>
        <p:spPr>
          <a:xfrm>
            <a:off x="4502395" y="104294"/>
            <a:ext cx="1895475" cy="638804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BANK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DF7DD44-5BB1-759E-DB14-8043FAC1CDF7}"/>
              </a:ext>
            </a:extLst>
          </p:cNvPr>
          <p:cNvCxnSpPr>
            <a:stCxn id="27" idx="1"/>
            <a:endCxn id="40" idx="0"/>
          </p:cNvCxnSpPr>
          <p:nvPr/>
        </p:nvCxnSpPr>
        <p:spPr>
          <a:xfrm rot="5400000">
            <a:off x="3262561" y="-860470"/>
            <a:ext cx="584684" cy="3790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07B41B3-FC77-5E9A-666B-B8E11170F91F}"/>
              </a:ext>
            </a:extLst>
          </p:cNvPr>
          <p:cNvCxnSpPr>
            <a:cxnSpLocks/>
            <a:stCxn id="27" idx="1"/>
            <a:endCxn id="4" idx="0"/>
          </p:cNvCxnSpPr>
          <p:nvPr/>
        </p:nvCxnSpPr>
        <p:spPr>
          <a:xfrm rot="5400000">
            <a:off x="5163564" y="1028985"/>
            <a:ext cx="573137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DEB7B57-BCCC-C932-D0EE-C90951064C60}"/>
              </a:ext>
            </a:extLst>
          </p:cNvPr>
          <p:cNvCxnSpPr>
            <a:cxnSpLocks/>
            <a:stCxn id="27" idx="1"/>
            <a:endCxn id="5" idx="0"/>
          </p:cNvCxnSpPr>
          <p:nvPr/>
        </p:nvCxnSpPr>
        <p:spPr>
          <a:xfrm rot="16200000" flipH="1">
            <a:off x="7628336" y="-1435786"/>
            <a:ext cx="584684" cy="4941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llout: Right Arrow 44">
            <a:extLst>
              <a:ext uri="{FF2B5EF4-FFF2-40B4-BE49-F238E27FC236}">
                <a16:creationId xmlns:a16="http://schemas.microsoft.com/office/drawing/2014/main" id="{F2769643-C8E6-4A18-BC74-1D31C1F4FC24}"/>
              </a:ext>
            </a:extLst>
          </p:cNvPr>
          <p:cNvSpPr/>
          <p:nvPr/>
        </p:nvSpPr>
        <p:spPr>
          <a:xfrm>
            <a:off x="1773879" y="4344779"/>
            <a:ext cx="1609602" cy="1720215"/>
          </a:xfrm>
          <a:prstGeom prst="righ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L2 </a:t>
            </a:r>
            <a:r>
              <a:rPr lang="en-US" sz="1200" b="1" dirty="0"/>
              <a:t>Team Operates selective Sub products - product lines and respective Apps</a:t>
            </a:r>
          </a:p>
        </p:txBody>
      </p:sp>
      <p:sp>
        <p:nvSpPr>
          <p:cNvPr id="47" name="Callout: Left Arrow 46">
            <a:extLst>
              <a:ext uri="{FF2B5EF4-FFF2-40B4-BE49-F238E27FC236}">
                <a16:creationId xmlns:a16="http://schemas.microsoft.com/office/drawing/2014/main" id="{F99B1292-E9E4-30A9-4606-1C6A66CFAC6A}"/>
              </a:ext>
            </a:extLst>
          </p:cNvPr>
          <p:cNvSpPr/>
          <p:nvPr/>
        </p:nvSpPr>
        <p:spPr>
          <a:xfrm>
            <a:off x="9995691" y="3651594"/>
            <a:ext cx="1789889" cy="1652313"/>
          </a:xfrm>
          <a:prstGeom prst="leftArrow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dk1"/>
                </a:solidFill>
              </a:rPr>
              <a:t>L3</a:t>
            </a:r>
            <a:r>
              <a:rPr lang="en-US" sz="1200" b="1" dirty="0">
                <a:solidFill>
                  <a:schemeClr val="dk1"/>
                </a:solidFill>
              </a:rPr>
              <a:t> Team works wrt the App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C392F6-EA80-CC65-12FC-98D29646F218}"/>
              </a:ext>
            </a:extLst>
          </p:cNvPr>
          <p:cNvSpPr txBox="1"/>
          <p:nvPr/>
        </p:nvSpPr>
        <p:spPr>
          <a:xfrm>
            <a:off x="3554903" y="6000868"/>
            <a:ext cx="6761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L1, L2, L3 Teams Operating Model In Bank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D43987-583E-4351-1652-37854FDEB4B0}"/>
              </a:ext>
            </a:extLst>
          </p:cNvPr>
          <p:cNvSpPr txBox="1"/>
          <p:nvPr/>
        </p:nvSpPr>
        <p:spPr>
          <a:xfrm>
            <a:off x="7079530" y="1659118"/>
            <a:ext cx="176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- - - - - - - - - -</a:t>
            </a:r>
          </a:p>
        </p:txBody>
      </p:sp>
    </p:spTree>
    <p:extLst>
      <p:ext uri="{BB962C8B-B14F-4D97-AF65-F5344CB8AC3E}">
        <p14:creationId xmlns:p14="http://schemas.microsoft.com/office/powerpoint/2010/main" val="23559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F85CC1-33B0-D0D4-2A57-9599AA0C6AF4}"/>
              </a:ext>
            </a:extLst>
          </p:cNvPr>
          <p:cNvSpPr/>
          <p:nvPr/>
        </p:nvSpPr>
        <p:spPr>
          <a:xfrm>
            <a:off x="4761539" y="2407823"/>
            <a:ext cx="2102380" cy="1382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4B504-25D0-21E3-CFF0-5ABA0B1AF02A}"/>
              </a:ext>
            </a:extLst>
          </p:cNvPr>
          <p:cNvSpPr txBox="1"/>
          <p:nvPr/>
        </p:nvSpPr>
        <p:spPr>
          <a:xfrm>
            <a:off x="6902839" y="2055874"/>
            <a:ext cx="454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Any Error Identified (Job Failure, Service stopped on server, DB </a:t>
            </a:r>
            <a:r>
              <a:rPr lang="en-US" b="1" dirty="0" err="1"/>
              <a:t>Cpu</a:t>
            </a:r>
            <a:r>
              <a:rPr lang="en-US" b="1" dirty="0"/>
              <a:t> Usage is high)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A0B498-1594-03B7-CA86-36FFC2F50CFA}"/>
              </a:ext>
            </a:extLst>
          </p:cNvPr>
          <p:cNvSpPr/>
          <p:nvPr/>
        </p:nvSpPr>
        <p:spPr>
          <a:xfrm>
            <a:off x="2641455" y="3284805"/>
            <a:ext cx="1687398" cy="109330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Triage System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3CCEE01-25E5-E588-643D-114F817E4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50203"/>
              </p:ext>
            </p:extLst>
          </p:nvPr>
        </p:nvGraphicFramePr>
        <p:xfrm>
          <a:off x="98483" y="3021681"/>
          <a:ext cx="231056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63">
                  <a:extLst>
                    <a:ext uri="{9D8B030D-6E8A-4147-A177-3AD203B41FA5}">
                      <a16:colId xmlns:a16="http://schemas.microsoft.com/office/drawing/2014/main" val="3029448098"/>
                    </a:ext>
                  </a:extLst>
                </a:gridCol>
              </a:tblGrid>
              <a:tr h="345365">
                <a:tc>
                  <a:txBody>
                    <a:bodyPr/>
                    <a:lstStyle/>
                    <a:p>
                      <a:r>
                        <a:rPr lang="en-US" dirty="0"/>
                        <a:t>Triage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54779"/>
                  </a:ext>
                </a:extLst>
              </a:tr>
              <a:tr h="345365">
                <a:tc>
                  <a:txBody>
                    <a:bodyPr/>
                    <a:lstStyle/>
                    <a:p>
                      <a:r>
                        <a:rPr lang="en-US" dirty="0" err="1"/>
                        <a:t>AppID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25627"/>
                  </a:ext>
                </a:extLst>
              </a:tr>
              <a:tr h="345365">
                <a:tc>
                  <a:txBody>
                    <a:bodyPr/>
                    <a:lstStyle/>
                    <a:p>
                      <a:r>
                        <a:rPr lang="en-US" dirty="0"/>
                        <a:t>Assignment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71143"/>
                  </a:ext>
                </a:extLst>
              </a:tr>
              <a:tr h="345365">
                <a:tc>
                  <a:txBody>
                    <a:bodyPr/>
                    <a:lstStyle/>
                    <a:p>
                      <a:r>
                        <a:rPr lang="en-US" dirty="0"/>
                        <a:t>Ticket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543"/>
                  </a:ext>
                </a:extLst>
              </a:tr>
              <a:tr h="345365">
                <a:tc>
                  <a:txBody>
                    <a:bodyPr/>
                    <a:lstStyle/>
                    <a:p>
                      <a:r>
                        <a:rPr lang="en-US" dirty="0"/>
                        <a:t>Create Incident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54451"/>
                  </a:ext>
                </a:extLst>
              </a:tr>
              <a:tr h="345365">
                <a:tc>
                  <a:txBody>
                    <a:bodyPr/>
                    <a:lstStyle/>
                    <a:p>
                      <a:r>
                        <a:rPr lang="en-US" dirty="0"/>
                        <a:t>Send Email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95858"/>
                  </a:ext>
                </a:extLst>
              </a:tr>
            </a:tbl>
          </a:graphicData>
        </a:graphic>
      </p:graphicFrame>
      <p:sp>
        <p:nvSpPr>
          <p:cNvPr id="19" name="Hexagon 18">
            <a:extLst>
              <a:ext uri="{FF2B5EF4-FFF2-40B4-BE49-F238E27FC236}">
                <a16:creationId xmlns:a16="http://schemas.microsoft.com/office/drawing/2014/main" id="{4F4FF954-1CF2-B78B-BF2F-FCB3B24B2F20}"/>
              </a:ext>
            </a:extLst>
          </p:cNvPr>
          <p:cNvSpPr/>
          <p:nvPr/>
        </p:nvSpPr>
        <p:spPr>
          <a:xfrm>
            <a:off x="2649882" y="5396605"/>
            <a:ext cx="1687398" cy="1309512"/>
          </a:xfrm>
          <a:prstGeom prst="hex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Big Panda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F2D8326F-DE03-F2FD-A2A9-97FF339E9464}"/>
              </a:ext>
            </a:extLst>
          </p:cNvPr>
          <p:cNvSpPr/>
          <p:nvPr/>
        </p:nvSpPr>
        <p:spPr>
          <a:xfrm>
            <a:off x="5102063" y="4360392"/>
            <a:ext cx="1687398" cy="2027152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Triggers Notification Email to the Assignment Group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2C386A-622F-D953-9C78-59BE9E3A0CEE}"/>
              </a:ext>
            </a:extLst>
          </p:cNvPr>
          <p:cNvSpPr/>
          <p:nvPr/>
        </p:nvSpPr>
        <p:spPr>
          <a:xfrm>
            <a:off x="3249301" y="4649661"/>
            <a:ext cx="465159" cy="61391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F45AD55-6AC6-2F76-4CBC-890D69CC4DF1}"/>
              </a:ext>
            </a:extLst>
          </p:cNvPr>
          <p:cNvCxnSpPr>
            <a:stCxn id="19" idx="0"/>
            <a:endCxn id="20" idx="1"/>
          </p:cNvCxnSpPr>
          <p:nvPr/>
        </p:nvCxnSpPr>
        <p:spPr>
          <a:xfrm flipV="1">
            <a:off x="4337280" y="5373968"/>
            <a:ext cx="764783" cy="677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4779A2C-1C60-D308-979D-402C6C8A6674}"/>
              </a:ext>
            </a:extLst>
          </p:cNvPr>
          <p:cNvSpPr txBox="1"/>
          <p:nvPr/>
        </p:nvSpPr>
        <p:spPr>
          <a:xfrm>
            <a:off x="98483" y="93947"/>
            <a:ext cx="2133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EXISTING INCIDENT </a:t>
            </a:r>
          </a:p>
          <a:p>
            <a:r>
              <a:rPr lang="en-US" sz="2000" b="1" u="sng" dirty="0"/>
              <a:t>Operating MODEL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D80CF9-E226-750F-DED4-BF565550EBD2}"/>
              </a:ext>
            </a:extLst>
          </p:cNvPr>
          <p:cNvSpPr/>
          <p:nvPr/>
        </p:nvSpPr>
        <p:spPr>
          <a:xfrm>
            <a:off x="3621568" y="93947"/>
            <a:ext cx="2474432" cy="6118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Incident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222AA3-343E-A13A-0B5E-DA73535053B7}"/>
              </a:ext>
            </a:extLst>
          </p:cNvPr>
          <p:cNvSpPr/>
          <p:nvPr/>
        </p:nvSpPr>
        <p:spPr>
          <a:xfrm>
            <a:off x="2172147" y="1148014"/>
            <a:ext cx="1581289" cy="611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Prod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5C7C3C-1A86-4C26-0850-B75659D1C090}"/>
              </a:ext>
            </a:extLst>
          </p:cNvPr>
          <p:cNvSpPr/>
          <p:nvPr/>
        </p:nvSpPr>
        <p:spPr>
          <a:xfrm>
            <a:off x="5766157" y="1123533"/>
            <a:ext cx="1956698" cy="611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Process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D25A7D-C367-04CD-400D-3E73B6D92829}"/>
              </a:ext>
            </a:extLst>
          </p:cNvPr>
          <p:cNvSpPr/>
          <p:nvPr/>
        </p:nvSpPr>
        <p:spPr>
          <a:xfrm>
            <a:off x="129476" y="2072084"/>
            <a:ext cx="2102178" cy="846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Created by End users or support team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F46C87-E50C-4899-0619-952CF4EE590C}"/>
              </a:ext>
            </a:extLst>
          </p:cNvPr>
          <p:cNvCxnSpPr>
            <a:cxnSpLocks/>
          </p:cNvCxnSpPr>
          <p:nvPr/>
        </p:nvCxnSpPr>
        <p:spPr>
          <a:xfrm>
            <a:off x="4761539" y="3021192"/>
            <a:ext cx="2102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6C755F-23C2-6CD9-B716-B792E932C219}"/>
              </a:ext>
            </a:extLst>
          </p:cNvPr>
          <p:cNvCxnSpPr>
            <a:cxnSpLocks/>
          </p:cNvCxnSpPr>
          <p:nvPr/>
        </p:nvCxnSpPr>
        <p:spPr>
          <a:xfrm>
            <a:off x="4761539" y="3444439"/>
            <a:ext cx="2102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47217C-4B41-4E84-72BD-C3B2A23ABA37}"/>
              </a:ext>
            </a:extLst>
          </p:cNvPr>
          <p:cNvSpPr txBox="1"/>
          <p:nvPr/>
        </p:nvSpPr>
        <p:spPr>
          <a:xfrm>
            <a:off x="4981151" y="2495505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Autosys Job</a:t>
            </a:r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4D2F28-C6B5-F3EF-B492-932929117A54}"/>
              </a:ext>
            </a:extLst>
          </p:cNvPr>
          <p:cNvSpPr txBox="1"/>
          <p:nvPr/>
        </p:nvSpPr>
        <p:spPr>
          <a:xfrm>
            <a:off x="5055024" y="3026738"/>
            <a:ext cx="168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APPD/Elasticity</a:t>
            </a:r>
          </a:p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9C3C44-0638-D0F3-EB77-D297578178AE}"/>
              </a:ext>
            </a:extLst>
          </p:cNvPr>
          <p:cNvSpPr txBox="1"/>
          <p:nvPr/>
        </p:nvSpPr>
        <p:spPr>
          <a:xfrm>
            <a:off x="5248310" y="3457294"/>
            <a:ext cx="168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ITR Portal</a:t>
            </a:r>
          </a:p>
          <a:p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DB13337-0DD1-3DB5-F4B3-8FB6489C9D09}"/>
              </a:ext>
            </a:extLst>
          </p:cNvPr>
          <p:cNvCxnSpPr>
            <a:cxnSpLocks/>
            <a:stCxn id="4" idx="1"/>
            <a:endCxn id="15" idx="0"/>
          </p:cNvCxnSpPr>
          <p:nvPr/>
        </p:nvCxnSpPr>
        <p:spPr>
          <a:xfrm rot="10800000" flipV="1">
            <a:off x="3485155" y="3098953"/>
            <a:ext cx="1276385" cy="185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loud 78">
            <a:extLst>
              <a:ext uri="{FF2B5EF4-FFF2-40B4-BE49-F238E27FC236}">
                <a16:creationId xmlns:a16="http://schemas.microsoft.com/office/drawing/2014/main" id="{6023B04C-1F0D-6A68-947F-E7F0C66140EE}"/>
              </a:ext>
            </a:extLst>
          </p:cNvPr>
          <p:cNvSpPr/>
          <p:nvPr/>
        </p:nvSpPr>
        <p:spPr>
          <a:xfrm>
            <a:off x="8801487" y="3216756"/>
            <a:ext cx="1346689" cy="91262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Now</a:t>
            </a:r>
          </a:p>
        </p:txBody>
      </p:sp>
      <p:sp>
        <p:nvSpPr>
          <p:cNvPr id="80" name="Flowchart: Multidocument 79">
            <a:extLst>
              <a:ext uri="{FF2B5EF4-FFF2-40B4-BE49-F238E27FC236}">
                <a16:creationId xmlns:a16="http://schemas.microsoft.com/office/drawing/2014/main" id="{CF59CA36-4011-31D0-6E60-53C1BF2928C6}"/>
              </a:ext>
            </a:extLst>
          </p:cNvPr>
          <p:cNvSpPr/>
          <p:nvPr/>
        </p:nvSpPr>
        <p:spPr>
          <a:xfrm>
            <a:off x="10452997" y="2880827"/>
            <a:ext cx="1122204" cy="11529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Kbase Articles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CC3BB56-CA00-AA47-8C14-6D9918913F2A}"/>
              </a:ext>
            </a:extLst>
          </p:cNvPr>
          <p:cNvSpPr/>
          <p:nvPr/>
        </p:nvSpPr>
        <p:spPr>
          <a:xfrm>
            <a:off x="8000002" y="5923409"/>
            <a:ext cx="1602970" cy="74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Resolution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2D0B1815-46E5-32A6-65CA-1E1017A93469}"/>
              </a:ext>
            </a:extLst>
          </p:cNvPr>
          <p:cNvSpPr/>
          <p:nvPr/>
        </p:nvSpPr>
        <p:spPr>
          <a:xfrm>
            <a:off x="7637470" y="4611263"/>
            <a:ext cx="1602970" cy="77729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Found</a:t>
            </a: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24B34AA6-3B3C-84F5-F2C3-259BF6D294CA}"/>
              </a:ext>
            </a:extLst>
          </p:cNvPr>
          <p:cNvSpPr/>
          <p:nvPr/>
        </p:nvSpPr>
        <p:spPr>
          <a:xfrm>
            <a:off x="8337664" y="5491623"/>
            <a:ext cx="247946" cy="3287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53B86C-117B-04C5-5B4F-326FA2F26A6F}"/>
              </a:ext>
            </a:extLst>
          </p:cNvPr>
          <p:cNvSpPr/>
          <p:nvPr/>
        </p:nvSpPr>
        <p:spPr>
          <a:xfrm>
            <a:off x="10133814" y="5103907"/>
            <a:ext cx="1959703" cy="819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to L2 /App Team/L3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FA43B2-449F-B507-65FD-8CDCB38B5574}"/>
              </a:ext>
            </a:extLst>
          </p:cNvPr>
          <p:cNvSpPr/>
          <p:nvPr/>
        </p:nvSpPr>
        <p:spPr>
          <a:xfrm>
            <a:off x="7386501" y="3780459"/>
            <a:ext cx="569950" cy="524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28C2327-CCBC-9E5B-22E7-937C8EA2F90A}"/>
              </a:ext>
            </a:extLst>
          </p:cNvPr>
          <p:cNvCxnSpPr>
            <a:stCxn id="20" idx="3"/>
            <a:endCxn id="87" idx="1"/>
          </p:cNvCxnSpPr>
          <p:nvPr/>
        </p:nvCxnSpPr>
        <p:spPr>
          <a:xfrm flipV="1">
            <a:off x="6789461" y="4042477"/>
            <a:ext cx="597040" cy="1331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14B8B36-37EE-8ADF-8E6F-C81B6D6C5043}"/>
              </a:ext>
            </a:extLst>
          </p:cNvPr>
          <p:cNvCxnSpPr>
            <a:stCxn id="87" idx="3"/>
            <a:endCxn id="79" idx="2"/>
          </p:cNvCxnSpPr>
          <p:nvPr/>
        </p:nvCxnSpPr>
        <p:spPr>
          <a:xfrm flipV="1">
            <a:off x="7956451" y="3673069"/>
            <a:ext cx="849213" cy="369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FA28FF5-C230-8789-56B2-01843859CEB3}"/>
              </a:ext>
            </a:extLst>
          </p:cNvPr>
          <p:cNvCxnSpPr>
            <a:stCxn id="79" idx="1"/>
            <a:endCxn id="82" idx="0"/>
          </p:cNvCxnSpPr>
          <p:nvPr/>
        </p:nvCxnSpPr>
        <p:spPr>
          <a:xfrm rot="5400000">
            <a:off x="8715467" y="3851898"/>
            <a:ext cx="482854" cy="1035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856F42A-36EF-D50B-FECD-C3A785B059E8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>
            <a:off x="9240440" y="4999910"/>
            <a:ext cx="893374" cy="513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D1A869B-5C60-EBAD-8FCC-C65C8F847D4E}"/>
              </a:ext>
            </a:extLst>
          </p:cNvPr>
          <p:cNvSpPr txBox="1"/>
          <p:nvPr/>
        </p:nvSpPr>
        <p:spPr>
          <a:xfrm>
            <a:off x="9203405" y="4611263"/>
            <a:ext cx="134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Route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4BE204F-30B8-F1C1-6E76-1FFB1D5A3040}"/>
              </a:ext>
            </a:extLst>
          </p:cNvPr>
          <p:cNvSpPr txBox="1"/>
          <p:nvPr/>
        </p:nvSpPr>
        <p:spPr>
          <a:xfrm>
            <a:off x="7469226" y="5424030"/>
            <a:ext cx="5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103" name="Rectangle: Folded Corner 102">
            <a:extLst>
              <a:ext uri="{FF2B5EF4-FFF2-40B4-BE49-F238E27FC236}">
                <a16:creationId xmlns:a16="http://schemas.microsoft.com/office/drawing/2014/main" id="{365E01CA-0822-CC56-6350-0F0A24BAAF48}"/>
              </a:ext>
            </a:extLst>
          </p:cNvPr>
          <p:cNvSpPr/>
          <p:nvPr/>
        </p:nvSpPr>
        <p:spPr>
          <a:xfrm>
            <a:off x="11040768" y="4304495"/>
            <a:ext cx="902993" cy="6761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Knowledge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C8EB950-E59C-6AB0-5913-07448353AFB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5400000">
            <a:off x="3689697" y="-21073"/>
            <a:ext cx="442182" cy="1895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B640DB2-AAD4-83E5-7C13-682B48CAFFC0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rot="16200000" flipH="1">
            <a:off x="5592795" y="-28179"/>
            <a:ext cx="417701" cy="1885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5D35CF9-AE05-F6E8-A588-FA2AA9393835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 rot="5400000">
            <a:off x="1915587" y="1024878"/>
            <a:ext cx="312185" cy="1782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AC7A466-0A13-682E-AC20-F7B20F4466A4}"/>
              </a:ext>
            </a:extLst>
          </p:cNvPr>
          <p:cNvCxnSpPr>
            <a:stCxn id="48" idx="2"/>
            <a:endCxn id="4" idx="0"/>
          </p:cNvCxnSpPr>
          <p:nvPr/>
        </p:nvCxnSpPr>
        <p:spPr>
          <a:xfrm rot="5400000">
            <a:off x="5942416" y="1605732"/>
            <a:ext cx="672405" cy="931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4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E92F05-7CE5-6016-E605-C6DC2EAA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67" y="471340"/>
            <a:ext cx="11246177" cy="555238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Current System Process:</a:t>
            </a:r>
          </a:p>
          <a:p>
            <a:pPr algn="l"/>
            <a:r>
              <a:rPr lang="en-US" dirty="0"/>
              <a:t>An Autosys job, ITRS Portal(Windows servers </a:t>
            </a:r>
            <a:r>
              <a:rPr lang="en-US" dirty="0">
                <a:sym typeface="Wingdings" panose="05000000000000000000" pitchFamily="2" charset="2"/>
              </a:rPr>
              <a:t>services</a:t>
            </a:r>
            <a:r>
              <a:rPr lang="en-US" dirty="0"/>
              <a:t>), </a:t>
            </a:r>
            <a:r>
              <a:rPr lang="en-US" dirty="0" err="1"/>
              <a:t>AppD</a:t>
            </a:r>
            <a:r>
              <a:rPr lang="en-US" dirty="0"/>
              <a:t> got failed,</a:t>
            </a:r>
          </a:p>
          <a:p>
            <a:pPr algn="l"/>
            <a:r>
              <a:rPr lang="en-US" dirty="0"/>
              <a:t>The corresponding event goes to Triage (Application + Assignment group + Priority of the ticket + only incident or send only mail)</a:t>
            </a:r>
          </a:p>
          <a:p>
            <a:pPr algn="l"/>
            <a:r>
              <a:rPr lang="en-US" dirty="0"/>
              <a:t>Big panda/Netcool, a 3</a:t>
            </a:r>
            <a:r>
              <a:rPr lang="en-US" baseline="30000" dirty="0"/>
              <a:t>rd</a:t>
            </a:r>
            <a:r>
              <a:rPr lang="en-US" dirty="0"/>
              <a:t> party tool receives the failure events from </a:t>
            </a:r>
            <a:r>
              <a:rPr lang="en-US" b="1" dirty="0"/>
              <a:t>Triage</a:t>
            </a:r>
            <a:r>
              <a:rPr lang="en-US" dirty="0"/>
              <a:t> and sends a notification to the respective group</a:t>
            </a:r>
          </a:p>
          <a:p>
            <a:pPr algn="l"/>
            <a:r>
              <a:rPr lang="en-US" dirty="0"/>
              <a:t>Respective L1/L2 </a:t>
            </a:r>
            <a:r>
              <a:rPr lang="en-US" dirty="0" err="1"/>
              <a:t>teammember</a:t>
            </a:r>
            <a:r>
              <a:rPr lang="en-US" dirty="0"/>
              <a:t> receives an email notification/</a:t>
            </a:r>
            <a:r>
              <a:rPr lang="en-US" dirty="0" err="1"/>
              <a:t>Servicenow</a:t>
            </a:r>
            <a:r>
              <a:rPr lang="en-US" dirty="0"/>
              <a:t> ticket</a:t>
            </a:r>
          </a:p>
          <a:p>
            <a:pPr algn="l"/>
            <a:r>
              <a:rPr lang="en-US" dirty="0"/>
              <a:t>He will then validates the Kbase article from service now</a:t>
            </a:r>
          </a:p>
          <a:p>
            <a:pPr algn="l"/>
            <a:r>
              <a:rPr lang="en-US" dirty="0"/>
              <a:t>And tags the respective </a:t>
            </a:r>
            <a:r>
              <a:rPr lang="en-US" dirty="0" err="1"/>
              <a:t>kbase</a:t>
            </a:r>
            <a:r>
              <a:rPr lang="en-US" dirty="0"/>
              <a:t> Info is the critical info to move forward</a:t>
            </a:r>
          </a:p>
          <a:p>
            <a:pPr algn="l"/>
            <a:r>
              <a:rPr lang="en-US" dirty="0"/>
              <a:t>If not found then routing mechanism works</a:t>
            </a:r>
          </a:p>
          <a:p>
            <a:pPr algn="l"/>
            <a:r>
              <a:rPr lang="en-US" dirty="0"/>
              <a:t>If found he will check the steps and perform action</a:t>
            </a:r>
          </a:p>
          <a:p>
            <a:pPr algn="l"/>
            <a:r>
              <a:rPr lang="en-US" dirty="0"/>
              <a:t>If the Kbase info is confusing then the routing mechanism to next level will start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6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D1EFF-7BBA-AB69-9EF1-9581B926F10D}"/>
              </a:ext>
            </a:extLst>
          </p:cNvPr>
          <p:cNvSpPr txBox="1"/>
          <p:nvPr/>
        </p:nvSpPr>
        <p:spPr>
          <a:xfrm>
            <a:off x="518472" y="1166842"/>
            <a:ext cx="86632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Manual steps:</a:t>
            </a:r>
          </a:p>
          <a:p>
            <a:pPr marL="342900" indent="-342900">
              <a:buAutoNum type="arabicParenR"/>
            </a:pPr>
            <a:r>
              <a:rPr lang="en-US" dirty="0"/>
              <a:t>L1/L2 received an Alert email from </a:t>
            </a:r>
            <a:r>
              <a:rPr lang="en-US" dirty="0" err="1"/>
              <a:t>BigPanda</a:t>
            </a:r>
            <a:r>
              <a:rPr lang="en-US" dirty="0"/>
              <a:t> on Incident (</a:t>
            </a:r>
            <a:r>
              <a:rPr lang="en-US" dirty="0" err="1"/>
              <a:t>AgentAI</a:t>
            </a:r>
            <a:r>
              <a:rPr lang="en-US" dirty="0"/>
              <a:t>) </a:t>
            </a:r>
          </a:p>
          <a:p>
            <a:pPr marL="342900" indent="-342900">
              <a:buAutoNum type="arabicParenR"/>
            </a:pPr>
            <a:r>
              <a:rPr lang="en-US" dirty="0" err="1"/>
              <a:t>TeamMember</a:t>
            </a:r>
            <a:r>
              <a:rPr lang="en-US" dirty="0"/>
              <a:t> is logging manually onto Service now portal</a:t>
            </a:r>
          </a:p>
          <a:p>
            <a:pPr marL="342900" indent="-342900">
              <a:buAutoNum type="arabicParenR"/>
            </a:pPr>
            <a:r>
              <a:rPr lang="en-US" dirty="0"/>
              <a:t>Validate the Incident ticket</a:t>
            </a:r>
          </a:p>
          <a:p>
            <a:pPr marL="342900" indent="-342900">
              <a:buAutoNum type="arabicParenR"/>
            </a:pPr>
            <a:r>
              <a:rPr lang="en-US" dirty="0"/>
              <a:t>Validate the incident ticket with Kbase articles (GenAI)</a:t>
            </a:r>
          </a:p>
          <a:p>
            <a:pPr marL="342900" indent="-342900">
              <a:buAutoNum type="arabicParenR"/>
            </a:pPr>
            <a:r>
              <a:rPr lang="en-US" dirty="0"/>
              <a:t>After validation tag the incident ticket with Kbase article</a:t>
            </a:r>
          </a:p>
          <a:p>
            <a:pPr marL="342900" indent="-342900">
              <a:buAutoNum type="arabicParenR"/>
            </a:pPr>
            <a:r>
              <a:rPr lang="en-US" dirty="0"/>
              <a:t>If Kbase article not found</a:t>
            </a:r>
          </a:p>
          <a:p>
            <a:pPr marL="800100" lvl="1" indent="-342900">
              <a:buAutoNum type="arabicParenR"/>
            </a:pPr>
            <a:r>
              <a:rPr lang="en-US" dirty="0"/>
              <a:t>Then Route to above teams</a:t>
            </a:r>
          </a:p>
          <a:p>
            <a:pPr lvl="1"/>
            <a:r>
              <a:rPr lang="en-US" dirty="0"/>
              <a:t>2) If Kbase article found</a:t>
            </a:r>
          </a:p>
          <a:p>
            <a:pPr lvl="1"/>
            <a:r>
              <a:rPr lang="en-US" dirty="0"/>
              <a:t>	Understand the article info and tag</a:t>
            </a:r>
          </a:p>
          <a:p>
            <a:pPr marL="342900" indent="-342900">
              <a:buAutoNum type="arabicParenR"/>
            </a:pPr>
            <a:r>
              <a:rPr lang="en-US" dirty="0"/>
              <a:t>Assign the ticket (AI)</a:t>
            </a:r>
          </a:p>
          <a:p>
            <a:pPr lvl="1"/>
            <a:r>
              <a:rPr lang="en-US" dirty="0"/>
              <a:t>UI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Start the incident resolution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Kbase steps </a:t>
            </a:r>
            <a:r>
              <a:rPr lang="en-US" dirty="0">
                <a:sym typeface="Wingdings" panose="05000000000000000000" pitchFamily="2" charset="2"/>
              </a:rPr>
              <a:t> Job </a:t>
            </a:r>
            <a:r>
              <a:rPr lang="en-US" dirty="0" err="1">
                <a:sym typeface="Wingdings" panose="05000000000000000000" pitchFamily="2" charset="2"/>
              </a:rPr>
              <a:t>forcestart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Proposed: </a:t>
            </a:r>
            <a:r>
              <a:rPr lang="en-US" dirty="0"/>
              <a:t>Machine should be able to perform the above manual steps (Agentic AI)</a:t>
            </a:r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71B7D-63D0-8E0C-9D20-7FE81877943B}"/>
              </a:ext>
            </a:extLst>
          </p:cNvPr>
          <p:cNvSpPr txBox="1"/>
          <p:nvPr/>
        </p:nvSpPr>
        <p:spPr>
          <a:xfrm>
            <a:off x="293800" y="263440"/>
            <a:ext cx="8663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Identified Manual Steps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312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48B83-02B7-4326-0C41-B8605ED96AD6}"/>
              </a:ext>
            </a:extLst>
          </p:cNvPr>
          <p:cNvSpPr txBox="1"/>
          <p:nvPr/>
        </p:nvSpPr>
        <p:spPr>
          <a:xfrm>
            <a:off x="904973" y="1027522"/>
            <a:ext cx="8236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Agent steps:</a:t>
            </a:r>
          </a:p>
          <a:p>
            <a:pPr marL="342900" indent="-342900">
              <a:buAutoNum type="arabicParenR"/>
            </a:pPr>
            <a:r>
              <a:rPr lang="en-US" dirty="0"/>
              <a:t>L1/L2 received an Alert email from </a:t>
            </a:r>
            <a:r>
              <a:rPr lang="en-US" dirty="0" err="1"/>
              <a:t>BigPanda</a:t>
            </a:r>
            <a:r>
              <a:rPr lang="en-US" dirty="0"/>
              <a:t> on Incident (</a:t>
            </a:r>
            <a:r>
              <a:rPr lang="en-US" dirty="0" err="1"/>
              <a:t>AgentAI</a:t>
            </a:r>
            <a:r>
              <a:rPr lang="en-US" dirty="0"/>
              <a:t>)</a:t>
            </a:r>
          </a:p>
          <a:p>
            <a:pPr marL="800100" lvl="1" indent="-342900">
              <a:buAutoNum type="arabicParenR"/>
            </a:pPr>
            <a:r>
              <a:rPr lang="en-US" dirty="0"/>
              <a:t>Agent AI </a:t>
            </a:r>
            <a:r>
              <a:rPr lang="en-US" dirty="0" err="1"/>
              <a:t>Montiors</a:t>
            </a:r>
            <a:r>
              <a:rPr lang="en-US" dirty="0"/>
              <a:t> Triage/</a:t>
            </a:r>
            <a:r>
              <a:rPr lang="en-US" dirty="0" err="1"/>
              <a:t>BigPanda</a:t>
            </a:r>
            <a:endParaRPr lang="en-US" dirty="0"/>
          </a:p>
          <a:p>
            <a:pPr marL="800100" lvl="1" indent="-342900">
              <a:buAutoNum type="arabicParenR"/>
            </a:pPr>
            <a:r>
              <a:rPr lang="en-US" dirty="0"/>
              <a:t>If Incident ticket is created then agent perform the incident workflow</a:t>
            </a:r>
          </a:p>
        </p:txBody>
      </p:sp>
    </p:spTree>
    <p:extLst>
      <p:ext uri="{BB962C8B-B14F-4D97-AF65-F5344CB8AC3E}">
        <p14:creationId xmlns:p14="http://schemas.microsoft.com/office/powerpoint/2010/main" val="165012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9161-2E88-8719-086D-8B7EBDEC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Agent Incident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26A3-DE12-DB7B-E720-984D491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Triage and Classification:</a:t>
            </a:r>
            <a:r>
              <a:rPr lang="en-US" dirty="0"/>
              <a:t> AI agents can analyze incoming alerts and incident reports, automatically classifying them based on severity and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helps prioritize critical incidents and route them to the appropriate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Root Cause Analysis:</a:t>
            </a:r>
            <a:r>
              <a:rPr lang="en-US" dirty="0"/>
              <a:t> By analyzing logs, system data, and historical incident information, AI agents can help identify the underlying causes of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 algorithms can detect patterns and anomalies that might be missed by human analysts.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	</a:t>
            </a:r>
            <a:r>
              <a:rPr lang="en-US" b="1" dirty="0"/>
              <a:t>Automated Remediation:</a:t>
            </a:r>
            <a:r>
              <a:rPr lang="en-US" dirty="0"/>
              <a:t> For known and recurring issues, AI agents can automate remediation tasks, such as restarting services, patching systems, or rolling back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reduces downtime and minimizes the need for manual intervention.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6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7EE3-4304-1654-485C-C8A16973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1" y="122548"/>
            <a:ext cx="11089849" cy="6054415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Incident Management: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agents can analyze historical data and real-time system metrics to predict potential incidents before they occur.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allows organizations to take proactive measures to prevent disruptions.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Communication and Collaboration: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agents can automate communication with stakeholders, providing timely updates and notifications.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can also facilitate collaboration between different teams involved in incident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Learning and Improvement: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agents can learn from past incidents, improving their ability to detect, diagnose, and resolve future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continuous learning process helps organizations optimize their incident management workflows.</a:t>
            </a:r>
          </a:p>
          <a:p>
            <a:pPr>
              <a:buNone/>
            </a:pPr>
            <a:r>
              <a:rPr lang="en-US" b="1" dirty="0"/>
              <a:t>Benefits: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Resolution Times:</a:t>
            </a:r>
            <a:r>
              <a:rPr lang="en-US" dirty="0"/>
              <a:t> Automation reduces the time it takes to resolve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Reduced Downtime:</a:t>
            </a:r>
            <a:r>
              <a:rPr lang="en-US" dirty="0"/>
              <a:t> Proactive incident management and automated remediation minimize disruptions.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Efficiency:</a:t>
            </a:r>
            <a:r>
              <a:rPr lang="en-US" dirty="0"/>
              <a:t> Automation frees up human analysts to focus on more complex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Accuracy:</a:t>
            </a:r>
            <a:r>
              <a:rPr lang="en-US" dirty="0"/>
              <a:t> AI agents can analyze large volumes of data with greater accuracy than humans.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Proactive Capabilities:</a:t>
            </a:r>
            <a:r>
              <a:rPr lang="en-US" dirty="0"/>
              <a:t> Predictive analytics enables organizations to prevent incidents before they occur.</a:t>
            </a:r>
          </a:p>
          <a:p>
            <a:pPr>
              <a:buNone/>
            </a:pPr>
            <a:r>
              <a:rPr lang="en-US" b="1" dirty="0"/>
              <a:t>Examples of Applications: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 Incident Management:</a:t>
            </a:r>
            <a:r>
              <a:rPr lang="en-US" dirty="0"/>
              <a:t> Automating the detection and resolution of server outages, network issues, and software bugs.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Cybersecurity Incident Response:</a:t>
            </a:r>
            <a:r>
              <a:rPr lang="en-US" dirty="0"/>
              <a:t> Detecting and responding to security threats, such as malware attacks and data breaches.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Service Incident Management:</a:t>
            </a:r>
            <a:r>
              <a:rPr lang="en-US" dirty="0"/>
              <a:t> Automating the resolution of customer support tickets and inquiries.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Industrial Incident Management:</a:t>
            </a:r>
            <a:r>
              <a:rPr lang="en-US" dirty="0"/>
              <a:t> Monitoring equipment and processes to prevent failures and safety hazards.</a:t>
            </a:r>
          </a:p>
          <a:p>
            <a:r>
              <a:rPr lang="en-US" dirty="0"/>
              <a:t>In essence, AI agents are revolutionizing incident management by providing organizations with the tools they need to respond to incidents quickly, efficiently, and proactively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8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EBC213-27A6-C23F-56B9-EC758A547DC4}"/>
              </a:ext>
            </a:extLst>
          </p:cNvPr>
          <p:cNvSpPr txBox="1">
            <a:spLocks/>
          </p:cNvSpPr>
          <p:nvPr/>
        </p:nvSpPr>
        <p:spPr>
          <a:xfrm>
            <a:off x="396711" y="633903"/>
            <a:ext cx="10515600" cy="70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671FF6-F9DC-6237-B16F-70050781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76887"/>
              </p:ext>
            </p:extLst>
          </p:nvPr>
        </p:nvGraphicFramePr>
        <p:xfrm>
          <a:off x="241950" y="843306"/>
          <a:ext cx="117081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40">
                  <a:extLst>
                    <a:ext uri="{9D8B030D-6E8A-4147-A177-3AD203B41FA5}">
                      <a16:colId xmlns:a16="http://schemas.microsoft.com/office/drawing/2014/main" val="3012084497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206743836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955106767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377475351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811654207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195033408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61595611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1163544516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981062810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3445922431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997224322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78182934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580232295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1159488524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449166623"/>
                    </a:ext>
                  </a:extLst>
                </a:gridCol>
              </a:tblGrid>
              <a:tr h="1239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Inc Ticket#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External Customer/Client Impact)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 Start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 End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Issue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Platform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CIO 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29052"/>
                  </a:ext>
                </a:extLst>
              </a:tr>
              <a:tr h="1239625">
                <a:tc>
                  <a:txBody>
                    <a:bodyPr/>
                    <a:lstStyle/>
                    <a:p>
                      <a:r>
                        <a:rPr lang="en-US" sz="1400" dirty="0"/>
                        <a:t>INC1111111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P3-Moderate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SSOT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EGSOP-Operational Performance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13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F4D411-101A-C81E-3DC2-6C8639AD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038600"/>
            <a:ext cx="10515600" cy="3320755"/>
          </a:xfrm>
        </p:spPr>
        <p:txBody>
          <a:bodyPr>
            <a:normAutofit/>
          </a:bodyPr>
          <a:lstStyle/>
          <a:p>
            <a:r>
              <a:rPr lang="en-US" sz="2400" dirty="0"/>
              <a:t>Ex: Incident priority 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Appd</a:t>
            </a:r>
            <a:r>
              <a:rPr lang="en-US" sz="2400" dirty="0"/>
              <a:t>, Autosys Issues </a:t>
            </a:r>
            <a:r>
              <a:rPr lang="en-US" sz="2400" dirty="0">
                <a:sym typeface="Wingdings" panose="05000000000000000000" pitchFamily="2" charset="2"/>
              </a:rPr>
              <a:t> P5  Impact Very Low</a:t>
            </a:r>
            <a:br>
              <a:rPr lang="en-US" sz="2400" dirty="0"/>
            </a:br>
            <a:r>
              <a:rPr lang="en-US" sz="2400" dirty="0"/>
              <a:t>DB CPU Memory Increase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P4</a:t>
            </a:r>
            <a:br>
              <a:rPr lang="en-US" sz="2400" dirty="0"/>
            </a:br>
            <a:r>
              <a:rPr lang="en-US" sz="2400" dirty="0"/>
              <a:t>Drive memory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p3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D91D2-9D12-9836-02B5-0C1811CD95F0}"/>
              </a:ext>
            </a:extLst>
          </p:cNvPr>
          <p:cNvSpPr txBox="1"/>
          <p:nvPr/>
        </p:nvSpPr>
        <p:spPr>
          <a:xfrm>
            <a:off x="314325" y="2352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Sample Incident Ticket :</a:t>
            </a:r>
          </a:p>
        </p:txBody>
      </p:sp>
    </p:spTree>
    <p:extLst>
      <p:ext uri="{BB962C8B-B14F-4D97-AF65-F5344CB8AC3E}">
        <p14:creationId xmlns:p14="http://schemas.microsoft.com/office/powerpoint/2010/main" val="361729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1129</Words>
  <Application>Microsoft Office PowerPoint</Application>
  <PresentationFormat>Widescreen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Hackathon –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Agent Incident Mechanism</vt:lpstr>
      <vt:lpstr>PowerPoint Presentation</vt:lpstr>
      <vt:lpstr>Ex: Incident priority :  Appd, Autosys Issues  P5  Impact Very Low DB CPU Memory Increase  P4 Drive memory p3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TABREZ Khamar Mohamad</dc:creator>
  <cp:lastModifiedBy>TABREZ Khamar Mohamad</cp:lastModifiedBy>
  <cp:revision>54</cp:revision>
  <dcterms:created xsi:type="dcterms:W3CDTF">2025-03-25T17:02:48Z</dcterms:created>
  <dcterms:modified xsi:type="dcterms:W3CDTF">2025-03-26T15:21:06Z</dcterms:modified>
</cp:coreProperties>
</file>