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64" r:id="rId2"/>
    <p:sldId id="256" r:id="rId3"/>
    <p:sldId id="258" r:id="rId4"/>
    <p:sldId id="261" r:id="rId5"/>
    <p:sldId id="265" r:id="rId6"/>
    <p:sldId id="259" r:id="rId7"/>
    <p:sldId id="266" r:id="rId8"/>
    <p:sldId id="257" r:id="rId9"/>
    <p:sldId id="270" r:id="rId10"/>
    <p:sldId id="267" r:id="rId11"/>
    <p:sldId id="269" r:id="rId12"/>
    <p:sldId id="268" r:id="rId13"/>
    <p:sldId id="260" r:id="rId14"/>
    <p:sldId id="271" r:id="rId15"/>
    <p:sldId id="272" r:id="rId16"/>
    <p:sldId id="273" r:id="rId17"/>
    <p:sldId id="274" r:id="rId18"/>
    <p:sldId id="275" r:id="rId19"/>
    <p:sldId id="26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7F708C-D0A3-8800-6F4A-F4FB0D06C325}" v="209" dt="2025-03-26T17:36:23.558"/>
    <p1510:client id="{D122A131-7D66-C7D5-CEAD-FB03FF5654D3}" v="144" dt="2025-03-27T04:13:28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20939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346774"/>
            <a:ext cx="6858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2133" cap="all" spc="400" baseline="0"/>
            </a:lvl1pPr>
            <a:lvl2pPr marL="609585" indent="0" algn="ctr">
              <a:buNone/>
              <a:defRPr sz="2133"/>
            </a:lvl2pPr>
            <a:lvl3pPr marL="1219170" indent="0" algn="ctr">
              <a:buNone/>
              <a:defRPr sz="2133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39B8-A7CB-4B82-AC0C-44B99F546761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49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2F6F-0846-489A-A4BC-61B476BE2887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9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592282"/>
            <a:ext cx="1971675" cy="558468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592282"/>
            <a:ext cx="5800725" cy="558468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DF21-A340-467A-94AB-9502647BB771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69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3940-CA92-4FEE-A698-62CF7BC5AC36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6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677" y="1514689"/>
            <a:ext cx="6438123" cy="3138875"/>
          </a:xfrm>
        </p:spPr>
        <p:txBody>
          <a:bodyPr anchor="b">
            <a:normAutofit/>
          </a:bodyPr>
          <a:lstStyle>
            <a:lvl1pPr>
              <a:defRPr sz="48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5677" y="4963886"/>
            <a:ext cx="6438124" cy="1125765"/>
          </a:xfrm>
        </p:spPr>
        <p:txBody>
          <a:bodyPr>
            <a:normAutofit/>
          </a:bodyPr>
          <a:lstStyle>
            <a:lvl1pPr marL="0" indent="0">
              <a:buNone/>
              <a:defRPr sz="2133" cap="all" spc="400" baseline="0">
                <a:solidFill>
                  <a:schemeClr val="tx2"/>
                </a:solidFill>
              </a:defRPr>
            </a:lvl1pPr>
            <a:lvl2pPr marL="609585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D641-6C35-45D1-9313-2719E9EA8AD8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09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8368" y="2159176"/>
            <a:ext cx="3733090" cy="40177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46293" y="2159176"/>
            <a:ext cx="3739339" cy="40177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1268-3A74-4110-8F08-063DFB8BB885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5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012" y="602671"/>
            <a:ext cx="7821977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012" y="1696325"/>
            <a:ext cx="3722654" cy="647700"/>
          </a:xfrm>
        </p:spPr>
        <p:txBody>
          <a:bodyPr anchor="b">
            <a:noAutofit/>
          </a:bodyPr>
          <a:lstStyle>
            <a:lvl1pPr marL="0" indent="0">
              <a:buNone/>
              <a:defRPr sz="1867" b="1" cap="all" spc="400" baseline="0"/>
            </a:lvl1pPr>
            <a:lvl2pPr marL="609585" indent="0">
              <a:buNone/>
              <a:defRPr sz="1867" b="1"/>
            </a:lvl2pPr>
            <a:lvl3pPr marL="1219170" indent="0">
              <a:buNone/>
              <a:defRPr sz="1867" b="1"/>
            </a:lvl3pPr>
            <a:lvl4pPr marL="1828754" indent="0">
              <a:buNone/>
              <a:defRPr sz="1867" b="1"/>
            </a:lvl4pPr>
            <a:lvl5pPr marL="2438339" indent="0">
              <a:buNone/>
              <a:defRPr sz="1867" b="1"/>
            </a:lvl5pPr>
            <a:lvl6pPr marL="3047924" indent="0">
              <a:buNone/>
              <a:defRPr sz="1867" b="1"/>
            </a:lvl6pPr>
            <a:lvl7pPr marL="3657509" indent="0">
              <a:buNone/>
              <a:defRPr sz="1867" b="1"/>
            </a:lvl7pPr>
            <a:lvl8pPr marL="4267093" indent="0">
              <a:buNone/>
              <a:defRPr sz="1867" b="1"/>
            </a:lvl8pPr>
            <a:lvl9pPr marL="4876678" indent="0">
              <a:buNone/>
              <a:defRPr sz="1867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012" y="2344025"/>
            <a:ext cx="3722654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42002" y="1696325"/>
            <a:ext cx="3740987" cy="647700"/>
          </a:xfrm>
        </p:spPr>
        <p:txBody>
          <a:bodyPr anchor="b">
            <a:noAutofit/>
          </a:bodyPr>
          <a:lstStyle>
            <a:lvl1pPr marL="0" indent="0">
              <a:buNone/>
              <a:defRPr sz="1867" b="1" cap="all" spc="400" baseline="0"/>
            </a:lvl1pPr>
            <a:lvl2pPr marL="609585" indent="0">
              <a:buNone/>
              <a:defRPr sz="1867" b="1"/>
            </a:lvl2pPr>
            <a:lvl3pPr marL="1219170" indent="0">
              <a:buNone/>
              <a:defRPr sz="1867" b="1"/>
            </a:lvl3pPr>
            <a:lvl4pPr marL="1828754" indent="0">
              <a:buNone/>
              <a:defRPr sz="1867" b="1"/>
            </a:lvl4pPr>
            <a:lvl5pPr marL="2438339" indent="0">
              <a:buNone/>
              <a:defRPr sz="1867" b="1"/>
            </a:lvl5pPr>
            <a:lvl6pPr marL="3047924" indent="0">
              <a:buNone/>
              <a:defRPr sz="1867" b="1"/>
            </a:lvl6pPr>
            <a:lvl7pPr marL="3657509" indent="0">
              <a:buNone/>
              <a:defRPr sz="1867" b="1"/>
            </a:lvl7pPr>
            <a:lvl8pPr marL="4267093" indent="0">
              <a:buNone/>
              <a:defRPr sz="1867" b="1"/>
            </a:lvl8pPr>
            <a:lvl9pPr marL="4876678" indent="0">
              <a:buNone/>
              <a:defRPr sz="1867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42002" y="2344025"/>
            <a:ext cx="3740987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C1AF-C1FB-48A7-98B4-E595E63F6614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4C44-5F8C-4BEA-BBCE-8694F126DC43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9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56F9-C8F2-4EF7-8042-704C94FF2795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0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807868"/>
            <a:ext cx="2730535" cy="2062594"/>
          </a:xfrm>
        </p:spPr>
        <p:txBody>
          <a:bodyPr anchor="t">
            <a:normAutofit/>
          </a:bodyPr>
          <a:lstStyle>
            <a:lvl1pPr>
              <a:defRPr sz="37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4674" y="807868"/>
            <a:ext cx="4441867" cy="505318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3000652"/>
            <a:ext cx="2730535" cy="2868336"/>
          </a:xfrm>
        </p:spPr>
        <p:txBody>
          <a:bodyPr anchor="b"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32DF-953D-44BD-83F8-5D8DA76EA12A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33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820882"/>
            <a:ext cx="2729484" cy="2062595"/>
          </a:xfrm>
        </p:spPr>
        <p:txBody>
          <a:bodyPr anchor="t">
            <a:normAutofit/>
          </a:bodyPr>
          <a:lstStyle>
            <a:lvl1pPr>
              <a:defRPr sz="37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3935557" y="919595"/>
            <a:ext cx="4580984" cy="5013614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3000652"/>
            <a:ext cx="2732917" cy="2868336"/>
          </a:xfrm>
        </p:spPr>
        <p:txBody>
          <a:bodyPr anchor="b"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326D-65F4-4B2F-9A62-9E4BD9402C47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6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1"/>
            <a:ext cx="9144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31" y="588245"/>
            <a:ext cx="7837338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368" y="2157985"/>
            <a:ext cx="7831836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8368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 cap="all" spc="400" baseline="0">
                <a:solidFill>
                  <a:schemeClr val="tx2"/>
                </a:solidFill>
              </a:defRPr>
            </a:lvl1pPr>
          </a:lstStyle>
          <a:p>
            <a:fld id="{F9B0CB28-85DB-480B-8C99-FD493ACC7120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49240" y="6356351"/>
            <a:ext cx="32232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 cap="all" spc="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2500" y="6356351"/>
            <a:ext cx="3909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67">
                <a:solidFill>
                  <a:schemeClr val="tx2"/>
                </a:solidFill>
                <a:latin typeface="+mj-lt"/>
              </a:defRPr>
            </a:lvl1pPr>
          </a:lstStyle>
          <a:p>
            <a:fld id="{5E4DE196-8A13-4FF7-A07E-102851959EAB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orient="horz" pos="3816" userDrawn="1">
          <p15:clr>
            <a:srgbClr val="F26B43"/>
          </p15:clr>
        </p15:guide>
        <p15:guide id="6" orient="horz" pos="11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P75L8NqxtVimZmjNl-pZCMgHS77z_jpD/view?usp=sharing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3A99-11A3-5858-C0A2-B91B1442C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5" y="274504"/>
            <a:ext cx="7931240" cy="2091337"/>
          </a:xfrm>
        </p:spPr>
        <p:txBody>
          <a:bodyPr/>
          <a:lstStyle/>
          <a:p>
            <a:r>
              <a:rPr lang="en-US" b="1">
                <a:ea typeface="+mj-lt"/>
                <a:cs typeface="+mj-lt"/>
              </a:rPr>
              <a:t>Reimagining Platform Support with GenAI</a:t>
            </a:r>
            <a:endParaRPr lang="en-US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B8484-CBB8-14DC-C24C-360EA441D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718" y="2908633"/>
            <a:ext cx="8414197" cy="1678636"/>
          </a:xfrm>
        </p:spPr>
        <p:txBody>
          <a:bodyPr>
            <a:normAutofit/>
          </a:bodyPr>
          <a:lstStyle/>
          <a:p>
            <a:r>
              <a:rPr lang="en-US" sz="2100" b="1" dirty="0">
                <a:ea typeface="+mn-lt"/>
                <a:cs typeface="+mn-lt"/>
              </a:rPr>
              <a:t>Accelerating Resolution with Intelligence, </a:t>
            </a:r>
            <a:r>
              <a:rPr lang="en-US" sz="2100" b="1">
                <a:ea typeface="+mn-lt"/>
                <a:cs typeface="+mn-lt"/>
              </a:rPr>
              <a:t>Context and Automation</a:t>
            </a:r>
          </a:p>
          <a:p>
            <a:r>
              <a:rPr lang="en-US" sz="2100" b="1">
                <a:ea typeface="+mn-lt"/>
                <a:cs typeface="+mn-lt"/>
              </a:rPr>
              <a:t>Presented by - AchaarAI</a:t>
            </a:r>
            <a:endParaRPr lang="en-US" sz="2100" b="1" dirty="0">
              <a:ea typeface="+mn-lt"/>
              <a:cs typeface="+mn-lt"/>
            </a:endParaRPr>
          </a:p>
          <a:p>
            <a:endParaRPr lang="en-US" sz="2100" b="1" dirty="0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D4181-994F-7D2E-21F3-9B57043AA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CC4D-75E4-4CCD-8351-04EEE4AC3021}" type="datetime1">
              <a:t>3/27/2025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F4AF6-2F41-F16A-2253-DD8AAF4B3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13FAA-F14D-3EB6-79E7-92568BA01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452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896" y="215216"/>
            <a:ext cx="8181672" cy="998113"/>
          </a:xfrm>
        </p:spPr>
        <p:txBody>
          <a:bodyPr/>
          <a:lstStyle/>
          <a:p>
            <a:r>
              <a:rPr b="1" dirty="0"/>
              <a:t>MCP Client-Server Tooling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368" y="1718002"/>
            <a:ext cx="7831836" cy="43438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sz="2400" b="1" dirty="0"/>
              <a:t>Tools registered on MCP Server: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 </a:t>
            </a:r>
            <a:r>
              <a:rPr sz="2400" b="1" dirty="0"/>
              <a:t>- CI Graph Change Tracker</a:t>
            </a:r>
            <a:endParaRPr sz="2400" b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 b="1" dirty="0"/>
              <a:t> </a:t>
            </a:r>
            <a:r>
              <a:rPr sz="2400" b="1" dirty="0"/>
              <a:t>- Past RCA DB Search</a:t>
            </a:r>
            <a:endParaRPr sz="2400" b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 b="1" dirty="0"/>
              <a:t> </a:t>
            </a:r>
            <a:r>
              <a:rPr sz="2400" b="1" dirty="0"/>
              <a:t>- Enterprise KB Search</a:t>
            </a:r>
            <a:endParaRPr sz="2400" b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 b="1" dirty="0"/>
              <a:t> </a:t>
            </a:r>
            <a:r>
              <a:rPr sz="2400" b="1" dirty="0"/>
              <a:t>- Automation Scripts</a:t>
            </a:r>
            <a:endParaRPr sz="2400" b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 b="1" dirty="0"/>
              <a:t> </a:t>
            </a:r>
            <a:r>
              <a:rPr sz="2400" b="1" dirty="0"/>
              <a:t>- Known Issues &amp; Workarounds</a:t>
            </a:r>
            <a:endParaRPr sz="2400" b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 b="1" dirty="0"/>
              <a:t> </a:t>
            </a:r>
            <a:r>
              <a:rPr sz="2400" b="1" dirty="0"/>
              <a:t>- Incident Correlation Engine</a:t>
            </a:r>
            <a:endParaRPr sz="2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1825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36" y="274638"/>
            <a:ext cx="8583498" cy="846490"/>
          </a:xfrm>
        </p:spPr>
        <p:txBody>
          <a:bodyPr>
            <a:noAutofit/>
          </a:bodyPr>
          <a:lstStyle/>
          <a:p>
            <a:r>
              <a:rPr b="1" dirty="0"/>
              <a:t>Implementation Plan &amp; Action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sz="2400" b="1" dirty="0"/>
              <a:t>- Generate unresolved incidents by CI/Change ID</a:t>
            </a:r>
            <a:endParaRPr lang="en-US" sz="2400" b="1"/>
          </a:p>
          <a:p>
            <a:pPr marL="0" indent="0">
              <a:buNone/>
            </a:pPr>
            <a:r>
              <a:rPr sz="2400" b="1" dirty="0"/>
              <a:t>- Build &amp; expose tools to LLM</a:t>
            </a:r>
            <a:endParaRPr sz="2400" b="1">
              <a:ea typeface="Calibri"/>
              <a:cs typeface="Calibri"/>
            </a:endParaRPr>
          </a:p>
          <a:p>
            <a:pPr marL="0" indent="0">
              <a:buNone/>
            </a:pPr>
            <a:r>
              <a:rPr sz="2400" b="1" dirty="0"/>
              <a:t>- Register MCP tools</a:t>
            </a:r>
            <a:endParaRPr sz="2400" b="1">
              <a:ea typeface="Calibri"/>
              <a:cs typeface="Calibri"/>
            </a:endParaRPr>
          </a:p>
          <a:p>
            <a:pPr marL="0" indent="0">
              <a:buNone/>
            </a:pPr>
            <a:r>
              <a:rPr sz="2400" b="1" dirty="0"/>
              <a:t>- Use client as execution proxy</a:t>
            </a:r>
            <a:endParaRPr sz="2400" b="1">
              <a:ea typeface="Calibri"/>
              <a:cs typeface="Calibri"/>
            </a:endParaRPr>
          </a:p>
          <a:p>
            <a:pPr marL="0" indent="0">
              <a:buNone/>
            </a:pPr>
            <a:r>
              <a:rPr sz="2400" b="1" dirty="0"/>
              <a:t>- Terminate workflows based on API responses</a:t>
            </a:r>
            <a:endParaRPr sz="24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7586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331" y="157827"/>
            <a:ext cx="7837338" cy="921594"/>
          </a:xfrm>
        </p:spPr>
        <p:txBody>
          <a:bodyPr>
            <a:normAutofit/>
          </a:bodyPr>
          <a:lstStyle/>
          <a:p>
            <a:r>
              <a:rPr sz="3600" b="1" dirty="0"/>
              <a:t>Design Considerations</a:t>
            </a:r>
            <a:endParaRPr 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368" y="1689308"/>
            <a:ext cx="7831836" cy="43724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sz="2800" b="1" dirty="0"/>
              <a:t>- Use reflection &amp; meta-reasoning</a:t>
            </a:r>
            <a:endParaRPr lang="en-US" sz="2800" b="1"/>
          </a:p>
          <a:p>
            <a:pPr marL="0" indent="0">
              <a:buNone/>
            </a:pPr>
            <a:r>
              <a:rPr sz="2800" b="1" dirty="0"/>
              <a:t>- Tool chaining for complex resolutions</a:t>
            </a:r>
            <a:endParaRPr sz="2800" b="1">
              <a:ea typeface="Calibri"/>
              <a:cs typeface="Calibri"/>
            </a:endParaRPr>
          </a:p>
          <a:p>
            <a:pPr marL="0" indent="0">
              <a:buNone/>
            </a:pPr>
            <a:r>
              <a:rPr sz="2800" b="1" dirty="0"/>
              <a:t>- Confidence scores for decisions</a:t>
            </a:r>
            <a:endParaRPr sz="2800" b="1">
              <a:ea typeface="Calibri"/>
              <a:cs typeface="Calibri"/>
            </a:endParaRPr>
          </a:p>
          <a:p>
            <a:pPr marL="0" indent="0">
              <a:buNone/>
            </a:pPr>
            <a:r>
              <a:rPr sz="2800" b="1" dirty="0"/>
              <a:t>- Define clear termination conditions</a:t>
            </a:r>
            <a:endParaRPr sz="2800" b="1">
              <a:ea typeface="Calibri"/>
              <a:cs typeface="Calibri"/>
            </a:endParaRPr>
          </a:p>
          <a:p>
            <a:pPr marL="0" indent="0">
              <a:buNone/>
            </a:pPr>
            <a:r>
              <a:rPr sz="2800" b="1" dirty="0"/>
              <a:t>- Designed for scalability</a:t>
            </a:r>
            <a:endParaRPr sz="28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9629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5-03-26 at 9.17.32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49" y="17217"/>
            <a:ext cx="8709755" cy="654178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AC7F8-75B4-4058-8B2B-79B4B71C9531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207819"/>
            <a:ext cx="460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Home Page of the Application – </a:t>
            </a:r>
            <a:r>
              <a:rPr lang="en-US" sz="1400" b="1" dirty="0" smtClean="0"/>
              <a:t>post login </a:t>
            </a:r>
            <a:endParaRPr lang="en-IN" sz="1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8364"/>
            <a:ext cx="8963405" cy="480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483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202D-9CFF-47C6-A7D5-0D3FE16FF8B7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5636" y="332509"/>
            <a:ext cx="6006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Incident and its all the matching details as one place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dirty="0" smtClean="0"/>
              <a:t>On click of the INCIDENT number hyperlink </a:t>
            </a:r>
            <a:endParaRPr lang="en-IN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4" y="1379726"/>
            <a:ext cx="8769441" cy="478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69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D9D3-1F60-440E-8C77-4904800A1884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4910" y="387927"/>
            <a:ext cx="368562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Smart </a:t>
            </a:r>
            <a:r>
              <a:rPr lang="en-US" b="1" dirty="0" err="1" smtClean="0"/>
              <a:t>GenAI</a:t>
            </a:r>
            <a:r>
              <a:rPr lang="en-US" b="1" dirty="0" smtClean="0"/>
              <a:t> powered Chat Bot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/>
              <a:t>Always floating, always available </a:t>
            </a:r>
            <a:endParaRPr lang="en-IN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732" y="1551708"/>
            <a:ext cx="5982535" cy="510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08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336C-7B97-480E-9E1A-BD258CB7513B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368" y="415636"/>
            <a:ext cx="209223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Run Automation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/>
              <a:t>from the screen itself</a:t>
            </a:r>
            <a:endParaRPr lang="en-IN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2" y="1182188"/>
            <a:ext cx="8436933" cy="449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83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110E-D3A1-4471-A4A9-C0A1D0FCB29A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4182" y="471055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 Video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54182" y="1607127"/>
            <a:ext cx="79386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Video was of bigger size so uploaded it on google driven and here is the link –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IN" u="sng" dirty="0">
                <a:hlinkClick r:id="rId2"/>
              </a:rPr>
              <a:t>https://drive.google.com/file/d/1P75L8NqxtVimZmjNl-pZCMgHS77z_jpD/view?usp=sharing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4370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C223-869A-6AEE-1855-A7AFD693BE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ea typeface="Calibri"/>
                <a:cs typeface="Calibri"/>
              </a:rPr>
              <a:t>Thank You!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55345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92" y="180414"/>
            <a:ext cx="7837338" cy="643450"/>
          </a:xfrm>
        </p:spPr>
        <p:txBody>
          <a:bodyPr>
            <a:normAutofit fontScale="90000"/>
          </a:bodyPr>
          <a:lstStyle/>
          <a:p>
            <a:r>
              <a:rPr sz="4000" b="1">
                <a:latin typeface="Arial Nova"/>
              </a:rPr>
              <a:t>Problem Statement</a:t>
            </a:r>
            <a:endParaRPr lang="en-US" sz="4000" b="1">
              <a:latin typeface="Arial Nova"/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7468"/>
            <a:ext cx="8229600" cy="57172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800" b="1" dirty="0">
                <a:ea typeface="+mn-lt"/>
                <a:cs typeface="+mn-lt"/>
              </a:rPr>
              <a:t>Teams managing large-scale applications and </a:t>
            </a:r>
            <a:r>
              <a:rPr lang="en-US" sz="2800" b="1">
                <a:ea typeface="+mn-lt"/>
                <a:cs typeface="+mn-lt"/>
              </a:rPr>
              <a:t>infrastructure juggle between,</a:t>
            </a:r>
            <a:endParaRPr lang="en-US" sz="2800" b="1" dirty="0">
              <a:ea typeface="+mn-lt"/>
              <a:cs typeface="+mn-lt"/>
            </a:endParaRPr>
          </a:p>
          <a:p>
            <a:pPr lvl="1">
              <a:buFont typeface="Wingdings"/>
              <a:buChar char="§"/>
            </a:pPr>
            <a:r>
              <a:rPr lang="en-US" sz="2000" b="1">
                <a:ea typeface="+mn-lt"/>
                <a:cs typeface="+mn-lt"/>
              </a:rPr>
              <a:t>Knowledge Bases</a:t>
            </a:r>
          </a:p>
          <a:p>
            <a:pPr lvl="1">
              <a:buFont typeface="Wingdings"/>
              <a:buChar char="§"/>
            </a:pPr>
            <a:r>
              <a:rPr lang="en-US" sz="2000" b="1">
                <a:ea typeface="+mn-lt"/>
                <a:cs typeface="+mn-lt"/>
              </a:rPr>
              <a:t>Automation Scripts</a:t>
            </a:r>
            <a:endParaRPr sz="2000" b="1">
              <a:ea typeface="+mn-lt"/>
              <a:cs typeface="+mn-lt"/>
            </a:endParaRPr>
          </a:p>
          <a:p>
            <a:pPr lvl="1">
              <a:buFont typeface="Wingdings"/>
              <a:buChar char="§"/>
            </a:pPr>
            <a:r>
              <a:rPr lang="en-US" sz="2000" b="1">
                <a:ea typeface="+mn-lt"/>
                <a:cs typeface="+mn-lt"/>
              </a:rPr>
              <a:t>Telemetry Dashboards</a:t>
            </a:r>
            <a:endParaRPr sz="2000" b="1">
              <a:ea typeface="+mn-lt"/>
              <a:cs typeface="+mn-lt"/>
            </a:endParaRPr>
          </a:p>
          <a:p>
            <a:pPr lvl="1">
              <a:buFont typeface="Wingdings"/>
              <a:buChar char="§"/>
            </a:pPr>
            <a:r>
              <a:rPr lang="en-US" sz="2000" b="1">
                <a:ea typeface="+mn-lt"/>
                <a:cs typeface="+mn-lt"/>
              </a:rPr>
              <a:t>Configuration Items (CIs)</a:t>
            </a:r>
            <a:endParaRPr sz="2000" b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b="1">
                <a:ea typeface="+mn-lt"/>
                <a:cs typeface="+mn-lt"/>
              </a:rPr>
              <a:t>Platform teams face,</a:t>
            </a:r>
            <a:endParaRPr lang="en-US" sz="2400" b="1">
              <a:ea typeface="Calibri"/>
              <a:cs typeface="Calibri"/>
            </a:endParaRPr>
          </a:p>
          <a:p>
            <a:pPr lvl="1">
              <a:buFont typeface="Wingdings"/>
              <a:buChar char="§"/>
            </a:pPr>
            <a:r>
              <a:rPr lang="en-US" sz="2000" b="1">
                <a:ea typeface="+mn-lt"/>
                <a:cs typeface="+mn-lt"/>
              </a:rPr>
              <a:t>Frequent Context Switching</a:t>
            </a:r>
            <a:endParaRPr lang="en-US" sz="2000" b="1">
              <a:ea typeface="Calibri"/>
              <a:cs typeface="Calibri"/>
            </a:endParaRPr>
          </a:p>
          <a:p>
            <a:pPr lvl="1">
              <a:buFont typeface="Wingdings"/>
              <a:buChar char="§"/>
            </a:pPr>
            <a:r>
              <a:rPr lang="en-US" sz="2000" b="1">
                <a:ea typeface="+mn-lt"/>
                <a:cs typeface="+mn-lt"/>
              </a:rPr>
              <a:t>Slower Incident Resolution</a:t>
            </a:r>
            <a:endParaRPr lang="en-US" sz="2000" b="1">
              <a:ea typeface="Calibri"/>
              <a:cs typeface="Calibri"/>
            </a:endParaRPr>
          </a:p>
          <a:p>
            <a:pPr lvl="1">
              <a:buFont typeface="Wingdings"/>
              <a:buChar char="§"/>
            </a:pPr>
            <a:r>
              <a:rPr lang="en-US" sz="2000" b="1">
                <a:ea typeface="+mn-lt"/>
                <a:cs typeface="+mn-lt"/>
              </a:rPr>
              <a:t>Increased Operational Overhead</a:t>
            </a:r>
            <a:endParaRPr lang="en-US" sz="2000" b="1">
              <a:ea typeface="Calibri"/>
              <a:cs typeface="Calibri"/>
            </a:endParaRPr>
          </a:p>
          <a:p>
            <a:pPr lvl="1">
              <a:buFont typeface="Wingdings"/>
              <a:buChar char="§"/>
            </a:pPr>
            <a:r>
              <a:rPr lang="en-US" sz="2000" b="1">
                <a:ea typeface="+mn-lt"/>
                <a:cs typeface="+mn-lt"/>
              </a:rPr>
              <a:t>Complex and Fragmented Workflows</a:t>
            </a:r>
            <a:endParaRPr lang="en-US" sz="2000" b="1">
              <a:ea typeface="Calibri"/>
              <a:cs typeface="Calibri"/>
            </a:endParaRPr>
          </a:p>
          <a:p>
            <a:pPr lvl="1">
              <a:buFont typeface="Wingdings"/>
              <a:buChar char="§"/>
            </a:pPr>
            <a:endParaRPr lang="en-US" sz="2400" b="1" dirty="0">
              <a:ea typeface="Calibri"/>
              <a:cs typeface="Calibri"/>
            </a:endParaRPr>
          </a:p>
          <a:p>
            <a:endParaRPr lang="en-US" b="1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atformSupport_ProblemStatem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90" y="256339"/>
            <a:ext cx="8824532" cy="60270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75A04-10F9-808C-8D79-0ACC0847A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" y="274638"/>
            <a:ext cx="9425206" cy="712583"/>
          </a:xfrm>
        </p:spPr>
        <p:txBody>
          <a:bodyPr>
            <a:noAutofit/>
          </a:bodyPr>
          <a:lstStyle/>
          <a:p>
            <a:r>
              <a:rPr lang="en-US" b="1">
                <a:latin typeface="Arial Nova"/>
                <a:ea typeface="+mj-lt"/>
                <a:cs typeface="+mj-lt"/>
              </a:rPr>
              <a:t>Solution : GenAI-Powered Platform Support</a:t>
            </a:r>
            <a:endParaRPr lang="en-US" b="1">
              <a:latin typeface="Arial Nov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12A5F-8CE9-0BF4-0B79-C51F8EBBF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163" y="1208041"/>
            <a:ext cx="8717406" cy="540592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u="sng">
                <a:ea typeface="+mn-lt"/>
                <a:cs typeface="+mn-lt"/>
              </a:rPr>
              <a:t>Unified Platform Console</a:t>
            </a:r>
            <a:r>
              <a:rPr lang="en-US" sz="2000" b="1" dirty="0">
                <a:ea typeface="+mn-lt"/>
                <a:cs typeface="+mn-lt"/>
              </a:rPr>
              <a:t/>
            </a:r>
            <a:br>
              <a:rPr lang="en-US" sz="2000" b="1" dirty="0">
                <a:ea typeface="+mn-lt"/>
                <a:cs typeface="+mn-lt"/>
              </a:rPr>
            </a:br>
            <a:r>
              <a:rPr lang="en-US" sz="2000" b="1">
                <a:ea typeface="+mn-lt"/>
                <a:cs typeface="+mn-lt"/>
              </a:rPr>
              <a:t> Centralized access to incidents, telemetry, config data &amp; automation tools</a:t>
            </a:r>
            <a:endParaRPr lang="en-US" sz="2000" b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b="1" u="sng">
                <a:ea typeface="+mn-lt"/>
                <a:cs typeface="+mn-lt"/>
              </a:rPr>
              <a:t>LLM-Based Agents</a:t>
            </a:r>
            <a:r>
              <a:rPr lang="en-US" sz="2000" b="1" dirty="0">
                <a:ea typeface="+mn-lt"/>
                <a:cs typeface="+mn-lt"/>
              </a:rPr>
              <a:t/>
            </a:r>
            <a:br>
              <a:rPr lang="en-US" sz="2000" b="1" dirty="0">
                <a:ea typeface="+mn-lt"/>
                <a:cs typeface="+mn-lt"/>
              </a:rPr>
            </a:br>
            <a:r>
              <a:rPr lang="en-US" sz="2000" b="1">
                <a:ea typeface="+mn-lt"/>
                <a:cs typeface="+mn-lt"/>
              </a:rPr>
              <a:t> Multi-agent system handles RCA, summarization, and auto-remediation</a:t>
            </a:r>
            <a:endParaRPr lang="en-US" sz="2000" b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b="1" u="sng">
                <a:ea typeface="+mn-lt"/>
                <a:cs typeface="+mn-lt"/>
              </a:rPr>
              <a:t>Conversational Chatbot</a:t>
            </a:r>
            <a:r>
              <a:rPr lang="en-US" sz="2000" b="1" dirty="0">
                <a:ea typeface="+mn-lt"/>
                <a:cs typeface="+mn-lt"/>
              </a:rPr>
              <a:t/>
            </a:r>
            <a:br>
              <a:rPr lang="en-US" sz="2000" b="1" dirty="0">
                <a:ea typeface="+mn-lt"/>
                <a:cs typeface="+mn-lt"/>
              </a:rPr>
            </a:br>
            <a:r>
              <a:rPr lang="en-US" sz="2000" b="1">
                <a:ea typeface="+mn-lt"/>
                <a:cs typeface="+mn-lt"/>
              </a:rPr>
              <a:t> Natural language interface to query incidents, KB, and trigger actions</a:t>
            </a:r>
            <a:endParaRPr lang="en-US" sz="2000" b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b="1" u="sng">
                <a:ea typeface="+mn-lt"/>
                <a:cs typeface="+mn-lt"/>
              </a:rPr>
              <a:t>Embedded Knowledge Intelligence</a:t>
            </a:r>
            <a:r>
              <a:rPr lang="en-US" sz="2000" b="1" dirty="0">
                <a:ea typeface="+mn-lt"/>
                <a:cs typeface="+mn-lt"/>
              </a:rPr>
              <a:t/>
            </a:r>
            <a:br>
              <a:rPr lang="en-US" sz="2000" b="1" dirty="0">
                <a:ea typeface="+mn-lt"/>
                <a:cs typeface="+mn-lt"/>
              </a:rPr>
            </a:br>
            <a:r>
              <a:rPr lang="en-US" sz="2000" b="1">
                <a:ea typeface="+mn-lt"/>
                <a:cs typeface="+mn-lt"/>
              </a:rPr>
              <a:t> Auto-links incidents with known errors, RCA docs &amp; relevant workarounds</a:t>
            </a:r>
            <a:endParaRPr lang="en-US" sz="2000" b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b="1" u="sng">
                <a:ea typeface="+mn-lt"/>
                <a:cs typeface="+mn-lt"/>
              </a:rPr>
              <a:t>Contextual Recommendations</a:t>
            </a:r>
            <a:r>
              <a:rPr lang="en-US" sz="2000" b="1" dirty="0">
                <a:ea typeface="+mn-lt"/>
                <a:cs typeface="+mn-lt"/>
              </a:rPr>
              <a:t/>
            </a:r>
            <a:br>
              <a:rPr lang="en-US" sz="2000" b="1" dirty="0">
                <a:ea typeface="+mn-lt"/>
                <a:cs typeface="+mn-lt"/>
              </a:rPr>
            </a:br>
            <a:r>
              <a:rPr lang="en-US" sz="2000" b="1">
                <a:ea typeface="+mn-lt"/>
                <a:cs typeface="+mn-lt"/>
              </a:rPr>
              <a:t> Suggests proactive actions based on telemetry, history, and CI impact</a:t>
            </a:r>
            <a:endParaRPr lang="en-US" sz="2000" b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b="1" u="sng">
                <a:ea typeface="+mn-lt"/>
                <a:cs typeface="+mn-lt"/>
              </a:rPr>
              <a:t>MCP-Based Orchestration</a:t>
            </a:r>
            <a:r>
              <a:rPr lang="en-US" sz="2000" b="1" dirty="0">
                <a:ea typeface="+mn-lt"/>
                <a:cs typeface="+mn-lt"/>
              </a:rPr>
              <a:t/>
            </a:r>
            <a:br>
              <a:rPr lang="en-US" sz="2000" b="1" dirty="0">
                <a:ea typeface="+mn-lt"/>
                <a:cs typeface="+mn-lt"/>
              </a:rPr>
            </a:br>
            <a:r>
              <a:rPr lang="en-US" sz="2000" b="1">
                <a:ea typeface="+mn-lt"/>
                <a:cs typeface="+mn-lt"/>
              </a:rPr>
              <a:t> Coordinates agents and platform data using Model Context Protocol</a:t>
            </a:r>
            <a:endParaRPr lang="en-US" sz="2000" b="1">
              <a:ea typeface="Calibri"/>
              <a:cs typeface="Calibri"/>
            </a:endParaRPr>
          </a:p>
          <a:p>
            <a:endParaRPr lang="en-US" sz="1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7613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598" y="25953"/>
            <a:ext cx="8229600" cy="942138"/>
          </a:xfrm>
        </p:spPr>
        <p:txBody>
          <a:bodyPr>
            <a:normAutofit/>
          </a:bodyPr>
          <a:lstStyle/>
          <a:p>
            <a:r>
              <a:rPr lang="en-US" b="1" dirty="0"/>
              <a:t> </a:t>
            </a:r>
            <a:r>
              <a:rPr b="1" dirty="0"/>
              <a:t>Automated Actions for Resilience</a:t>
            </a:r>
            <a:endParaRPr lang="en-US" b="1" dirty="0">
              <a:ea typeface="Calibri"/>
              <a:cs typeface="Calibri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3514" y="1553332"/>
            <a:ext cx="4047338" cy="2151528"/>
          </a:xfrm>
          <a:prstGeom prst="roundRect">
            <a:avLst/>
          </a:prstGeom>
          <a:solidFill>
            <a:srgbClr val="F0F8FF"/>
          </a:solidFill>
          <a:ln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ctr"/>
            <a:r>
              <a:rPr sz="2800" b="1" dirty="0">
                <a:solidFill>
                  <a:schemeClr val="tx1"/>
                </a:solidFill>
              </a:rPr>
              <a:t>Health Monitoring</a:t>
            </a:r>
            <a:r>
              <a:rPr sz="2400" b="1" dirty="0">
                <a:solidFill>
                  <a:schemeClr val="tx1"/>
                </a:solidFill>
              </a:rPr>
              <a:t>
</a:t>
            </a:r>
          </a:p>
          <a:p>
            <a:pPr lvl="1">
              <a:defRPr sz="1200"/>
            </a:pPr>
            <a:r>
              <a:rPr sz="1600" dirty="0">
                <a:solidFill>
                  <a:schemeClr val="tx1"/>
                </a:solidFill>
              </a:rPr>
              <a:t>- Server CPU, memory, disk usage</a:t>
            </a:r>
            <a:endParaRPr sz="1600">
              <a:solidFill>
                <a:schemeClr val="tx1"/>
              </a:solidFill>
              <a:ea typeface="Calibri"/>
              <a:cs typeface="Calibri"/>
            </a:endParaRPr>
          </a:p>
          <a:p>
            <a:pPr lvl="1">
              <a:defRPr sz="1200"/>
            </a:pPr>
            <a:r>
              <a:rPr sz="1600" dirty="0">
                <a:solidFill>
                  <a:schemeClr val="tx1"/>
                </a:solidFill>
              </a:rPr>
              <a:t>- App latency, error rates</a:t>
            </a:r>
            <a:endParaRPr sz="1600">
              <a:solidFill>
                <a:schemeClr val="tx1"/>
              </a:solidFill>
              <a:ea typeface="Calibri"/>
              <a:cs typeface="Calibri"/>
            </a:endParaRPr>
          </a:p>
          <a:p>
            <a:pPr lvl="1">
              <a:defRPr sz="1200"/>
            </a:pPr>
            <a:r>
              <a:rPr sz="1600" dirty="0">
                <a:solidFill>
                  <a:schemeClr val="tx1"/>
                </a:solidFill>
              </a:rPr>
              <a:t>- DB connection &amp; performance</a:t>
            </a:r>
            <a:endParaRPr sz="1600">
              <a:solidFill>
                <a:schemeClr val="tx1"/>
              </a:solidFill>
              <a:ea typeface="Calibri"/>
              <a:cs typeface="Calibri"/>
            </a:endParaRPr>
          </a:p>
          <a:p>
            <a:pPr lvl="1">
              <a:defRPr sz="1200"/>
            </a:pPr>
            <a:r>
              <a:rPr sz="1600" dirty="0">
                <a:solidFill>
                  <a:schemeClr val="tx1"/>
                </a:solidFill>
              </a:rPr>
              <a:t>- API health &amp; uptime</a:t>
            </a:r>
            <a:endParaRPr sz="1600">
              <a:solidFill>
                <a:schemeClr val="tx1"/>
              </a:solidFill>
              <a:ea typeface="Calibri"/>
              <a:cs typeface="Calibri"/>
            </a:endParaRPr>
          </a:p>
          <a:p>
            <a:pPr lvl="1">
              <a:defRPr sz="1200"/>
            </a:pPr>
            <a:r>
              <a:rPr sz="1600" dirty="0">
                <a:solidFill>
                  <a:schemeClr val="tx1"/>
                </a:solidFill>
              </a:rPr>
              <a:t>- Network ping/traceroute</a:t>
            </a:r>
            <a:endParaRPr sz="1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52627" y="1553332"/>
            <a:ext cx="4047338" cy="21515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ctr"/>
            <a:r>
              <a:rPr sz="2800" b="1" dirty="0">
                <a:solidFill>
                  <a:schemeClr val="tx1"/>
                </a:solidFill>
              </a:rPr>
              <a:t>Service &amp; </a:t>
            </a:r>
            <a:r>
              <a:rPr lang="en-US" sz="2800" b="1" dirty="0">
                <a:solidFill>
                  <a:schemeClr val="tx1"/>
                </a:solidFill>
              </a:rPr>
              <a:t>S</a:t>
            </a:r>
            <a:r>
              <a:rPr lang="en-US" sz="2400" b="1" dirty="0">
                <a:solidFill>
                  <a:schemeClr val="tx1"/>
                </a:solidFill>
              </a:rPr>
              <a:t>ystem</a:t>
            </a:r>
            <a:r>
              <a:rPr sz="2800" b="1" dirty="0">
                <a:solidFill>
                  <a:schemeClr val="tx1"/>
                </a:solidFill>
              </a:rPr>
              <a:t> Ops</a:t>
            </a:r>
            <a:r>
              <a:rPr sz="2400" b="1" dirty="0">
                <a:solidFill>
                  <a:schemeClr val="tx1"/>
                </a:solidFill>
              </a:rPr>
              <a:t>
</a:t>
            </a:r>
          </a:p>
          <a:p>
            <a:pPr lvl="1">
              <a:defRPr sz="1200"/>
            </a:pPr>
            <a:r>
              <a:rPr sz="1600" dirty="0">
                <a:solidFill>
                  <a:schemeClr val="tx1"/>
                </a:solidFill>
              </a:rPr>
              <a:t>- Start/Stop/Restart services</a:t>
            </a:r>
            <a:endParaRPr sz="1600">
              <a:solidFill>
                <a:schemeClr val="tx1"/>
              </a:solidFill>
              <a:ea typeface="Calibri"/>
              <a:cs typeface="Calibri"/>
            </a:endParaRPr>
          </a:p>
          <a:p>
            <a:pPr lvl="1">
              <a:defRPr sz="1200"/>
            </a:pPr>
            <a:r>
              <a:rPr sz="1600" dirty="0">
                <a:solidFill>
                  <a:schemeClr val="tx1"/>
                </a:solidFill>
              </a:rPr>
              <a:t>- Log checks, status reports</a:t>
            </a:r>
            <a:endParaRPr sz="1600">
              <a:solidFill>
                <a:schemeClr val="tx1"/>
              </a:solidFill>
              <a:ea typeface="Calibri"/>
              <a:cs typeface="Calibri"/>
            </a:endParaRPr>
          </a:p>
          <a:p>
            <a:pPr lvl="1">
              <a:defRPr sz="1200"/>
            </a:pPr>
            <a:r>
              <a:rPr sz="1600" dirty="0">
                <a:solidFill>
                  <a:schemeClr val="tx1"/>
                </a:solidFill>
              </a:rPr>
              <a:t>- Config updates &amp; cleanup</a:t>
            </a:r>
            <a:endParaRPr sz="1600">
              <a:solidFill>
                <a:schemeClr val="tx1"/>
              </a:solidFill>
              <a:ea typeface="Calibri"/>
              <a:cs typeface="Calibri"/>
            </a:endParaRPr>
          </a:p>
          <a:p>
            <a:pPr lvl="1">
              <a:defRPr sz="1200"/>
            </a:pPr>
            <a:r>
              <a:rPr sz="1600" dirty="0">
                <a:solidFill>
                  <a:schemeClr val="tx1"/>
                </a:solidFill>
              </a:rPr>
              <a:t>- Rotate system logs</a:t>
            </a:r>
            <a:endParaRPr sz="1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3514" y="3952816"/>
            <a:ext cx="4047338" cy="21515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ctr"/>
            <a:r>
              <a:rPr sz="2800" b="1" dirty="0">
                <a:solidFill>
                  <a:schemeClr val="tx1"/>
                </a:solidFill>
              </a:rPr>
              <a:t>Database &amp; App Tasks</a:t>
            </a:r>
            <a:r>
              <a:rPr sz="3200" b="1" dirty="0">
                <a:solidFill>
                  <a:schemeClr val="tx1"/>
                </a:solidFill>
              </a:rPr>
              <a:t>
</a:t>
            </a:r>
          </a:p>
          <a:p>
            <a:pPr lvl="1">
              <a:defRPr sz="1200"/>
            </a:pPr>
            <a:r>
              <a:rPr sz="1600" dirty="0">
                <a:solidFill>
                  <a:schemeClr val="tx1"/>
                </a:solidFill>
              </a:rPr>
              <a:t>- Backups &amp; health queries</a:t>
            </a:r>
            <a:endParaRPr sz="1600">
              <a:solidFill>
                <a:schemeClr val="tx1"/>
              </a:solidFill>
              <a:ea typeface="Calibri"/>
              <a:cs typeface="Calibri"/>
            </a:endParaRPr>
          </a:p>
          <a:p>
            <a:pPr lvl="1">
              <a:defRPr sz="1200"/>
            </a:pPr>
            <a:r>
              <a:rPr sz="1600" dirty="0">
                <a:solidFill>
                  <a:schemeClr val="tx1"/>
                </a:solidFill>
              </a:rPr>
              <a:t>- Clear DB &amp; app caches</a:t>
            </a:r>
            <a:endParaRPr sz="1600">
              <a:solidFill>
                <a:schemeClr val="tx1"/>
              </a:solidFill>
              <a:ea typeface="Calibri"/>
              <a:cs typeface="Calibri"/>
            </a:endParaRPr>
          </a:p>
          <a:p>
            <a:pPr lvl="1">
              <a:defRPr sz="1200"/>
            </a:pPr>
            <a:r>
              <a:rPr sz="1600" dirty="0">
                <a:solidFill>
                  <a:schemeClr val="tx1"/>
                </a:solidFill>
              </a:rPr>
              <a:t>- Data sync &amp; repair scripts</a:t>
            </a:r>
            <a:endParaRPr sz="140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52627" y="3952816"/>
            <a:ext cx="4047338" cy="21515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ctr"/>
            <a:r>
              <a:rPr sz="2800" b="1" dirty="0">
                <a:solidFill>
                  <a:schemeClr val="tx1"/>
                </a:solidFill>
              </a:rPr>
              <a:t>Network &amp; CI/CD</a:t>
            </a:r>
            <a:r>
              <a:rPr sz="3200" dirty="0">
                <a:solidFill>
                  <a:schemeClr val="tx1"/>
                </a:solidFill>
              </a:rPr>
              <a:t>
</a:t>
            </a:r>
          </a:p>
          <a:p>
            <a:pPr marL="0" lvl="1" algn="ctr">
              <a:defRPr sz="1200"/>
            </a:pPr>
            <a:r>
              <a:rPr sz="1600" dirty="0">
                <a:solidFill>
                  <a:schemeClr val="tx1"/>
                </a:solidFill>
              </a:rPr>
              <a:t>- DNS lookups, port scans</a:t>
            </a:r>
            <a:endParaRPr sz="1600">
              <a:solidFill>
                <a:schemeClr val="tx1"/>
              </a:solidFill>
              <a:ea typeface="Calibri"/>
              <a:cs typeface="Calibri"/>
            </a:endParaRPr>
          </a:p>
          <a:p>
            <a:pPr marL="0" lvl="1" algn="ctr">
              <a:defRPr sz="1200"/>
            </a:pPr>
            <a:r>
              <a:rPr sz="1600" dirty="0">
                <a:solidFill>
                  <a:schemeClr val="tx1"/>
                </a:solidFill>
              </a:rPr>
              <a:t>- Trigger rollback or deployment checks</a:t>
            </a:r>
            <a:endParaRPr sz="1600" dirty="0">
              <a:solidFill>
                <a:schemeClr val="tx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0892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nAI_Solution_PlatformSuppor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31" y="173415"/>
            <a:ext cx="8593738" cy="6202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896" y="157827"/>
            <a:ext cx="8478183" cy="1265928"/>
          </a:xfrm>
        </p:spPr>
        <p:txBody>
          <a:bodyPr/>
          <a:lstStyle/>
          <a:p>
            <a:r>
              <a:rPr b="1" dirty="0"/>
              <a:t>Core Use Case: Agentic AI for Incident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368" y="2157985"/>
            <a:ext cx="7410982" cy="315776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sz="2400" b="1" dirty="0"/>
              <a:t>Automate Root Cause Analysis (RCA)</a:t>
            </a:r>
            <a:endParaRPr lang="en-US" sz="2400" b="1"/>
          </a:p>
          <a:p>
            <a:r>
              <a:rPr sz="2400" b="1" dirty="0"/>
              <a:t>Execute diagnostic &amp; resolution scripts</a:t>
            </a:r>
          </a:p>
          <a:p>
            <a:r>
              <a:rPr sz="2400" b="1" dirty="0"/>
              <a:t>Analyze telemetry for anomalies</a:t>
            </a:r>
            <a:endParaRPr sz="2400" b="1">
              <a:ea typeface="Calibri"/>
              <a:cs typeface="Calibri"/>
            </a:endParaRPr>
          </a:p>
          <a:p>
            <a:r>
              <a:rPr sz="2400" b="1" dirty="0"/>
              <a:t>Recommend actions using ML &amp; heuristics</a:t>
            </a:r>
          </a:p>
        </p:txBody>
      </p:sp>
    </p:spTree>
    <p:extLst>
      <p:ext uri="{BB962C8B-B14F-4D97-AF65-F5344CB8AC3E}">
        <p14:creationId xmlns:p14="http://schemas.microsoft.com/office/powerpoint/2010/main" val="1867330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126" y="167391"/>
            <a:ext cx="7913857" cy="921594"/>
          </a:xfrm>
        </p:spPr>
        <p:txBody>
          <a:bodyPr>
            <a:normAutofit/>
          </a:bodyPr>
          <a:lstStyle/>
          <a:p>
            <a:r>
              <a:rPr b="1" dirty="0"/>
              <a:t>Agentic Workflow for RCA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98" y="1555399"/>
            <a:ext cx="8520504" cy="40664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sz="2400" b="1" dirty="0"/>
              <a:t>1. Input: Incident triggers workflow</a:t>
            </a:r>
            <a:endParaRPr lang="en-US" sz="2400" b="1">
              <a:ea typeface="Calibri"/>
              <a:cs typeface="Calibri"/>
            </a:endParaRPr>
          </a:p>
          <a:p>
            <a:pPr marL="0" indent="0">
              <a:buNone/>
            </a:pPr>
            <a:r>
              <a:rPr sz="2400" b="1" dirty="0"/>
              <a:t>2. Probabilistic RCA generation using CI Graph</a:t>
            </a:r>
            <a:endParaRPr sz="2400" b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 b="1" dirty="0"/>
              <a:t> </a:t>
            </a:r>
            <a:r>
              <a:rPr sz="2400" b="1" dirty="0"/>
              <a:t>- Analyze dependencies &amp; changes</a:t>
            </a:r>
            <a:endParaRPr sz="2400" b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 b="1" dirty="0"/>
              <a:t> </a:t>
            </a:r>
            <a:r>
              <a:rPr sz="2400" b="1" dirty="0"/>
              <a:t>- Use specialized agents: planning, meta-reasoning, script, KB</a:t>
            </a:r>
            <a:endParaRPr sz="2400" b="1">
              <a:ea typeface="Calibri"/>
              <a:cs typeface="Calibri"/>
            </a:endParaRPr>
          </a:p>
          <a:p>
            <a:pPr marL="0" indent="0">
              <a:buNone/>
            </a:pPr>
            <a:r>
              <a:rPr sz="2400" b="1" dirty="0"/>
              <a:t>3. Suggest corrective actions &amp; draft RCA</a:t>
            </a:r>
            <a:endParaRPr sz="2400" b="1">
              <a:ea typeface="Calibri"/>
              <a:cs typeface="Calibri"/>
            </a:endParaRPr>
          </a:p>
          <a:p>
            <a:pPr marL="0" indent="0">
              <a:buNone/>
            </a:pPr>
            <a:r>
              <a:rPr sz="2400" b="1" dirty="0"/>
              <a:t>4. Summarize RCA for chatbot/user delivery</a:t>
            </a:r>
            <a:endParaRPr sz="2400" b="1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377EA-8977-2B0F-0E36-1E6358568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A19B1-7C28-8FDC-803C-2EF0570F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26" y="167391"/>
            <a:ext cx="7913857" cy="921594"/>
          </a:xfrm>
        </p:spPr>
        <p:txBody>
          <a:bodyPr>
            <a:normAutofit/>
          </a:bodyPr>
          <a:lstStyle/>
          <a:p>
            <a:r>
              <a:rPr lang="en-US" b="1" dirty="0"/>
              <a:t>Tool Flow</a:t>
            </a:r>
            <a:endParaRPr b="1" dirty="0"/>
          </a:p>
        </p:txBody>
      </p:sp>
      <p:pic>
        <p:nvPicPr>
          <p:cNvPr id="7" name="Content Placeholder 6" descr="A diagram of a company&#10;&#10;AI-generated content may be incorrect.">
            <a:extLst>
              <a:ext uri="{FF2B5EF4-FFF2-40B4-BE49-F238E27FC236}">
                <a16:creationId xmlns:a16="http://schemas.microsoft.com/office/drawing/2014/main" id="{D6ACFCBD-0934-AF7F-4102-EDAC7A4D8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42" y="1089670"/>
            <a:ext cx="8960487" cy="4940490"/>
          </a:xfrm>
        </p:spPr>
      </p:pic>
    </p:spTree>
    <p:extLst>
      <p:ext uri="{BB962C8B-B14F-4D97-AF65-F5344CB8AC3E}">
        <p14:creationId xmlns:p14="http://schemas.microsoft.com/office/powerpoint/2010/main" val="1155264092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BohoVogueVTI">
      <a:dk1>
        <a:sysClr val="windowText" lastClr="000000"/>
      </a:dk1>
      <a:lt1>
        <a:sysClr val="window" lastClr="FFFFFF"/>
      </a:lt1>
      <a:dk2>
        <a:srgbClr val="35403A"/>
      </a:dk2>
      <a:lt2>
        <a:srgbClr val="F1EFEB"/>
      </a:lt2>
      <a:accent1>
        <a:srgbClr val="9E8B50"/>
      </a:accent1>
      <a:accent2>
        <a:srgbClr val="D5966B"/>
      </a:accent2>
      <a:accent3>
        <a:srgbClr val="9BA6BB"/>
      </a:accent3>
      <a:accent4>
        <a:srgbClr val="869880"/>
      </a:accent4>
      <a:accent5>
        <a:srgbClr val="588267"/>
      </a:accent5>
      <a:accent6>
        <a:srgbClr val="B89C46"/>
      </a:accent6>
      <a:hlink>
        <a:srgbClr val="C77138"/>
      </a:hlink>
      <a:folHlink>
        <a:srgbClr val="589374"/>
      </a:folHlink>
    </a:clrScheme>
    <a:fontScheme name="BohoVogueVTI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BohoVogu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587E0025-A466-4551-A341-1A9F570FDF06}" vid="{F615CBBD-D1BB-4663-887F-92A47C7C6A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266</Words>
  <Application>Microsoft Office PowerPoint</Application>
  <PresentationFormat>On-screen Show (4:3)</PresentationFormat>
  <Paragraphs>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 Light</vt:lpstr>
      <vt:lpstr>Arial</vt:lpstr>
      <vt:lpstr>Arial Nova</vt:lpstr>
      <vt:lpstr>Calibri</vt:lpstr>
      <vt:lpstr>Walbaum Display</vt:lpstr>
      <vt:lpstr>Wingdings</vt:lpstr>
      <vt:lpstr>BohoVogueVTI</vt:lpstr>
      <vt:lpstr>Reimagining Platform Support with GenAI</vt:lpstr>
      <vt:lpstr>Problem Statement</vt:lpstr>
      <vt:lpstr>PowerPoint Presentation</vt:lpstr>
      <vt:lpstr>Solution : GenAI-Powered Platform Support</vt:lpstr>
      <vt:lpstr> Automated Actions for Resilience</vt:lpstr>
      <vt:lpstr>PowerPoint Presentation</vt:lpstr>
      <vt:lpstr>Core Use Case: Agentic AI for Incident Resolution</vt:lpstr>
      <vt:lpstr>Agentic Workflow for RCA Handling</vt:lpstr>
      <vt:lpstr>Tool Flow</vt:lpstr>
      <vt:lpstr>MCP Client-Server Tooling</vt:lpstr>
      <vt:lpstr>Implementation Plan &amp; Action Items</vt:lpstr>
      <vt:lpstr>Design Considerations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Reimagining Platform Support with GenAI</dc:title>
  <dc:subject/>
  <dc:creator/>
  <cp:keywords/>
  <dc:description>generated using python-pptx</dc:description>
  <cp:lastModifiedBy>Welcome</cp:lastModifiedBy>
  <cp:revision>172</cp:revision>
  <dcterms:created xsi:type="dcterms:W3CDTF">2013-01-27T09:14:16Z</dcterms:created>
  <dcterms:modified xsi:type="dcterms:W3CDTF">2025-03-27T06:35:06Z</dcterms:modified>
  <cp:category/>
</cp:coreProperties>
</file>