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b508056c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b508056c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3b508056c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3b508056c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3b508056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3b508056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3b508056c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3b508056c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3b508056c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3b508056c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3b508056c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3b508056c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3b508056c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3b508056c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3b508056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3b508056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3b508056c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3b508056c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3b508056c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3b508056c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17000" y="1727250"/>
            <a:ext cx="8520600" cy="131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080"/>
              <a:t>Integrated Platform Environment</a:t>
            </a:r>
            <a:endParaRPr sz="3080"/>
          </a:p>
          <a:p>
            <a:pPr indent="0" lvl="0" marL="0" rtl="0" algn="ctr">
              <a:spcBef>
                <a:spcPts val="0"/>
              </a:spcBef>
              <a:spcAft>
                <a:spcPts val="0"/>
              </a:spcAft>
              <a:buSzPts val="990"/>
              <a:buNone/>
            </a:pPr>
            <a:r>
              <a:rPr lang="en" sz="3080"/>
              <a:t>AI Agents</a:t>
            </a:r>
            <a:endParaRPr sz="3080"/>
          </a:p>
        </p:txBody>
      </p:sp>
      <p:sp>
        <p:nvSpPr>
          <p:cNvPr id="55" name="Google Shape;55;p13"/>
          <p:cNvSpPr txBox="1"/>
          <p:nvPr/>
        </p:nvSpPr>
        <p:spPr>
          <a:xfrm>
            <a:off x="8737600" y="1600200"/>
            <a:ext cx="91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56" name="Google Shape;56;p13"/>
          <p:cNvPicPr preferRelativeResize="0"/>
          <p:nvPr/>
        </p:nvPicPr>
        <p:blipFill>
          <a:blip r:embed="rId3">
            <a:alphaModFix/>
          </a:blip>
          <a:stretch>
            <a:fillRect/>
          </a:stretch>
        </p:blipFill>
        <p:spPr>
          <a:xfrm>
            <a:off x="7023100" y="3152250"/>
            <a:ext cx="1770376" cy="1800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future, our tool can integrate with additional platforms like Jira and Autosys to expand its functionality. Integration with Jira would provide seamless project management by syncing tasks, tracking issues, and facilitating collaboration directly within the tool, ensuring efficient project workflows. Connecting with Autosys would enable advanced job scheduling and workflow automation, allowing users to monitor, manage, and optimize job execution seamlessly. These enhancements would further streamline operations, reduce manual tasks, and provide a unified platform to handle diverse requirements. By incorporating these integrations, the tool would cater to a broader audience and deliver even greater value.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321600" y="1802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8735" lvl="0" marL="457200" rtl="0" algn="l">
              <a:lnSpc>
                <a:spcPct val="100000"/>
              </a:lnSpc>
              <a:spcBef>
                <a:spcPts val="0"/>
              </a:spcBef>
              <a:spcAft>
                <a:spcPts val="0"/>
              </a:spcAft>
              <a:buClr>
                <a:srgbClr val="000000"/>
              </a:buClr>
              <a:buSzPts val="1892"/>
              <a:buChar char="●"/>
            </a:pPr>
            <a:r>
              <a:rPr lang="en" sz="1891">
                <a:solidFill>
                  <a:srgbClr val="000000"/>
                </a:solidFill>
              </a:rPr>
              <a:t>M P V Aditya</a:t>
            </a:r>
            <a:endParaRPr sz="1891">
              <a:solidFill>
                <a:srgbClr val="000000"/>
              </a:solidFill>
            </a:endParaRPr>
          </a:p>
          <a:p>
            <a:pPr indent="-348735" lvl="0" marL="457200" rtl="0" algn="l">
              <a:lnSpc>
                <a:spcPct val="100000"/>
              </a:lnSpc>
              <a:spcBef>
                <a:spcPts val="0"/>
              </a:spcBef>
              <a:spcAft>
                <a:spcPts val="0"/>
              </a:spcAft>
              <a:buClr>
                <a:srgbClr val="000000"/>
              </a:buClr>
              <a:buSzPts val="1892"/>
              <a:buChar char="●"/>
            </a:pPr>
            <a:r>
              <a:rPr lang="en" sz="1891">
                <a:solidFill>
                  <a:srgbClr val="000000"/>
                </a:solidFill>
              </a:rPr>
              <a:t>Datta Sai Krishna Somesula </a:t>
            </a:r>
            <a:endParaRPr sz="1891">
              <a:solidFill>
                <a:srgbClr val="000000"/>
              </a:solidFill>
            </a:endParaRPr>
          </a:p>
          <a:p>
            <a:pPr indent="-348735" lvl="0" marL="457200" rtl="0" algn="l">
              <a:lnSpc>
                <a:spcPct val="100000"/>
              </a:lnSpc>
              <a:spcBef>
                <a:spcPts val="0"/>
              </a:spcBef>
              <a:spcAft>
                <a:spcPts val="0"/>
              </a:spcAft>
              <a:buClr>
                <a:srgbClr val="000000"/>
              </a:buClr>
              <a:buSzPts val="1892"/>
              <a:buChar char="●"/>
            </a:pPr>
            <a:r>
              <a:rPr lang="en" sz="1891">
                <a:solidFill>
                  <a:srgbClr val="000000"/>
                </a:solidFill>
              </a:rPr>
              <a:t>Subhajit Mondal</a:t>
            </a:r>
            <a:endParaRPr sz="1891">
              <a:solidFill>
                <a:srgbClr val="000000"/>
              </a:solidFill>
            </a:endParaRPr>
          </a:p>
          <a:p>
            <a:pPr indent="-348735" lvl="0" marL="457200" rtl="0" algn="l">
              <a:lnSpc>
                <a:spcPct val="100000"/>
              </a:lnSpc>
              <a:spcBef>
                <a:spcPts val="0"/>
              </a:spcBef>
              <a:spcAft>
                <a:spcPts val="0"/>
              </a:spcAft>
              <a:buClr>
                <a:srgbClr val="000000"/>
              </a:buClr>
              <a:buSzPts val="1892"/>
              <a:buChar char="●"/>
            </a:pPr>
            <a:r>
              <a:rPr lang="en" sz="1891">
                <a:solidFill>
                  <a:srgbClr val="000000"/>
                </a:solidFill>
              </a:rPr>
              <a:t>Prasant Panda </a:t>
            </a:r>
            <a:endParaRPr sz="1891">
              <a:solidFill>
                <a:srgbClr val="000000"/>
              </a:solidFill>
            </a:endParaRPr>
          </a:p>
          <a:p>
            <a:pPr indent="-348735" lvl="0" marL="457200" rtl="0" algn="l">
              <a:lnSpc>
                <a:spcPct val="100000"/>
              </a:lnSpc>
              <a:spcBef>
                <a:spcPts val="0"/>
              </a:spcBef>
              <a:spcAft>
                <a:spcPts val="0"/>
              </a:spcAft>
              <a:buClr>
                <a:srgbClr val="000000"/>
              </a:buClr>
              <a:buSzPts val="1892"/>
              <a:buChar char="●"/>
            </a:pPr>
            <a:r>
              <a:rPr lang="en" sz="1891">
                <a:solidFill>
                  <a:srgbClr val="000000"/>
                </a:solidFill>
              </a:rPr>
              <a:t>Giribabu Goli </a:t>
            </a:r>
            <a:endParaRPr sz="1891">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0" lvl="0" marL="0" rtl="0" algn="l">
              <a:spcBef>
                <a:spcPts val="0"/>
              </a:spcBef>
              <a:spcAft>
                <a:spcPts val="1200"/>
              </a:spcAft>
              <a:buNone/>
            </a:pPr>
            <a:r>
              <a:t/>
            </a:r>
            <a:endParaRPr/>
          </a:p>
        </p:txBody>
      </p:sp>
      <p:pic>
        <p:nvPicPr>
          <p:cNvPr id="63" name="Google Shape;63;p14"/>
          <p:cNvPicPr preferRelativeResize="0"/>
          <p:nvPr/>
        </p:nvPicPr>
        <p:blipFill>
          <a:blip r:embed="rId3">
            <a:alphaModFix/>
          </a:blip>
          <a:stretch>
            <a:fillRect/>
          </a:stretch>
        </p:blipFill>
        <p:spPr>
          <a:xfrm>
            <a:off x="5181602" y="2454275"/>
            <a:ext cx="3805250" cy="2571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Frameworks and Tools</a:t>
            </a:r>
            <a:endParaRPr/>
          </a:p>
          <a:p>
            <a:pPr indent="-342900" lvl="0" marL="457200" rtl="0" algn="l">
              <a:spcBef>
                <a:spcPts val="0"/>
              </a:spcBef>
              <a:spcAft>
                <a:spcPts val="0"/>
              </a:spcAft>
              <a:buSzPts val="1800"/>
              <a:buChar char="●"/>
            </a:pPr>
            <a:r>
              <a:rPr lang="en"/>
              <a:t>Architecture diagram</a:t>
            </a:r>
            <a:endParaRPr/>
          </a:p>
          <a:p>
            <a:pPr indent="-342900" lvl="0" marL="457200" rtl="0" algn="l">
              <a:spcBef>
                <a:spcPts val="0"/>
              </a:spcBef>
              <a:spcAft>
                <a:spcPts val="0"/>
              </a:spcAft>
              <a:buSzPts val="1800"/>
              <a:buChar char="●"/>
            </a:pPr>
            <a:r>
              <a:rPr lang="en"/>
              <a:t>Approach </a:t>
            </a:r>
            <a:endParaRPr/>
          </a:p>
          <a:p>
            <a:pPr indent="-342900" lvl="0" marL="457200" rtl="0" algn="l">
              <a:spcBef>
                <a:spcPts val="0"/>
              </a:spcBef>
              <a:spcAft>
                <a:spcPts val="0"/>
              </a:spcAft>
              <a:buSzPts val="1800"/>
              <a:buChar char="●"/>
            </a:pPr>
            <a:r>
              <a:rPr lang="en"/>
              <a:t>Future scope</a:t>
            </a:r>
            <a:endParaRPr/>
          </a:p>
        </p:txBody>
      </p:sp>
      <p:pic>
        <p:nvPicPr>
          <p:cNvPr id="70" name="Google Shape;70;p15"/>
          <p:cNvPicPr preferRelativeResize="0"/>
          <p:nvPr/>
        </p:nvPicPr>
        <p:blipFill>
          <a:blip r:embed="rId3">
            <a:alphaModFix/>
          </a:blip>
          <a:stretch>
            <a:fillRect/>
          </a:stretch>
        </p:blipFill>
        <p:spPr>
          <a:xfrm>
            <a:off x="5575300" y="2771049"/>
            <a:ext cx="3387725" cy="20533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6" name="Google Shape;76;p16"/>
          <p:cNvSpPr txBox="1"/>
          <p:nvPr>
            <p:ph idx="1" type="body"/>
          </p:nvPr>
        </p:nvSpPr>
        <p:spPr>
          <a:xfrm>
            <a:off x="311700" y="1152475"/>
            <a:ext cx="8520600" cy="35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To enhance operational efficiency and reduce complexity, we have developed a robust and versatile tool designed to consolidate various functionalities into a single, unified solution. Often, platform teams face the challenge of managing multiple applications, which not only consumes valuable time but also hinders productivity. This tool addresses these issues by eliminating the need to switch between multiple solutions, offering an integrated platform that fosters streamlined workflows.</a:t>
            </a:r>
            <a:endParaRPr sz="1400"/>
          </a:p>
          <a:p>
            <a:pPr indent="0" lvl="0" marL="0" rtl="0" algn="l">
              <a:spcBef>
                <a:spcPts val="1200"/>
              </a:spcBef>
              <a:spcAft>
                <a:spcPts val="0"/>
              </a:spcAft>
              <a:buClr>
                <a:schemeClr val="dk1"/>
              </a:buClr>
              <a:buSzPts val="1100"/>
              <a:buFont typeface="Arial"/>
              <a:buNone/>
            </a:pPr>
            <a:r>
              <a:rPr lang="en" sz="1400"/>
              <a:t>One of its standout features is its seamless integration with key applications, such as Incident Management systems. By connecting to these systems, the tool ensures that issues are quickly identified and analyzed. It also provides actionable insights and workarounds by leveraging Knowledge Base (KB) articles, making the resolution process faster and more effective. This capability minimizes downtime and improves service delivery.</a:t>
            </a:r>
            <a:endParaRPr sz="1400"/>
          </a:p>
          <a:p>
            <a:pPr indent="0" lvl="0" marL="0" rtl="0" algn="l">
              <a:spcBef>
                <a:spcPts val="120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cont.</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t>Additionally, the tool interfaces with project management applications, creating a cohesive environment for tracking progress, managing tasks, and collaborating across teams. This ensures better visibility into project milestones and deliverables, promoting informed decision-making and teamwork.</a:t>
            </a:r>
            <a:endParaRPr sz="1400"/>
          </a:p>
          <a:p>
            <a:pPr indent="0" lvl="0" marL="0" rtl="0" algn="l">
              <a:spcBef>
                <a:spcPts val="1200"/>
              </a:spcBef>
              <a:spcAft>
                <a:spcPts val="0"/>
              </a:spcAft>
              <a:buClr>
                <a:schemeClr val="dk1"/>
              </a:buClr>
              <a:buSzPts val="1100"/>
              <a:buFont typeface="Arial"/>
              <a:buNone/>
            </a:pPr>
            <a:r>
              <a:rPr lang="en" sz="1400"/>
              <a:t>By unifying diverse functionalities and fostering interoperability, our tool empowers platform teams to focus on strategic initiatives rather than manual, repetitive tasks. It is a significant step forward in simplifying operations and driving organizational success.</a:t>
            </a:r>
            <a:endParaRPr sz="14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and Frameworks</a:t>
            </a:r>
            <a:endParaRPr/>
          </a:p>
        </p:txBody>
      </p:sp>
      <p:pic>
        <p:nvPicPr>
          <p:cNvPr id="88" name="Google Shape;88;p18" title="langgraph-color.png"/>
          <p:cNvPicPr preferRelativeResize="0"/>
          <p:nvPr/>
        </p:nvPicPr>
        <p:blipFill>
          <a:blip r:embed="rId3">
            <a:alphaModFix/>
          </a:blip>
          <a:stretch>
            <a:fillRect/>
          </a:stretch>
        </p:blipFill>
        <p:spPr>
          <a:xfrm>
            <a:off x="6972300" y="152925"/>
            <a:ext cx="1515924" cy="1306376"/>
          </a:xfrm>
          <a:prstGeom prst="rect">
            <a:avLst/>
          </a:prstGeom>
          <a:noFill/>
          <a:ln>
            <a:noFill/>
          </a:ln>
        </p:spPr>
      </p:pic>
      <p:pic>
        <p:nvPicPr>
          <p:cNvPr id="89" name="Google Shape;89;p18"/>
          <p:cNvPicPr preferRelativeResize="0"/>
          <p:nvPr/>
        </p:nvPicPr>
        <p:blipFill>
          <a:blip r:embed="rId4">
            <a:alphaModFix/>
          </a:blip>
          <a:stretch>
            <a:fillRect/>
          </a:stretch>
        </p:blipFill>
        <p:spPr>
          <a:xfrm>
            <a:off x="6739675" y="1376750"/>
            <a:ext cx="1981201" cy="1455350"/>
          </a:xfrm>
          <a:prstGeom prst="rect">
            <a:avLst/>
          </a:prstGeom>
          <a:noFill/>
          <a:ln>
            <a:noFill/>
          </a:ln>
        </p:spPr>
      </p:pic>
      <p:pic>
        <p:nvPicPr>
          <p:cNvPr id="90" name="Google Shape;90;p18" title="python-logo.png"/>
          <p:cNvPicPr preferRelativeResize="0"/>
          <p:nvPr/>
        </p:nvPicPr>
        <p:blipFill>
          <a:blip r:embed="rId5">
            <a:alphaModFix/>
          </a:blip>
          <a:stretch>
            <a:fillRect/>
          </a:stretch>
        </p:blipFill>
        <p:spPr>
          <a:xfrm>
            <a:off x="6822525" y="3062425"/>
            <a:ext cx="2009775" cy="676275"/>
          </a:xfrm>
          <a:prstGeom prst="rect">
            <a:avLst/>
          </a:prstGeom>
          <a:noFill/>
          <a:ln>
            <a:noFill/>
          </a:ln>
        </p:spPr>
      </p:pic>
      <p:pic>
        <p:nvPicPr>
          <p:cNvPr id="91" name="Google Shape;91;p18" title="streamlit-logo-primary-colormark-lighttext.png"/>
          <p:cNvPicPr preferRelativeResize="0"/>
          <p:nvPr/>
        </p:nvPicPr>
        <p:blipFill>
          <a:blip r:embed="rId6">
            <a:alphaModFix/>
          </a:blip>
          <a:stretch>
            <a:fillRect/>
          </a:stretch>
        </p:blipFill>
        <p:spPr>
          <a:xfrm>
            <a:off x="6286500" y="3848100"/>
            <a:ext cx="2701174" cy="1168400"/>
          </a:xfrm>
          <a:prstGeom prst="rect">
            <a:avLst/>
          </a:prstGeom>
          <a:noFill/>
          <a:ln>
            <a:noFill/>
          </a:ln>
        </p:spPr>
      </p:pic>
      <p:pic>
        <p:nvPicPr>
          <p:cNvPr id="92" name="Google Shape;92;p18"/>
          <p:cNvPicPr preferRelativeResize="0"/>
          <p:nvPr/>
        </p:nvPicPr>
        <p:blipFill>
          <a:blip r:embed="rId7">
            <a:alphaModFix/>
          </a:blip>
          <a:stretch>
            <a:fillRect/>
          </a:stretch>
        </p:blipFill>
        <p:spPr>
          <a:xfrm>
            <a:off x="4089400" y="700750"/>
            <a:ext cx="2485175" cy="758550"/>
          </a:xfrm>
          <a:prstGeom prst="rect">
            <a:avLst/>
          </a:prstGeom>
          <a:noFill/>
          <a:ln>
            <a:noFill/>
          </a:ln>
        </p:spPr>
      </p:pic>
      <p:sp>
        <p:nvSpPr>
          <p:cNvPr id="93" name="Google Shape;93;p18"/>
          <p:cNvSpPr txBox="1"/>
          <p:nvPr/>
        </p:nvSpPr>
        <p:spPr>
          <a:xfrm>
            <a:off x="406500" y="1549400"/>
            <a:ext cx="4444800" cy="306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dk2"/>
                </a:solidFill>
              </a:rPr>
              <a:t>🔹 Streamlit</a:t>
            </a:r>
            <a:endParaRPr>
              <a:solidFill>
                <a:schemeClr val="dk2"/>
              </a:solidFill>
            </a:endParaRPr>
          </a:p>
          <a:p>
            <a:pPr indent="0" lvl="0" marL="0" marR="0" rtl="0" algn="l">
              <a:lnSpc>
                <a:spcPct val="115000"/>
              </a:lnSpc>
              <a:spcBef>
                <a:spcPts val="1200"/>
              </a:spcBef>
              <a:spcAft>
                <a:spcPts val="0"/>
              </a:spcAft>
              <a:buNone/>
            </a:pPr>
            <a:r>
              <a:rPr lang="en">
                <a:solidFill>
                  <a:schemeClr val="dk2"/>
                </a:solidFill>
              </a:rPr>
              <a:t>🔹 python</a:t>
            </a:r>
            <a:endParaRPr>
              <a:solidFill>
                <a:schemeClr val="dk2"/>
              </a:solidFill>
            </a:endParaRPr>
          </a:p>
          <a:p>
            <a:pPr indent="0" lvl="0" marL="0" marR="0" rtl="0" algn="l">
              <a:lnSpc>
                <a:spcPct val="115000"/>
              </a:lnSpc>
              <a:spcBef>
                <a:spcPts val="1200"/>
              </a:spcBef>
              <a:spcAft>
                <a:spcPts val="0"/>
              </a:spcAft>
              <a:buNone/>
            </a:pPr>
            <a:r>
              <a:rPr lang="en">
                <a:solidFill>
                  <a:schemeClr val="dk2"/>
                </a:solidFill>
              </a:rPr>
              <a:t>🔹 LangChain</a:t>
            </a:r>
            <a:endParaRPr>
              <a:solidFill>
                <a:schemeClr val="dk2"/>
              </a:solidFill>
            </a:endParaRPr>
          </a:p>
          <a:p>
            <a:pPr indent="0" lvl="0" marL="0" marR="0" rtl="0" algn="l">
              <a:lnSpc>
                <a:spcPct val="115000"/>
              </a:lnSpc>
              <a:spcBef>
                <a:spcPts val="1200"/>
              </a:spcBef>
              <a:spcAft>
                <a:spcPts val="0"/>
              </a:spcAft>
              <a:buNone/>
            </a:pPr>
            <a:r>
              <a:rPr lang="en">
                <a:solidFill>
                  <a:schemeClr val="dk2"/>
                </a:solidFill>
              </a:rPr>
              <a:t>🔹 LangGraph</a:t>
            </a:r>
            <a:endParaRPr>
              <a:solidFill>
                <a:schemeClr val="dk2"/>
              </a:solidFill>
            </a:endParaRPr>
          </a:p>
          <a:p>
            <a:pPr indent="0" lvl="0" marL="0" marR="0" rtl="0" algn="l">
              <a:lnSpc>
                <a:spcPct val="115000"/>
              </a:lnSpc>
              <a:spcBef>
                <a:spcPts val="1200"/>
              </a:spcBef>
              <a:spcAft>
                <a:spcPts val="0"/>
              </a:spcAft>
              <a:buNone/>
            </a:pPr>
            <a:r>
              <a:rPr lang="en">
                <a:solidFill>
                  <a:schemeClr val="dk2"/>
                </a:solidFill>
              </a:rPr>
              <a:t>🔹 LLama3</a:t>
            </a:r>
            <a:endParaRPr>
              <a:solidFill>
                <a:schemeClr val="dk2"/>
              </a:solidFill>
            </a:endParaRPr>
          </a:p>
          <a:p>
            <a:pPr indent="0" lvl="0" marL="0" marR="0" rtl="0" algn="l">
              <a:lnSpc>
                <a:spcPct val="115000"/>
              </a:lnSpc>
              <a:spcBef>
                <a:spcPts val="1200"/>
              </a:spcBef>
              <a:spcAft>
                <a:spcPts val="1200"/>
              </a:spcAft>
              <a:buNone/>
            </a:pPr>
            <a:r>
              <a:rPr lang="en">
                <a:solidFill>
                  <a:schemeClr val="dk2"/>
                </a:solidFill>
              </a:rPr>
              <a:t>🔹</a:t>
            </a:r>
            <a:r>
              <a:rPr lang="en">
                <a:solidFill>
                  <a:schemeClr val="dk2"/>
                </a:solidFill>
              </a:rPr>
              <a:t> Servicenow API</a:t>
            </a:r>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716425" y="1055225"/>
            <a:ext cx="6286500" cy="3986925"/>
          </a:xfrm>
          <a:prstGeom prst="rect">
            <a:avLst/>
          </a:prstGeom>
          <a:noFill/>
          <a:ln>
            <a:noFill/>
          </a:ln>
        </p:spPr>
      </p:pic>
      <p:sp>
        <p:nvSpPr>
          <p:cNvPr id="99" name="Google Shape;99;p19"/>
          <p:cNvSpPr txBox="1"/>
          <p:nvPr/>
        </p:nvSpPr>
        <p:spPr>
          <a:xfrm>
            <a:off x="716425" y="330650"/>
            <a:ext cx="587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Architecture Diagram</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800"/>
              </a:spcBef>
              <a:spcAft>
                <a:spcPts val="0"/>
              </a:spcAft>
              <a:buClr>
                <a:schemeClr val="dk1"/>
              </a:buClr>
              <a:buSzPts val="275"/>
              <a:buFont typeface="Arial"/>
              <a:buNone/>
            </a:pPr>
            <a:r>
              <a:rPr lang="en" sz="6517">
                <a:solidFill>
                  <a:srgbClr val="202124"/>
                </a:solidFill>
              </a:rPr>
              <a:t>This is a Streamlit-based web application that implements an Integrated Platform Environment (IPE) with chat functionality. Here's a breakdown of its main components:</a:t>
            </a:r>
            <a:endParaRPr sz="6517">
              <a:solidFill>
                <a:srgbClr val="202124"/>
              </a:solidFill>
            </a:endParaRPr>
          </a:p>
          <a:p>
            <a:pPr indent="-332068" lvl="0" marL="457200" rtl="0" algn="l">
              <a:spcBef>
                <a:spcPts val="1100"/>
              </a:spcBef>
              <a:spcAft>
                <a:spcPts val="0"/>
              </a:spcAft>
              <a:buClr>
                <a:srgbClr val="202124"/>
              </a:buClr>
              <a:buSzPct val="100000"/>
              <a:buAutoNum type="arabicPeriod"/>
            </a:pPr>
            <a:r>
              <a:rPr lang="en" sz="6517">
                <a:solidFill>
                  <a:srgbClr val="202124"/>
                </a:solidFill>
              </a:rPr>
              <a:t>Core Components:</a:t>
            </a:r>
            <a:endParaRPr sz="6517">
              <a:solidFill>
                <a:srgbClr val="202124"/>
              </a:solidFill>
            </a:endParaRPr>
          </a:p>
          <a:p>
            <a:pPr indent="-332068" lvl="0" marL="914400" rtl="0" algn="l">
              <a:spcBef>
                <a:spcPts val="0"/>
              </a:spcBef>
              <a:spcAft>
                <a:spcPts val="0"/>
              </a:spcAft>
              <a:buClr>
                <a:srgbClr val="202124"/>
              </a:buClr>
              <a:buSzPct val="100000"/>
              <a:buChar char="●"/>
            </a:pPr>
            <a:r>
              <a:rPr lang="en" sz="6517">
                <a:solidFill>
                  <a:srgbClr val="202124"/>
                </a:solidFill>
              </a:rPr>
              <a:t>Uses Streamlit for the web interface</a:t>
            </a:r>
            <a:endParaRPr sz="6517">
              <a:solidFill>
                <a:srgbClr val="202124"/>
              </a:solidFill>
            </a:endParaRPr>
          </a:p>
          <a:p>
            <a:pPr indent="-332068" lvl="0" marL="914400" rtl="0" algn="l">
              <a:spcBef>
                <a:spcPts val="0"/>
              </a:spcBef>
              <a:spcAft>
                <a:spcPts val="0"/>
              </a:spcAft>
              <a:buClr>
                <a:srgbClr val="202124"/>
              </a:buClr>
              <a:buSzPct val="100000"/>
              <a:buChar char="●"/>
            </a:pPr>
            <a:r>
              <a:rPr lang="en" sz="6517">
                <a:solidFill>
                  <a:srgbClr val="202124"/>
                </a:solidFill>
              </a:rPr>
              <a:t>Implements a chat-based interface with a sidebar</a:t>
            </a:r>
            <a:endParaRPr sz="6517">
              <a:solidFill>
                <a:srgbClr val="202124"/>
              </a:solidFill>
            </a:endParaRPr>
          </a:p>
          <a:p>
            <a:pPr indent="-332068" lvl="0" marL="914400" rtl="0" algn="l">
              <a:spcBef>
                <a:spcPts val="0"/>
              </a:spcBef>
              <a:spcAft>
                <a:spcPts val="0"/>
              </a:spcAft>
              <a:buClr>
                <a:srgbClr val="202124"/>
              </a:buClr>
              <a:buSzPct val="100000"/>
              <a:buChar char="●"/>
            </a:pPr>
            <a:r>
              <a:rPr lang="en" sz="6517">
                <a:solidFill>
                  <a:srgbClr val="202124"/>
                </a:solidFill>
              </a:rPr>
              <a:t>Integrates with LangChain for workflow management</a:t>
            </a:r>
            <a:endParaRPr sz="6517">
              <a:solidFill>
                <a:srgbClr val="202124"/>
              </a:solidFill>
            </a:endParaRPr>
          </a:p>
          <a:p>
            <a:pPr indent="-332068" lvl="0" marL="914400" rtl="0" algn="l">
              <a:spcBef>
                <a:spcPts val="0"/>
              </a:spcBef>
              <a:spcAft>
                <a:spcPts val="0"/>
              </a:spcAft>
              <a:buClr>
                <a:srgbClr val="202124"/>
              </a:buClr>
              <a:buSzPct val="100000"/>
              <a:buChar char="●"/>
            </a:pPr>
            <a:r>
              <a:rPr lang="en" sz="6517">
                <a:solidFill>
                  <a:srgbClr val="202124"/>
                </a:solidFill>
              </a:rPr>
              <a:t>Includes file operation capabilities</a:t>
            </a:r>
            <a:endParaRPr sz="6517">
              <a:solidFill>
                <a:srgbClr val="202124"/>
              </a:solidFill>
            </a:endParaRPr>
          </a:p>
          <a:p>
            <a:pPr indent="-332068" lvl="0" marL="457200" rtl="0" algn="l">
              <a:spcBef>
                <a:spcPts val="0"/>
              </a:spcBef>
              <a:spcAft>
                <a:spcPts val="0"/>
              </a:spcAft>
              <a:buClr>
                <a:srgbClr val="202124"/>
              </a:buClr>
              <a:buSzPct val="100000"/>
              <a:buAutoNum type="arabicPeriod" startAt="2"/>
            </a:pPr>
            <a:r>
              <a:rPr lang="en" sz="6517">
                <a:solidFill>
                  <a:srgbClr val="202124"/>
                </a:solidFill>
              </a:rPr>
              <a:t>Key Functions:</a:t>
            </a:r>
            <a:endParaRPr sz="6517">
              <a:solidFill>
                <a:srgbClr val="202124"/>
              </a:solidFill>
            </a:endParaRPr>
          </a:p>
          <a:p>
            <a:pPr indent="-332068" lvl="0" marL="914400" rtl="0" algn="l">
              <a:spcBef>
                <a:spcPts val="0"/>
              </a:spcBef>
              <a:spcAft>
                <a:spcPts val="0"/>
              </a:spcAft>
              <a:buClr>
                <a:srgbClr val="202124"/>
              </a:buClr>
              <a:buSzPct val="100000"/>
              <a:buChar char="●"/>
            </a:pPr>
            <a:r>
              <a:rPr lang="en" sz="6517">
                <a:solidFill>
                  <a:srgbClr val="202124"/>
                </a:solidFill>
              </a:rPr>
              <a:t>initialize_workflow(): Sets up the workflow management system</a:t>
            </a:r>
            <a:endParaRPr sz="6517">
              <a:solidFill>
                <a:srgbClr val="202124"/>
              </a:solidFill>
            </a:endParaRPr>
          </a:p>
          <a:p>
            <a:pPr indent="-332068" lvl="0" marL="914400" rtl="0" algn="l">
              <a:spcBef>
                <a:spcPts val="0"/>
              </a:spcBef>
              <a:spcAft>
                <a:spcPts val="0"/>
              </a:spcAft>
              <a:buClr>
                <a:srgbClr val="202124"/>
              </a:buClr>
              <a:buSzPct val="100000"/>
              <a:buChar char="●"/>
            </a:pPr>
            <a:r>
              <a:rPr lang="en" sz="6517">
                <a:solidFill>
                  <a:srgbClr val="202124"/>
                </a:solidFill>
              </a:rPr>
              <a:t>initialize_session_state(): Manages the application's state and initializes chat</a:t>
            </a:r>
            <a:endParaRPr sz="6517">
              <a:solidFill>
                <a:srgbClr val="202124"/>
              </a:solidFill>
            </a:endParaRPr>
          </a:p>
          <a:p>
            <a:pPr indent="-332068" lvl="0" marL="914400" rtl="0" algn="l">
              <a:spcBef>
                <a:spcPts val="0"/>
              </a:spcBef>
              <a:spcAft>
                <a:spcPts val="0"/>
              </a:spcAft>
              <a:buClr>
                <a:srgbClr val="202124"/>
              </a:buClr>
              <a:buSzPct val="100000"/>
              <a:buChar char="●"/>
            </a:pPr>
            <a:r>
              <a:rPr lang="en" sz="6517">
                <a:solidFill>
                  <a:srgbClr val="202124"/>
                </a:solidFill>
              </a:rPr>
              <a:t>process_user_input(): Handles user messages and generates responses</a:t>
            </a:r>
            <a:endParaRPr sz="6517">
              <a:solidFill>
                <a:srgbClr val="202124"/>
              </a:solidFill>
            </a:endParaRPr>
          </a:p>
          <a:p>
            <a:pPr indent="-332068" lvl="0" marL="914400" rtl="0" algn="l">
              <a:spcBef>
                <a:spcPts val="0"/>
              </a:spcBef>
              <a:spcAft>
                <a:spcPts val="0"/>
              </a:spcAft>
              <a:buClr>
                <a:srgbClr val="202124"/>
              </a:buClr>
              <a:buSzPct val="100000"/>
              <a:buChar char="●"/>
            </a:pPr>
            <a:r>
              <a:rPr lang="en" sz="6517">
                <a:solidFill>
                  <a:srgbClr val="202124"/>
                </a:solidFill>
              </a:rPr>
              <a:t>update_chat_history(): Maintains the chat conversation history</a:t>
            </a:r>
            <a:endParaRPr sz="6517">
              <a:solidFill>
                <a:srgbClr val="202124"/>
              </a:solidFill>
            </a:endParaRPr>
          </a:p>
          <a:p>
            <a:pPr indent="-332068" lvl="0" marL="914400" rtl="0" algn="l">
              <a:spcBef>
                <a:spcPts val="0"/>
              </a:spcBef>
              <a:spcAft>
                <a:spcPts val="0"/>
              </a:spcAft>
              <a:buClr>
                <a:srgbClr val="202124"/>
              </a:buClr>
              <a:buSzPct val="100000"/>
              <a:buChar char="●"/>
            </a:pPr>
            <a:r>
              <a:rPr lang="en" sz="6517">
                <a:solidFill>
                  <a:srgbClr val="202124"/>
                </a:solidFill>
              </a:rPr>
              <a:t>display_chat_history(): Shows the chat interface</a:t>
            </a:r>
            <a:endParaRPr sz="6517">
              <a:solidFill>
                <a:srgbClr val="202124"/>
              </a:solidFill>
            </a:endParaRPr>
          </a:p>
          <a:p>
            <a:pPr indent="0" lvl="0" marL="0" rtl="0" algn="l">
              <a:spcBef>
                <a:spcPts val="11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idx="1" type="body"/>
          </p:nvPr>
        </p:nvSpPr>
        <p:spPr>
          <a:xfrm>
            <a:off x="502200" y="339675"/>
            <a:ext cx="8520600" cy="3416400"/>
          </a:xfrm>
          <a:prstGeom prst="rect">
            <a:avLst/>
          </a:prstGeom>
        </p:spPr>
        <p:txBody>
          <a:bodyPr anchorCtr="0" anchor="t" bIns="91425" lIns="91425" spcFirstLastPara="1" rIns="91425" wrap="square" tIns="91425">
            <a:normAutofit fontScale="25000" lnSpcReduction="20000"/>
          </a:bodyPr>
          <a:lstStyle/>
          <a:p>
            <a:pPr indent="-332068" lvl="0" marL="457200" rtl="0" algn="l">
              <a:spcBef>
                <a:spcPts val="1100"/>
              </a:spcBef>
              <a:spcAft>
                <a:spcPts val="0"/>
              </a:spcAft>
              <a:buClr>
                <a:srgbClr val="202124"/>
              </a:buClr>
              <a:buSzPct val="100000"/>
              <a:buAutoNum type="arabicPeriod" startAt="3"/>
            </a:pPr>
            <a:r>
              <a:rPr lang="en" sz="6517">
                <a:solidFill>
                  <a:srgbClr val="202124"/>
                </a:solidFill>
              </a:rPr>
              <a:t>Notable Features:</a:t>
            </a:r>
            <a:endParaRPr sz="6517">
              <a:solidFill>
                <a:srgbClr val="202124"/>
              </a:solidFill>
            </a:endParaRPr>
          </a:p>
          <a:p>
            <a:pPr indent="-332068" lvl="0" marL="914400" rtl="0" algn="l">
              <a:spcBef>
                <a:spcPts val="0"/>
              </a:spcBef>
              <a:spcAft>
                <a:spcPts val="0"/>
              </a:spcAft>
              <a:buClr>
                <a:srgbClr val="202124"/>
              </a:buClr>
              <a:buSzPct val="100000"/>
              <a:buChar char="●"/>
            </a:pPr>
            <a:r>
              <a:rPr lang="en" sz="6517">
                <a:solidFill>
                  <a:srgbClr val="202124"/>
                </a:solidFill>
              </a:rPr>
              <a:t>Supports different LLM models (currently shows "lama3")</a:t>
            </a:r>
            <a:endParaRPr sz="6517">
              <a:solidFill>
                <a:srgbClr val="202124"/>
              </a:solidFill>
            </a:endParaRPr>
          </a:p>
          <a:p>
            <a:pPr indent="-332068" lvl="0" marL="914400" rtl="0" algn="l">
              <a:spcBef>
                <a:spcPts val="0"/>
              </a:spcBef>
              <a:spcAft>
                <a:spcPts val="0"/>
              </a:spcAft>
              <a:buClr>
                <a:srgbClr val="202124"/>
              </a:buClr>
              <a:buSzPct val="100000"/>
              <a:buChar char="●"/>
            </a:pPr>
            <a:r>
              <a:rPr lang="en" sz="6517">
                <a:solidFill>
                  <a:srgbClr val="202124"/>
                </a:solidFill>
              </a:rPr>
              <a:t>Allows framework selection between Langchain and lamaindex</a:t>
            </a:r>
            <a:endParaRPr sz="6517">
              <a:solidFill>
                <a:srgbClr val="202124"/>
              </a:solidFill>
            </a:endParaRPr>
          </a:p>
          <a:p>
            <a:pPr indent="-332068" lvl="0" marL="914400" rtl="0" algn="l">
              <a:spcBef>
                <a:spcPts val="0"/>
              </a:spcBef>
              <a:spcAft>
                <a:spcPts val="0"/>
              </a:spcAft>
              <a:buClr>
                <a:srgbClr val="202124"/>
              </a:buClr>
              <a:buSzPct val="100000"/>
              <a:buChar char="●"/>
            </a:pPr>
            <a:r>
              <a:rPr lang="en" sz="6517">
                <a:solidFill>
                  <a:srgbClr val="202124"/>
                </a:solidFill>
              </a:rPr>
              <a:t>Has special handling for commands starting with "runfor file operations</a:t>
            </a:r>
            <a:endParaRPr sz="6517">
              <a:solidFill>
                <a:srgbClr val="202124"/>
              </a:solidFill>
            </a:endParaRPr>
          </a:p>
          <a:p>
            <a:pPr indent="-332068" lvl="0" marL="914400" rtl="0" algn="l">
              <a:spcBef>
                <a:spcPts val="0"/>
              </a:spcBef>
              <a:spcAft>
                <a:spcPts val="0"/>
              </a:spcAft>
              <a:buClr>
                <a:srgbClr val="202124"/>
              </a:buClr>
              <a:buSzPct val="100000"/>
              <a:buChar char="●"/>
            </a:pPr>
            <a:r>
              <a:rPr lang="en" sz="6517">
                <a:solidFill>
                  <a:srgbClr val="202124"/>
                </a:solidFill>
              </a:rPr>
              <a:t>Implements error handling and logging throughout the code</a:t>
            </a:r>
            <a:endParaRPr sz="6517">
              <a:solidFill>
                <a:srgbClr val="202124"/>
              </a:solidFill>
            </a:endParaRPr>
          </a:p>
          <a:p>
            <a:pPr indent="-332068" lvl="0" marL="457200" rtl="0" algn="l">
              <a:spcBef>
                <a:spcPts val="0"/>
              </a:spcBef>
              <a:spcAft>
                <a:spcPts val="0"/>
              </a:spcAft>
              <a:buClr>
                <a:srgbClr val="202124"/>
              </a:buClr>
              <a:buSzPct val="100000"/>
              <a:buAutoNum type="arabicPeriod" startAt="4"/>
            </a:pPr>
            <a:r>
              <a:rPr lang="en" sz="6517">
                <a:solidFill>
                  <a:srgbClr val="202124"/>
                </a:solidFill>
              </a:rPr>
              <a:t>User Interface:</a:t>
            </a:r>
            <a:endParaRPr sz="6517">
              <a:solidFill>
                <a:srgbClr val="202124"/>
              </a:solidFill>
            </a:endParaRPr>
          </a:p>
          <a:p>
            <a:pPr indent="-332068" lvl="0" marL="914400" rtl="0" algn="l">
              <a:spcBef>
                <a:spcPts val="0"/>
              </a:spcBef>
              <a:spcAft>
                <a:spcPts val="0"/>
              </a:spcAft>
              <a:buClr>
                <a:srgbClr val="202124"/>
              </a:buClr>
              <a:buSzPct val="100000"/>
              <a:buChar char="●"/>
            </a:pPr>
            <a:r>
              <a:rPr lang="en" sz="6517">
                <a:solidFill>
                  <a:srgbClr val="202124"/>
                </a:solidFill>
              </a:rPr>
              <a:t>Shows a title "Integrated Platform Environment"</a:t>
            </a:r>
            <a:endParaRPr sz="6517">
              <a:solidFill>
                <a:srgbClr val="202124"/>
              </a:solidFill>
            </a:endParaRPr>
          </a:p>
          <a:p>
            <a:pPr indent="-332068" lvl="0" marL="914400" rtl="0" algn="l">
              <a:spcBef>
                <a:spcPts val="0"/>
              </a:spcBef>
              <a:spcAft>
                <a:spcPts val="0"/>
              </a:spcAft>
              <a:buClr>
                <a:srgbClr val="202124"/>
              </a:buClr>
              <a:buSzPct val="100000"/>
              <a:buChar char="●"/>
            </a:pPr>
            <a:r>
              <a:rPr lang="en" sz="6517">
                <a:solidFill>
                  <a:srgbClr val="202124"/>
                </a:solidFill>
              </a:rPr>
              <a:t>Has a sidebar for model and framework selection</a:t>
            </a:r>
            <a:endParaRPr sz="6517">
              <a:solidFill>
                <a:srgbClr val="202124"/>
              </a:solidFill>
            </a:endParaRPr>
          </a:p>
          <a:p>
            <a:pPr indent="-332068" lvl="0" marL="914400" rtl="0" algn="l">
              <a:spcBef>
                <a:spcPts val="0"/>
              </a:spcBef>
              <a:spcAft>
                <a:spcPts val="0"/>
              </a:spcAft>
              <a:buClr>
                <a:srgbClr val="202124"/>
              </a:buClr>
              <a:buSzPct val="100000"/>
              <a:buChar char="●"/>
            </a:pPr>
            <a:r>
              <a:rPr lang="en" sz="6517">
                <a:solidFill>
                  <a:srgbClr val="202124"/>
                </a:solidFill>
              </a:rPr>
              <a:t>Displays a chat interface with message history</a:t>
            </a:r>
            <a:endParaRPr sz="6517">
              <a:solidFill>
                <a:srgbClr val="202124"/>
              </a:solidFill>
            </a:endParaRPr>
          </a:p>
          <a:p>
            <a:pPr indent="-332068" lvl="0" marL="914400" rtl="0" algn="l">
              <a:spcBef>
                <a:spcPts val="0"/>
              </a:spcBef>
              <a:spcAft>
                <a:spcPts val="0"/>
              </a:spcAft>
              <a:buClr>
                <a:srgbClr val="202124"/>
              </a:buClr>
              <a:buSzPct val="100000"/>
              <a:buChar char="●"/>
            </a:pPr>
            <a:r>
              <a:rPr lang="en" sz="6517">
                <a:solidFill>
                  <a:srgbClr val="202124"/>
                </a:solidFill>
              </a:rPr>
              <a:t>Includes a chat input field for user queries</a:t>
            </a:r>
            <a:endParaRPr sz="6517">
              <a:solidFill>
                <a:srgbClr val="202124"/>
              </a:solidFill>
            </a:endParaRPr>
          </a:p>
          <a:p>
            <a:pPr indent="-332068" lvl="0" marL="457200" rtl="0" algn="l">
              <a:spcBef>
                <a:spcPts val="0"/>
              </a:spcBef>
              <a:spcAft>
                <a:spcPts val="0"/>
              </a:spcAft>
              <a:buClr>
                <a:srgbClr val="202124"/>
              </a:buClr>
              <a:buSzPct val="100000"/>
              <a:buAutoNum type="arabicPeriod" startAt="5"/>
            </a:pPr>
            <a:r>
              <a:rPr lang="en" sz="6517">
                <a:solidFill>
                  <a:srgbClr val="202124"/>
                </a:solidFill>
              </a:rPr>
              <a:t>Session Management:</a:t>
            </a:r>
            <a:endParaRPr sz="6517">
              <a:solidFill>
                <a:srgbClr val="202124"/>
              </a:solidFill>
            </a:endParaRPr>
          </a:p>
          <a:p>
            <a:pPr indent="-332068" lvl="0" marL="914400" rtl="0" algn="l">
              <a:spcBef>
                <a:spcPts val="0"/>
              </a:spcBef>
              <a:spcAft>
                <a:spcPts val="0"/>
              </a:spcAft>
              <a:buClr>
                <a:srgbClr val="202124"/>
              </a:buClr>
              <a:buSzPct val="100000"/>
              <a:buChar char="●"/>
            </a:pPr>
            <a:r>
              <a:rPr lang="en" sz="6517">
                <a:solidFill>
                  <a:srgbClr val="202124"/>
                </a:solidFill>
              </a:rPr>
              <a:t>Maintains chat history across sessions</a:t>
            </a:r>
            <a:endParaRPr sz="6517">
              <a:solidFill>
                <a:srgbClr val="202124"/>
              </a:solidFill>
            </a:endParaRPr>
          </a:p>
          <a:p>
            <a:pPr indent="-332068" lvl="0" marL="914400" rtl="0" algn="l">
              <a:spcBef>
                <a:spcPts val="0"/>
              </a:spcBef>
              <a:spcAft>
                <a:spcPts val="0"/>
              </a:spcAft>
              <a:buClr>
                <a:srgbClr val="202124"/>
              </a:buClr>
              <a:buSzPct val="100000"/>
              <a:buChar char="●"/>
            </a:pPr>
            <a:r>
              <a:rPr lang="en" sz="6517">
                <a:solidFill>
                  <a:srgbClr val="202124"/>
                </a:solidFill>
              </a:rPr>
              <a:t>Stores workflow manager instance in session state</a:t>
            </a:r>
            <a:endParaRPr sz="6517">
              <a:solidFill>
                <a:srgbClr val="202124"/>
              </a:solidFill>
            </a:endParaRPr>
          </a:p>
          <a:p>
            <a:pPr indent="-332068" lvl="0" marL="914400" rtl="0" algn="l">
              <a:spcBef>
                <a:spcPts val="0"/>
              </a:spcBef>
              <a:spcAft>
                <a:spcPts val="0"/>
              </a:spcAft>
              <a:buClr>
                <a:srgbClr val="202124"/>
              </a:buClr>
              <a:buSzPct val="100000"/>
              <a:buChar char="●"/>
            </a:pPr>
            <a:r>
              <a:rPr lang="en" sz="6517">
                <a:solidFill>
                  <a:srgbClr val="202124"/>
                </a:solidFill>
              </a:rPr>
              <a:t>Handles both user inputs and system responses</a:t>
            </a:r>
            <a:endParaRPr sz="6517">
              <a:solidFill>
                <a:srgbClr val="202124"/>
              </a:solidFill>
            </a:endParaRPr>
          </a:p>
          <a:p>
            <a:pPr indent="0" lvl="0" marL="0" rtl="0" algn="l">
              <a:spcBef>
                <a:spcPts val="1100"/>
              </a:spcBef>
              <a:spcAft>
                <a:spcPts val="0"/>
              </a:spcAft>
              <a:buClr>
                <a:schemeClr val="dk1"/>
              </a:buClr>
              <a:buSzPts val="275"/>
              <a:buFont typeface="Arial"/>
              <a:buNone/>
            </a:pPr>
            <a:r>
              <a:rPr lang="en" sz="6517">
                <a:solidFill>
                  <a:srgbClr val="202124"/>
                </a:solidFill>
              </a:rPr>
              <a:t>The code follows a modular structure and includes error handling, making it robust for production use. It's designed to be extensible, allowing for additional features to be added to the platform.</a:t>
            </a:r>
            <a:endParaRPr sz="6517">
              <a:solidFill>
                <a:srgbClr val="202124"/>
              </a:solidFil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