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256" r:id="rId5"/>
    <p:sldId id="277" r:id="rId6"/>
    <p:sldId id="279" r:id="rId7"/>
    <p:sldId id="280" r:id="rId8"/>
    <p:sldId id="278" r:id="rId9"/>
    <p:sldId id="281" r:id="rId10"/>
    <p:sldId id="282" r:id="rId11"/>
    <p:sldId id="286" r:id="rId12"/>
    <p:sldId id="287" r:id="rId13"/>
    <p:sldId id="283" r:id="rId14"/>
    <p:sldId id="285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Reduced Productivity due to repetitive tasks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Fragmented tools (ticketing, KBs, monitoring)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High mean time to resolution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0" presStyleCnt="3"/>
      <dgm:spPr>
        <a:solidFill>
          <a:schemeClr val="accent1">
            <a:lumMod val="60000"/>
            <a:lumOff val="40000"/>
          </a:schemeClr>
        </a:solidFill>
      </dgm:spPr>
    </dgm:pt>
    <dgm:pt modelId="{DB4CA7C4-FCA1-4127-B20A-2A5C031A3CF4}" type="pres">
      <dgm:prSet presAssocID="{49225C73-1633-42F1-AB3B-7CB183E5F8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0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1" presStyleCnt="3"/>
      <dgm:spPr>
        <a:solidFill>
          <a:schemeClr val="accent1">
            <a:lumMod val="60000"/>
            <a:lumOff val="40000"/>
          </a:schemeClr>
        </a:solidFill>
      </dgm:spPr>
    </dgm:pt>
    <dgm:pt modelId="{39509775-983E-4110-B989-EE2CD6514BE0}" type="pres">
      <dgm:prSet presAssocID="{1C383F32-22E8-4F62-A3E0-BDC3D5F489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1" presStyleCnt="3">
        <dgm:presLayoutVars>
          <dgm:chMax val="1"/>
          <dgm:chPref val="1"/>
        </dgm:presLayoutVars>
      </dgm:prSet>
      <dgm:spPr/>
    </dgm:pt>
    <dgm:pt modelId="{D3887AFC-7AD4-424E-83E4-E39CA0F89623}" type="pres">
      <dgm:prSet presAssocID="{8500F72A-2C6D-4FDF-9C1D-CA691380EB0B}" presName="sibTrans" presStyleCnt="0"/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2" presStyleCnt="3"/>
      <dgm:spPr>
        <a:xfrm>
          <a:off x="7355943" y="503862"/>
          <a:ext cx="1749937" cy="1749937"/>
        </a:xfrm>
        <a:prstGeom prst="ellipse">
          <a:avLst/>
        </a:prstGeom>
        <a:solidFill>
          <a:srgbClr val="1CADE4">
            <a:lumMod val="60000"/>
            <a:lumOff val="40000"/>
          </a:srgbClr>
        </a:solidFill>
        <a:ln>
          <a:noFill/>
        </a:ln>
        <a:effectLst/>
      </dgm:spPr>
    </dgm:pt>
    <dgm:pt modelId="{7C175B98-93F4-4D7C-BB95-1514AB879CD5}" type="pres">
      <dgm:prSet presAssocID="{40FC4FFE-8987-4A26-B7F4-8A516F18AD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0" destOrd="0" parTransId="{1A0E2090-1D4F-438A-8766-B6030CE01ADD}" sibTransId="{9646853A-8964-4519-A5B1-0B7D18B2983D}"/>
    <dgm:cxn modelId="{07A5F53C-84B2-408E-84EB-F2F0F7A657D1}" type="presOf" srcId="{1C383F32-22E8-4F62-A3E0-BDC3D5F48992}" destId="{1AEDC777-00B3-41D7-9AE1-23D741E941C3}" srcOrd="0" destOrd="0" presId="urn:microsoft.com/office/officeart/2018/5/layout/IconCircleLabelList"/>
    <dgm:cxn modelId="{C7AD8469-3C68-4AF9-AB82-79B0043AA120}" srcId="{01A66772-F185-4D58-B8BB-E9370D7A7A2B}" destId="{40FC4FFE-8987-4A26-B7F4-8A516F18ADAE}" srcOrd="2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FB93034B-8005-4261-B6F2-E70D700945EB}" type="presOf" srcId="{49225C73-1633-42F1-AB3B-7CB183E5F8B8}" destId="{7E6FE37A-5DB0-4899-9FCB-0CE39BC185F8}" srcOrd="0" destOrd="0" presId="urn:microsoft.com/office/officeart/2018/5/layout/IconCircleLabelList"/>
    <dgm:cxn modelId="{C4CCE57E-E871-46D6-BAD5-880252C95D22}" srcId="{01A66772-F185-4D58-B8BB-E9370D7A7A2B}" destId="{1C383F32-22E8-4F62-A3E0-BDC3D5F48992}" srcOrd="1" destOrd="0" parTransId="{A7920A2F-3244-4159-AF04-6A1D38B7B317}" sibTransId="{8500F72A-2C6D-4FDF-9C1D-CA691380EB0B}"/>
    <dgm:cxn modelId="{0BF6DBD5-C71E-496A-9AB2-49430C07F3CE}" type="presOf" srcId="{40FC4FFE-8987-4A26-B7F4-8A516F18ADAE}" destId="{127117FB-F8A7-4A20-A8A7-EC686DDC76D0}" srcOrd="0" destOrd="0" presId="urn:microsoft.com/office/officeart/2018/5/layout/IconCircleLabelList"/>
    <dgm:cxn modelId="{FDCA138C-298F-46BD-97D8-0BE33B07FAF1}" type="presParOf" srcId="{50B3CE7C-E10B-4E23-BD93-03664997C932}" destId="{C998AB0A-577D-44AA-A068-F634DDE7BD47}" srcOrd="0" destOrd="0" presId="urn:microsoft.com/office/officeart/2018/5/layout/IconCircleLabelList"/>
    <dgm:cxn modelId="{63EA08D3-5274-46C6-B840-62DB71D8B217}" type="presParOf" srcId="{C998AB0A-577D-44AA-A068-F634DDE7BD47}" destId="{BCD8CDD9-0C56-4401-ADB1-8B48DAB2C96F}" srcOrd="0" destOrd="0" presId="urn:microsoft.com/office/officeart/2018/5/layout/IconCircleLabelList"/>
    <dgm:cxn modelId="{7F837C1D-4346-4F4D-85E4-74C3C4559C53}" type="presParOf" srcId="{C998AB0A-577D-44AA-A068-F634DDE7BD47}" destId="{DB4CA7C4-FCA1-4127-B20A-2A5C031A3CF4}" srcOrd="1" destOrd="0" presId="urn:microsoft.com/office/officeart/2018/5/layout/IconCircleLabelList"/>
    <dgm:cxn modelId="{3270A8B6-461F-42EE-ACC0-5397A56D4A08}" type="presParOf" srcId="{C998AB0A-577D-44AA-A068-F634DDE7BD47}" destId="{9B0C8FBF-0BDD-48A5-967E-F3FE71659F6A}" srcOrd="2" destOrd="0" presId="urn:microsoft.com/office/officeart/2018/5/layout/IconCircleLabelList"/>
    <dgm:cxn modelId="{5A7A0664-643C-4FD4-BAC8-C64FC921247D}" type="presParOf" srcId="{C998AB0A-577D-44AA-A068-F634DDE7BD47}" destId="{7E6FE37A-5DB0-4899-9FCB-0CE39BC185F8}" srcOrd="3" destOrd="0" presId="urn:microsoft.com/office/officeart/2018/5/layout/IconCircleLabelList"/>
    <dgm:cxn modelId="{EDADDDDE-0CA2-4A5A-997E-8C39EE7C877C}" type="presParOf" srcId="{50B3CE7C-E10B-4E23-BD93-03664997C932}" destId="{5A266296-0042-402F-92EF-D59AB148E92E}" srcOrd="1" destOrd="0" presId="urn:microsoft.com/office/officeart/2018/5/layout/IconCircleLabelList"/>
    <dgm:cxn modelId="{0591F6DC-8826-46F4-9876-E0062B8FE3F8}" type="presParOf" srcId="{50B3CE7C-E10B-4E23-BD93-03664997C932}" destId="{ECFA770B-DE2C-4683-A038-58D0FE44BC27}" srcOrd="2" destOrd="0" presId="urn:microsoft.com/office/officeart/2018/5/layout/IconCircleLabelList"/>
    <dgm:cxn modelId="{6D4C06EF-BA4C-4B46-8FAB-7CC34FBB101E}" type="presParOf" srcId="{ECFA770B-DE2C-4683-A038-58D0FE44BC27}" destId="{FF93E135-77D6-48A0-8871-9BC93D705D06}" srcOrd="0" destOrd="0" presId="urn:microsoft.com/office/officeart/2018/5/layout/IconCircleLabelList"/>
    <dgm:cxn modelId="{0937B9F5-C219-49A2-8F18-980FE9A4BC08}" type="presParOf" srcId="{ECFA770B-DE2C-4683-A038-58D0FE44BC27}" destId="{39509775-983E-4110-B989-EE2CD6514BE0}" srcOrd="1" destOrd="0" presId="urn:microsoft.com/office/officeart/2018/5/layout/IconCircleLabelList"/>
    <dgm:cxn modelId="{28325089-D588-4FEF-ABB1-EF73432DB0AA}" type="presParOf" srcId="{ECFA770B-DE2C-4683-A038-58D0FE44BC27}" destId="{493B43B2-705C-4AE5-8A77-D8DEEDA1B5CF}" srcOrd="2" destOrd="0" presId="urn:microsoft.com/office/officeart/2018/5/layout/IconCircleLabelList"/>
    <dgm:cxn modelId="{06E75AB7-A8E6-4E2C-9B62-A3F4ED12A316}" type="presParOf" srcId="{ECFA770B-DE2C-4683-A038-58D0FE44BC27}" destId="{1AEDC777-00B3-41D7-9AE1-23D741E941C3}" srcOrd="3" destOrd="0" presId="urn:microsoft.com/office/officeart/2018/5/layout/IconCircleLabelList"/>
    <dgm:cxn modelId="{E25D02AE-8449-4E12-9289-2AF236D851AA}" type="presParOf" srcId="{50B3CE7C-E10B-4E23-BD93-03664997C932}" destId="{D3887AFC-7AD4-424E-83E4-E39CA0F89623}" srcOrd="3" destOrd="0" presId="urn:microsoft.com/office/officeart/2018/5/layout/IconCircleLabelList"/>
    <dgm:cxn modelId="{08AD1802-6429-40EA-9802-C74C7BD803A8}" type="presParOf" srcId="{50B3CE7C-E10B-4E23-BD93-03664997C932}" destId="{DE9CE479-E4AE-4283-AEF1-10C1535B4324}" srcOrd="4" destOrd="0" presId="urn:microsoft.com/office/officeart/2018/5/layout/IconCircleLabelList"/>
    <dgm:cxn modelId="{08F1EB4B-E273-4769-9A0F-90BDDDC65DFA}" type="presParOf" srcId="{DE9CE479-E4AE-4283-AEF1-10C1535B4324}" destId="{B59FCF02-CAD2-4D6F-9542-AD86711168CA}" srcOrd="0" destOrd="0" presId="urn:microsoft.com/office/officeart/2018/5/layout/IconCircleLabelList"/>
    <dgm:cxn modelId="{624EF75B-B649-4BF4-BE0A-FB24824B3F64}" type="presParOf" srcId="{DE9CE479-E4AE-4283-AEF1-10C1535B4324}" destId="{7C175B98-93F4-4D7C-BB95-1514AB879CD5}" srcOrd="1" destOrd="0" presId="urn:microsoft.com/office/officeart/2018/5/layout/IconCircleLabelList"/>
    <dgm:cxn modelId="{7A5CDB90-D484-4C9F-AF35-DF77EC611EF0}" type="presParOf" srcId="{DE9CE479-E4AE-4283-AEF1-10C1535B4324}" destId="{677A3090-5F01-43FD-9FA6-C0420AD80FD6}" srcOrd="2" destOrd="0" presId="urn:microsoft.com/office/officeart/2018/5/layout/IconCircleLabelList"/>
    <dgm:cxn modelId="{3C15F821-2A68-4278-8DD5-14BDFC532118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47133D-D196-4A27-8ABC-85A90C25555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E799B-15E8-4B9D-9671-FDFDDD372018}">
      <dgm:prSet/>
      <dgm:spPr/>
      <dgm:t>
        <a:bodyPr/>
        <a:lstStyle/>
        <a:p>
          <a:r>
            <a:rPr lang="en-US" b="1" i="0" dirty="0"/>
            <a:t>What it does</a:t>
          </a:r>
          <a:r>
            <a:rPr lang="en-US" b="0" i="0" dirty="0"/>
            <a:t>:</a:t>
          </a:r>
          <a:endParaRPr lang="en-US" dirty="0"/>
        </a:p>
      </dgm:t>
    </dgm:pt>
    <dgm:pt modelId="{70C88C1B-DD11-4D11-B6B6-7C78D700E8F7}" type="parTrans" cxnId="{5B34B444-C6C7-4E20-81FB-9F14D4029610}">
      <dgm:prSet/>
      <dgm:spPr/>
      <dgm:t>
        <a:bodyPr/>
        <a:lstStyle/>
        <a:p>
          <a:endParaRPr lang="en-US"/>
        </a:p>
      </dgm:t>
    </dgm:pt>
    <dgm:pt modelId="{CD939793-FBE4-4D3B-84AB-C19A4D9ECE94}" type="sibTrans" cxnId="{5B34B444-C6C7-4E20-81FB-9F14D4029610}">
      <dgm:prSet/>
      <dgm:spPr/>
      <dgm:t>
        <a:bodyPr/>
        <a:lstStyle/>
        <a:p>
          <a:endParaRPr lang="en-US"/>
        </a:p>
      </dgm:t>
    </dgm:pt>
    <dgm:pt modelId="{58C89C8F-77B2-4516-8F3F-AB3D109C7A50}">
      <dgm:prSet/>
      <dgm:spPr/>
      <dgm:t>
        <a:bodyPr/>
        <a:lstStyle/>
        <a:p>
          <a:r>
            <a:rPr lang="en-US" b="0" i="0"/>
            <a:t>Unified console for incident resolution</a:t>
          </a:r>
          <a:endParaRPr lang="en-US"/>
        </a:p>
      </dgm:t>
    </dgm:pt>
    <dgm:pt modelId="{FE7B32E9-8AB7-4B96-88A1-08A6794317EF}" type="parTrans" cxnId="{6C63C404-5932-4E44-82CD-C09B83CEE2C6}">
      <dgm:prSet/>
      <dgm:spPr/>
      <dgm:t>
        <a:bodyPr/>
        <a:lstStyle/>
        <a:p>
          <a:endParaRPr lang="en-US"/>
        </a:p>
      </dgm:t>
    </dgm:pt>
    <dgm:pt modelId="{C0C77306-7ADB-4A17-8C57-AFFD4C223682}" type="sibTrans" cxnId="{6C63C404-5932-4E44-82CD-C09B83CEE2C6}">
      <dgm:prSet/>
      <dgm:spPr/>
      <dgm:t>
        <a:bodyPr/>
        <a:lstStyle/>
        <a:p>
          <a:endParaRPr lang="en-US"/>
        </a:p>
      </dgm:t>
    </dgm:pt>
    <dgm:pt modelId="{7F4E59AF-4D55-4691-9027-5EC034B8F1B2}">
      <dgm:prSet/>
      <dgm:spPr/>
      <dgm:t>
        <a:bodyPr/>
        <a:lstStyle/>
        <a:p>
          <a:r>
            <a:rPr lang="en-US" b="0" i="0" dirty="0"/>
            <a:t>AI chatbot for contextual support</a:t>
          </a:r>
          <a:endParaRPr lang="en-US" dirty="0"/>
        </a:p>
      </dgm:t>
    </dgm:pt>
    <dgm:pt modelId="{64A15EC1-5847-4D4E-A1AB-E957075E90C5}" type="parTrans" cxnId="{72BB0268-87D3-4BDA-A0B3-67636A93A5BD}">
      <dgm:prSet/>
      <dgm:spPr/>
      <dgm:t>
        <a:bodyPr/>
        <a:lstStyle/>
        <a:p>
          <a:endParaRPr lang="en-US"/>
        </a:p>
      </dgm:t>
    </dgm:pt>
    <dgm:pt modelId="{093C0086-1395-4D31-BD89-92A68DB4397B}" type="sibTrans" cxnId="{72BB0268-87D3-4BDA-A0B3-67636A93A5BD}">
      <dgm:prSet/>
      <dgm:spPr/>
      <dgm:t>
        <a:bodyPr/>
        <a:lstStyle/>
        <a:p>
          <a:endParaRPr lang="en-US"/>
        </a:p>
      </dgm:t>
    </dgm:pt>
    <dgm:pt modelId="{F6EDDAA1-B795-4B61-B020-28D2A39EE1AB}">
      <dgm:prSet/>
      <dgm:spPr/>
      <dgm:t>
        <a:bodyPr/>
        <a:lstStyle/>
        <a:p>
          <a:r>
            <a:rPr lang="en-US" b="0" i="0"/>
            <a:t>Automated recommendations based on past incidents</a:t>
          </a:r>
          <a:endParaRPr lang="en-US"/>
        </a:p>
      </dgm:t>
    </dgm:pt>
    <dgm:pt modelId="{004D8254-77F3-4E76-9F42-F1B00B254C26}" type="parTrans" cxnId="{95A836E2-A632-4C36-8188-AE19B60CAD2D}">
      <dgm:prSet/>
      <dgm:spPr/>
      <dgm:t>
        <a:bodyPr/>
        <a:lstStyle/>
        <a:p>
          <a:endParaRPr lang="en-US"/>
        </a:p>
      </dgm:t>
    </dgm:pt>
    <dgm:pt modelId="{11676047-614B-4CB2-A615-B1D90BD7DA8C}" type="sibTrans" cxnId="{95A836E2-A632-4C36-8188-AE19B60CAD2D}">
      <dgm:prSet/>
      <dgm:spPr/>
      <dgm:t>
        <a:bodyPr/>
        <a:lstStyle/>
        <a:p>
          <a:endParaRPr lang="en-US"/>
        </a:p>
      </dgm:t>
    </dgm:pt>
    <dgm:pt modelId="{CA8F45FE-8203-47B0-AA2A-DEF79AFF103C}">
      <dgm:prSet/>
      <dgm:spPr/>
      <dgm:t>
        <a:bodyPr/>
        <a:lstStyle/>
        <a:p>
          <a:r>
            <a:rPr lang="en-US" b="1" i="0"/>
            <a:t>Key features</a:t>
          </a:r>
          <a:r>
            <a:rPr lang="en-US" b="0" i="0"/>
            <a:t>:</a:t>
          </a:r>
          <a:endParaRPr lang="en-US"/>
        </a:p>
      </dgm:t>
    </dgm:pt>
    <dgm:pt modelId="{8DA0F4BD-F74F-4804-978C-A28F255EC096}" type="parTrans" cxnId="{7307EAD6-0780-46DB-857A-C5D77EB9181B}">
      <dgm:prSet/>
      <dgm:spPr/>
      <dgm:t>
        <a:bodyPr/>
        <a:lstStyle/>
        <a:p>
          <a:endParaRPr lang="en-US"/>
        </a:p>
      </dgm:t>
    </dgm:pt>
    <dgm:pt modelId="{B49FB793-D7D1-48AF-AB18-4158C0CCC89C}" type="sibTrans" cxnId="{7307EAD6-0780-46DB-857A-C5D77EB9181B}">
      <dgm:prSet/>
      <dgm:spPr/>
      <dgm:t>
        <a:bodyPr/>
        <a:lstStyle/>
        <a:p>
          <a:endParaRPr lang="en-US"/>
        </a:p>
      </dgm:t>
    </dgm:pt>
    <dgm:pt modelId="{6A899988-56F8-438D-9CE3-00FE1113CBB2}">
      <dgm:prSet/>
      <dgm:spPr/>
      <dgm:t>
        <a:bodyPr/>
        <a:lstStyle/>
        <a:p>
          <a:r>
            <a:rPr lang="en-US" dirty="0"/>
            <a:t>Supports solution with varying actions such as</a:t>
          </a:r>
        </a:p>
      </dgm:t>
    </dgm:pt>
    <dgm:pt modelId="{10FB12A2-FC47-4FCA-A6DD-1BA5D7B76A73}" type="parTrans" cxnId="{335F4447-4E4A-4140-B773-9E42B52B1316}">
      <dgm:prSet/>
      <dgm:spPr/>
      <dgm:t>
        <a:bodyPr/>
        <a:lstStyle/>
        <a:p>
          <a:endParaRPr lang="en-US"/>
        </a:p>
      </dgm:t>
    </dgm:pt>
    <dgm:pt modelId="{760DA17F-94FF-4381-A5C5-D7D63610E00A}" type="sibTrans" cxnId="{335F4447-4E4A-4140-B773-9E42B52B1316}">
      <dgm:prSet/>
      <dgm:spPr/>
      <dgm:t>
        <a:bodyPr/>
        <a:lstStyle/>
        <a:p>
          <a:endParaRPr lang="en-US"/>
        </a:p>
      </dgm:t>
    </dgm:pt>
    <dgm:pt modelId="{B4254199-84BF-4166-A63A-E48788CFB1B2}">
      <dgm:prSet/>
      <dgm:spPr/>
      <dgm:t>
        <a:bodyPr/>
        <a:lstStyle/>
        <a:p>
          <a:r>
            <a:rPr lang="en-US" dirty="0"/>
            <a:t>script trigger,</a:t>
          </a:r>
        </a:p>
      </dgm:t>
    </dgm:pt>
    <dgm:pt modelId="{A148B83B-F77E-4E0E-B6B8-B7B7223D2D91}" type="parTrans" cxnId="{0CC359EF-68EA-442C-A86E-B0E3CBE51B86}">
      <dgm:prSet/>
      <dgm:spPr/>
      <dgm:t>
        <a:bodyPr/>
        <a:lstStyle/>
        <a:p>
          <a:endParaRPr lang="en-US"/>
        </a:p>
      </dgm:t>
    </dgm:pt>
    <dgm:pt modelId="{585F4873-E822-4231-B80C-3E47EA552B26}" type="sibTrans" cxnId="{0CC359EF-68EA-442C-A86E-B0E3CBE51B86}">
      <dgm:prSet/>
      <dgm:spPr/>
      <dgm:t>
        <a:bodyPr/>
        <a:lstStyle/>
        <a:p>
          <a:endParaRPr lang="en-US"/>
        </a:p>
      </dgm:t>
    </dgm:pt>
    <dgm:pt modelId="{5A4CC842-7BF8-4C01-9B4B-DC95DD8AC619}">
      <dgm:prSet/>
      <dgm:spPr/>
      <dgm:t>
        <a:bodyPr/>
        <a:lstStyle/>
        <a:p>
          <a:r>
            <a:rPr lang="en-US" dirty="0"/>
            <a:t>workflows</a:t>
          </a:r>
        </a:p>
      </dgm:t>
    </dgm:pt>
    <dgm:pt modelId="{A2BB253A-DDF0-412A-83E4-E16043017D39}" type="parTrans" cxnId="{82978D7A-DA72-4DF3-903F-721187AC9BB6}">
      <dgm:prSet/>
      <dgm:spPr/>
      <dgm:t>
        <a:bodyPr/>
        <a:lstStyle/>
        <a:p>
          <a:endParaRPr lang="en-US"/>
        </a:p>
      </dgm:t>
    </dgm:pt>
    <dgm:pt modelId="{2A3175A0-E4F2-4B65-BC74-1BCF33D93F9B}" type="sibTrans" cxnId="{82978D7A-DA72-4DF3-903F-721187AC9BB6}">
      <dgm:prSet/>
      <dgm:spPr/>
      <dgm:t>
        <a:bodyPr/>
        <a:lstStyle/>
        <a:p>
          <a:endParaRPr lang="en-US"/>
        </a:p>
      </dgm:t>
    </dgm:pt>
    <dgm:pt modelId="{33847A40-8F97-410A-A85E-1F00669CBE69}">
      <dgm:prSet/>
      <dgm:spPr/>
      <dgm:t>
        <a:bodyPr/>
        <a:lstStyle/>
        <a:p>
          <a:r>
            <a:rPr lang="en-US" dirty="0"/>
            <a:t> escalation mail trigger</a:t>
          </a:r>
        </a:p>
      </dgm:t>
    </dgm:pt>
    <dgm:pt modelId="{60A242E5-0E0C-43A9-816F-85A79529A33D}" type="parTrans" cxnId="{2258E60D-9946-49F6-8C6F-B2B45B0E9C8C}">
      <dgm:prSet/>
      <dgm:spPr/>
      <dgm:t>
        <a:bodyPr/>
        <a:lstStyle/>
        <a:p>
          <a:endParaRPr lang="en-US"/>
        </a:p>
      </dgm:t>
    </dgm:pt>
    <dgm:pt modelId="{B3EB8507-A21C-4148-A29E-E4D39DE0ABC8}" type="sibTrans" cxnId="{2258E60D-9946-49F6-8C6F-B2B45B0E9C8C}">
      <dgm:prSet/>
      <dgm:spPr/>
      <dgm:t>
        <a:bodyPr/>
        <a:lstStyle/>
        <a:p>
          <a:endParaRPr lang="en-US"/>
        </a:p>
      </dgm:t>
    </dgm:pt>
    <dgm:pt modelId="{A9A533D7-8D41-4095-913E-78F044EEEDA1}" type="pres">
      <dgm:prSet presAssocID="{1C47133D-D196-4A27-8ABC-85A90C255558}" presName="Name0" presStyleCnt="0">
        <dgm:presLayoutVars>
          <dgm:dir/>
          <dgm:resizeHandles val="exact"/>
        </dgm:presLayoutVars>
      </dgm:prSet>
      <dgm:spPr/>
    </dgm:pt>
    <dgm:pt modelId="{47D98DD6-0B7C-42E7-B745-6F205372BF9D}" type="pres">
      <dgm:prSet presAssocID="{0D6E799B-15E8-4B9D-9671-FDFDDD372018}" presName="composite" presStyleCnt="0"/>
      <dgm:spPr/>
    </dgm:pt>
    <dgm:pt modelId="{480F48ED-ADC9-4C26-A122-425EFBBA5D53}" type="pres">
      <dgm:prSet presAssocID="{0D6E799B-15E8-4B9D-9671-FDFDDD372018}" presName="rect1" presStyleLbl="trAlignAcc1" presStyleIdx="0" presStyleCnt="2">
        <dgm:presLayoutVars>
          <dgm:bulletEnabled val="1"/>
        </dgm:presLayoutVars>
      </dgm:prSet>
      <dgm:spPr/>
    </dgm:pt>
    <dgm:pt modelId="{93E188C5-3EF0-473F-A386-96B3E7A35CF2}" type="pres">
      <dgm:prSet presAssocID="{0D6E799B-15E8-4B9D-9671-FDFDDD372018}" presName="rect2" presStyleLbl="fgImgPlace1" presStyleIdx="0" presStyleCnt="2" custScaleX="54153" custScaleY="53638"/>
      <dgm:spPr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9C9F659-DB46-4FB9-8671-6EA17909AE6D}" type="pres">
      <dgm:prSet presAssocID="{CD939793-FBE4-4D3B-84AB-C19A4D9ECE94}" presName="sibTrans" presStyleCnt="0"/>
      <dgm:spPr/>
    </dgm:pt>
    <dgm:pt modelId="{63F81FB3-377D-49CE-A583-562E215B19C4}" type="pres">
      <dgm:prSet presAssocID="{CA8F45FE-8203-47B0-AA2A-DEF79AFF103C}" presName="composite" presStyleCnt="0"/>
      <dgm:spPr/>
    </dgm:pt>
    <dgm:pt modelId="{6B45D67B-D7BE-4797-89A1-780E2266B896}" type="pres">
      <dgm:prSet presAssocID="{CA8F45FE-8203-47B0-AA2A-DEF79AFF103C}" presName="rect1" presStyleLbl="trAlignAcc1" presStyleIdx="1" presStyleCnt="2">
        <dgm:presLayoutVars>
          <dgm:bulletEnabled val="1"/>
        </dgm:presLayoutVars>
      </dgm:prSet>
      <dgm:spPr/>
    </dgm:pt>
    <dgm:pt modelId="{953036C6-188F-497C-90D8-E675E73246A9}" type="pres">
      <dgm:prSet presAssocID="{CA8F45FE-8203-47B0-AA2A-DEF79AFF103C}" presName="rect2" presStyleLbl="fgImgPlace1" presStyleIdx="1" presStyleCnt="2" custScaleX="55850" custScaleY="66977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5000" r="-25000"/>
          </a:stretch>
        </a:blipFill>
      </dgm:spPr>
    </dgm:pt>
  </dgm:ptLst>
  <dgm:cxnLst>
    <dgm:cxn modelId="{6C63C404-5932-4E44-82CD-C09B83CEE2C6}" srcId="{0D6E799B-15E8-4B9D-9671-FDFDDD372018}" destId="{58C89C8F-77B2-4516-8F3F-AB3D109C7A50}" srcOrd="0" destOrd="0" parTransId="{FE7B32E9-8AB7-4B96-88A1-08A6794317EF}" sibTransId="{C0C77306-7ADB-4A17-8C57-AFFD4C223682}"/>
    <dgm:cxn modelId="{208F150D-4E1D-4F24-A8E5-D2185368050F}" type="presOf" srcId="{7F4E59AF-4D55-4691-9027-5EC034B8F1B2}" destId="{480F48ED-ADC9-4C26-A122-425EFBBA5D53}" srcOrd="0" destOrd="2" presId="urn:microsoft.com/office/officeart/2008/layout/PictureStrips"/>
    <dgm:cxn modelId="{2485470D-6B88-4D1E-98D9-118152719AEC}" type="presOf" srcId="{6A899988-56F8-438D-9CE3-00FE1113CBB2}" destId="{6B45D67B-D7BE-4797-89A1-780E2266B896}" srcOrd="0" destOrd="1" presId="urn:microsoft.com/office/officeart/2008/layout/PictureStrips"/>
    <dgm:cxn modelId="{2258E60D-9946-49F6-8C6F-B2B45B0E9C8C}" srcId="{6A899988-56F8-438D-9CE3-00FE1113CBB2}" destId="{33847A40-8F97-410A-A85E-1F00669CBE69}" srcOrd="2" destOrd="0" parTransId="{60A242E5-0E0C-43A9-816F-85A79529A33D}" sibTransId="{B3EB8507-A21C-4148-A29E-E4D39DE0ABC8}"/>
    <dgm:cxn modelId="{FDA93362-F4A6-478E-A96D-C784F01DD4D3}" type="presOf" srcId="{5A4CC842-7BF8-4C01-9B4B-DC95DD8AC619}" destId="{6B45D67B-D7BE-4797-89A1-780E2266B896}" srcOrd="0" destOrd="3" presId="urn:microsoft.com/office/officeart/2008/layout/PictureStrips"/>
    <dgm:cxn modelId="{5607AC42-FA34-43E3-A831-DBA2C847B9A5}" type="presOf" srcId="{0D6E799B-15E8-4B9D-9671-FDFDDD372018}" destId="{480F48ED-ADC9-4C26-A122-425EFBBA5D53}" srcOrd="0" destOrd="0" presId="urn:microsoft.com/office/officeart/2008/layout/PictureStrips"/>
    <dgm:cxn modelId="{5B34B444-C6C7-4E20-81FB-9F14D4029610}" srcId="{1C47133D-D196-4A27-8ABC-85A90C255558}" destId="{0D6E799B-15E8-4B9D-9671-FDFDDD372018}" srcOrd="0" destOrd="0" parTransId="{70C88C1B-DD11-4D11-B6B6-7C78D700E8F7}" sibTransId="{CD939793-FBE4-4D3B-84AB-C19A4D9ECE94}"/>
    <dgm:cxn modelId="{335F4447-4E4A-4140-B773-9E42B52B1316}" srcId="{CA8F45FE-8203-47B0-AA2A-DEF79AFF103C}" destId="{6A899988-56F8-438D-9CE3-00FE1113CBB2}" srcOrd="0" destOrd="0" parTransId="{10FB12A2-FC47-4FCA-A6DD-1BA5D7B76A73}" sibTransId="{760DA17F-94FF-4381-A5C5-D7D63610E00A}"/>
    <dgm:cxn modelId="{72BB0268-87D3-4BDA-A0B3-67636A93A5BD}" srcId="{0D6E799B-15E8-4B9D-9671-FDFDDD372018}" destId="{7F4E59AF-4D55-4691-9027-5EC034B8F1B2}" srcOrd="1" destOrd="0" parTransId="{64A15EC1-5847-4D4E-A1AB-E957075E90C5}" sibTransId="{093C0086-1395-4D31-BD89-92A68DB4397B}"/>
    <dgm:cxn modelId="{9BAB4A4B-130C-41CF-8516-0AF35A038D1D}" type="presOf" srcId="{CA8F45FE-8203-47B0-AA2A-DEF79AFF103C}" destId="{6B45D67B-D7BE-4797-89A1-780E2266B896}" srcOrd="0" destOrd="0" presId="urn:microsoft.com/office/officeart/2008/layout/PictureStrips"/>
    <dgm:cxn modelId="{82978D7A-DA72-4DF3-903F-721187AC9BB6}" srcId="{6A899988-56F8-438D-9CE3-00FE1113CBB2}" destId="{5A4CC842-7BF8-4C01-9B4B-DC95DD8AC619}" srcOrd="1" destOrd="0" parTransId="{A2BB253A-DDF0-412A-83E4-E16043017D39}" sibTransId="{2A3175A0-E4F2-4B65-BC74-1BCF33D93F9B}"/>
    <dgm:cxn modelId="{FF57F698-FAF7-4264-82B3-90677B2D82B8}" type="presOf" srcId="{1C47133D-D196-4A27-8ABC-85A90C255558}" destId="{A9A533D7-8D41-4095-913E-78F044EEEDA1}" srcOrd="0" destOrd="0" presId="urn:microsoft.com/office/officeart/2008/layout/PictureStrips"/>
    <dgm:cxn modelId="{F0C7DBB1-4247-42DA-ABC8-8462E214B7FC}" type="presOf" srcId="{F6EDDAA1-B795-4B61-B020-28D2A39EE1AB}" destId="{480F48ED-ADC9-4C26-A122-425EFBBA5D53}" srcOrd="0" destOrd="3" presId="urn:microsoft.com/office/officeart/2008/layout/PictureStrips"/>
    <dgm:cxn modelId="{EA919AC0-1D85-4304-BC86-E9700D3AB2AB}" type="presOf" srcId="{58C89C8F-77B2-4516-8F3F-AB3D109C7A50}" destId="{480F48ED-ADC9-4C26-A122-425EFBBA5D53}" srcOrd="0" destOrd="1" presId="urn:microsoft.com/office/officeart/2008/layout/PictureStrips"/>
    <dgm:cxn modelId="{D2A795D6-180D-48DF-B46D-12E22195D2F5}" type="presOf" srcId="{B4254199-84BF-4166-A63A-E48788CFB1B2}" destId="{6B45D67B-D7BE-4797-89A1-780E2266B896}" srcOrd="0" destOrd="2" presId="urn:microsoft.com/office/officeart/2008/layout/PictureStrips"/>
    <dgm:cxn modelId="{7307EAD6-0780-46DB-857A-C5D77EB9181B}" srcId="{1C47133D-D196-4A27-8ABC-85A90C255558}" destId="{CA8F45FE-8203-47B0-AA2A-DEF79AFF103C}" srcOrd="1" destOrd="0" parTransId="{8DA0F4BD-F74F-4804-978C-A28F255EC096}" sibTransId="{B49FB793-D7D1-48AF-AB18-4158C0CCC89C}"/>
    <dgm:cxn modelId="{95A836E2-A632-4C36-8188-AE19B60CAD2D}" srcId="{0D6E799B-15E8-4B9D-9671-FDFDDD372018}" destId="{F6EDDAA1-B795-4B61-B020-28D2A39EE1AB}" srcOrd="2" destOrd="0" parTransId="{004D8254-77F3-4E76-9F42-F1B00B254C26}" sibTransId="{11676047-614B-4CB2-A615-B1D90BD7DA8C}"/>
    <dgm:cxn modelId="{89DBA4E7-05B1-464F-9EB3-921A95E27B79}" type="presOf" srcId="{33847A40-8F97-410A-A85E-1F00669CBE69}" destId="{6B45D67B-D7BE-4797-89A1-780E2266B896}" srcOrd="0" destOrd="4" presId="urn:microsoft.com/office/officeart/2008/layout/PictureStrips"/>
    <dgm:cxn modelId="{0CC359EF-68EA-442C-A86E-B0E3CBE51B86}" srcId="{6A899988-56F8-438D-9CE3-00FE1113CBB2}" destId="{B4254199-84BF-4166-A63A-E48788CFB1B2}" srcOrd="0" destOrd="0" parTransId="{A148B83B-F77E-4E0E-B6B8-B7B7223D2D91}" sibTransId="{585F4873-E822-4231-B80C-3E47EA552B26}"/>
    <dgm:cxn modelId="{1DDB9B45-6FF1-4573-B2B6-CEC54B244D8A}" type="presParOf" srcId="{A9A533D7-8D41-4095-913E-78F044EEEDA1}" destId="{47D98DD6-0B7C-42E7-B745-6F205372BF9D}" srcOrd="0" destOrd="0" presId="urn:microsoft.com/office/officeart/2008/layout/PictureStrips"/>
    <dgm:cxn modelId="{D569A3F8-7CD8-485D-A12A-F1E77178D8F2}" type="presParOf" srcId="{47D98DD6-0B7C-42E7-B745-6F205372BF9D}" destId="{480F48ED-ADC9-4C26-A122-425EFBBA5D53}" srcOrd="0" destOrd="0" presId="urn:microsoft.com/office/officeart/2008/layout/PictureStrips"/>
    <dgm:cxn modelId="{4BC34BDE-8EC3-47C2-9764-C7371277FA3F}" type="presParOf" srcId="{47D98DD6-0B7C-42E7-B745-6F205372BF9D}" destId="{93E188C5-3EF0-473F-A386-96B3E7A35CF2}" srcOrd="1" destOrd="0" presId="urn:microsoft.com/office/officeart/2008/layout/PictureStrips"/>
    <dgm:cxn modelId="{385DFF0C-A856-4810-B7C3-9D204BC1F986}" type="presParOf" srcId="{A9A533D7-8D41-4095-913E-78F044EEEDA1}" destId="{E9C9F659-DB46-4FB9-8671-6EA17909AE6D}" srcOrd="1" destOrd="0" presId="urn:microsoft.com/office/officeart/2008/layout/PictureStrips"/>
    <dgm:cxn modelId="{D368AEB3-FCD6-4D98-BC63-671F15BD9510}" type="presParOf" srcId="{A9A533D7-8D41-4095-913E-78F044EEEDA1}" destId="{63F81FB3-377D-49CE-A583-562E215B19C4}" srcOrd="2" destOrd="0" presId="urn:microsoft.com/office/officeart/2008/layout/PictureStrips"/>
    <dgm:cxn modelId="{1AF39103-B9CD-473D-8791-9E51C74AE813}" type="presParOf" srcId="{63F81FB3-377D-49CE-A583-562E215B19C4}" destId="{6B45D67B-D7BE-4797-89A1-780E2266B896}" srcOrd="0" destOrd="0" presId="urn:microsoft.com/office/officeart/2008/layout/PictureStrips"/>
    <dgm:cxn modelId="{6A2908AD-6FAE-481D-B82C-C7FF690D67F2}" type="presParOf" srcId="{63F81FB3-377D-49CE-A583-562E215B19C4}" destId="{953036C6-188F-497C-90D8-E675E73246A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8CDD9-0C56-4401-ADB1-8B48DAB2C96F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Fragmented tools (ticketing, KBs, monitoring)</a:t>
          </a:r>
        </a:p>
      </dsp:txBody>
      <dsp:txXfrm>
        <a:off x="54974" y="2798862"/>
        <a:ext cx="2868750" cy="720000"/>
      </dsp:txXfrm>
    </dsp:sp>
    <dsp:sp modelId="{FF93E135-77D6-48A0-8871-9BC93D705D06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High mean time to resolution</a:t>
          </a:r>
        </a:p>
      </dsp:txBody>
      <dsp:txXfrm>
        <a:off x="3425756" y="2798862"/>
        <a:ext cx="2868750" cy="720000"/>
      </dsp:txXfrm>
    </dsp:sp>
    <dsp:sp modelId="{B59FCF02-CAD2-4D6F-9542-AD86711168CA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rgbClr val="1CADE4">
            <a:lumMod val="60000"/>
            <a:lumOff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Reduced Productivity due to repetitive tasks </a:t>
          </a:r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F48ED-ADC9-4C26-A122-425EFBBA5D53}">
      <dsp:nvSpPr>
        <dsp:cNvPr id="0" name=""/>
        <dsp:cNvSpPr/>
      </dsp:nvSpPr>
      <dsp:spPr>
        <a:xfrm>
          <a:off x="1852888" y="24665"/>
          <a:ext cx="6014295" cy="18794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3026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What it does</a:t>
          </a:r>
          <a:r>
            <a:rPr lang="en-US" sz="2400" b="0" i="0" kern="1200" dirty="0"/>
            <a:t>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Unified console for incident resolution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dirty="0"/>
            <a:t>AI chatbot for contextual support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Automated recommendations based on past incidents</a:t>
          </a:r>
          <a:endParaRPr lang="en-US" sz="1900" kern="1200"/>
        </a:p>
      </dsp:txBody>
      <dsp:txXfrm>
        <a:off x="1852888" y="24665"/>
        <a:ext cx="6014295" cy="1879467"/>
      </dsp:txXfrm>
    </dsp:sp>
    <dsp:sp modelId="{93E188C5-3EF0-473F-A386-96B3E7A35CF2}">
      <dsp:nvSpPr>
        <dsp:cNvPr id="0" name=""/>
        <dsp:cNvSpPr/>
      </dsp:nvSpPr>
      <dsp:spPr>
        <a:xfrm>
          <a:off x="1903881" y="210650"/>
          <a:ext cx="712451" cy="1058514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5D67B-D7BE-4797-89A1-780E2266B896}">
      <dsp:nvSpPr>
        <dsp:cNvPr id="0" name=""/>
        <dsp:cNvSpPr/>
      </dsp:nvSpPr>
      <dsp:spPr>
        <a:xfrm>
          <a:off x="1852888" y="2119227"/>
          <a:ext cx="6014295" cy="187946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3026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/>
            <a:t>Key features</a:t>
          </a:r>
          <a:r>
            <a:rPr lang="en-US" sz="2400" b="0" i="0" kern="1200"/>
            <a:t>: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Supports solution with varying actions such as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script trigger,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workflows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escalation mail trigger</a:t>
          </a:r>
        </a:p>
      </dsp:txBody>
      <dsp:txXfrm>
        <a:off x="1852888" y="2119227"/>
        <a:ext cx="6014295" cy="1879467"/>
      </dsp:txXfrm>
    </dsp:sp>
    <dsp:sp modelId="{953036C6-188F-497C-90D8-E675E73246A9}">
      <dsp:nvSpPr>
        <dsp:cNvPr id="0" name=""/>
        <dsp:cNvSpPr/>
      </dsp:nvSpPr>
      <dsp:spPr>
        <a:xfrm>
          <a:off x="1892717" y="2173593"/>
          <a:ext cx="734777" cy="1321751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AI Incident management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 fontScale="55000" lnSpcReduction="20000"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A Retrieval-Augmented Generation (RAG) Solution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Ai-Explorers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80348-7F7A-74A4-E5CB-169A0620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506C-BAD6-0D44-C51B-E1FAADB81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B854-A336-CB5B-A509-08E8DA01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10896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</a:t>
            </a:r>
          </a:p>
          <a:p>
            <a:pPr lvl="3"/>
            <a:r>
              <a:rPr lang="en-US" dirty="0" err="1"/>
              <a:t>CrewAI</a:t>
            </a:r>
            <a:r>
              <a:rPr lang="en-US" dirty="0"/>
              <a:t> can scale to any number of agents based on use cases</a:t>
            </a:r>
          </a:p>
          <a:p>
            <a:pPr marL="310896" lvl="2" indent="0">
              <a:buNone/>
            </a:pPr>
            <a:endParaRPr lang="en-US" dirty="0"/>
          </a:p>
          <a:p>
            <a:pPr marL="310896" lvl="2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 DB</a:t>
            </a:r>
          </a:p>
          <a:p>
            <a:pPr lvl="3"/>
            <a:r>
              <a:rPr lang="en-US" dirty="0"/>
              <a:t>Used Pinecone vector DB for demo. </a:t>
            </a:r>
          </a:p>
          <a:p>
            <a:pPr lvl="3"/>
            <a:r>
              <a:rPr lang="en-US" dirty="0"/>
              <a:t>For Production, we propose </a:t>
            </a:r>
            <a:r>
              <a:rPr lang="en-US" dirty="0" err="1"/>
              <a:t>Weaviate</a:t>
            </a:r>
            <a:r>
              <a:rPr lang="en-US" dirty="0"/>
              <a:t> vector DB for its 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dirty="0"/>
              <a:t>Scalability</a:t>
            </a:r>
          </a:p>
          <a:p>
            <a:pPr lvl="5">
              <a:buFont typeface="Courier New" panose="02070309020205020404" pitchFamily="49" charset="0"/>
              <a:buChar char="o"/>
            </a:pPr>
            <a:r>
              <a:rPr lang="en-US" dirty="0"/>
              <a:t>Hybrid word match vector embedding similarity search</a:t>
            </a:r>
          </a:p>
          <a:p>
            <a:pPr marL="640080" lvl="4" indent="0">
              <a:buNone/>
            </a:pPr>
            <a:endParaRPr lang="en-US" dirty="0"/>
          </a:p>
          <a:p>
            <a:pPr marL="310896" lvl="2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Incident and Knowledgebase DB</a:t>
            </a:r>
          </a:p>
          <a:p>
            <a:pPr lvl="3"/>
            <a:r>
              <a:rPr lang="en-US" dirty="0"/>
              <a:t>MongoDB 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Scalable, flexible data model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Supports KB structure that can help achieve extensible automation</a:t>
            </a:r>
          </a:p>
          <a:p>
            <a:pPr lvl="3">
              <a:buFont typeface="Courier New" panose="02070309020205020404" pitchFamily="49" charset="0"/>
              <a:buChar char="o"/>
            </a:pPr>
            <a:endParaRPr lang="en-US" dirty="0"/>
          </a:p>
          <a:p>
            <a:pPr marL="310896" lvl="2" indent="0">
              <a:lnSpc>
                <a:spcPct val="11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Script Automation</a:t>
            </a:r>
            <a:endParaRPr lang="en-US" dirty="0"/>
          </a:p>
          <a:p>
            <a:pPr lvl="4"/>
            <a:r>
              <a:rPr lang="en-US" dirty="0"/>
              <a:t>Jenkins for triggering automation scripts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7" name="AutoShape 4" descr="MongoDB logo">
            <a:extLst>
              <a:ext uri="{FF2B5EF4-FFF2-40B4-BE49-F238E27FC236}">
                <a16:creationId xmlns:a16="http://schemas.microsoft.com/office/drawing/2014/main" id="{619F10E9-2E1A-54EB-44A9-81EA4B8CA1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MongoDB Logo Wall">
            <a:extLst>
              <a:ext uri="{FF2B5EF4-FFF2-40B4-BE49-F238E27FC236}">
                <a16:creationId xmlns:a16="http://schemas.microsoft.com/office/drawing/2014/main" id="{194F8CBE-480A-DDA4-7F52-796A8AC802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139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FE888A56-F4FD-8D14-AFA3-3029ED2FD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841" y="4400794"/>
            <a:ext cx="372375" cy="372375"/>
          </a:xfrm>
          <a:prstGeom prst="rect">
            <a:avLst/>
          </a:prstGeom>
        </p:spPr>
      </p:pic>
      <p:pic>
        <p:nvPicPr>
          <p:cNvPr id="10" name="Graphic 9" descr="Brain with solid fill">
            <a:extLst>
              <a:ext uri="{FF2B5EF4-FFF2-40B4-BE49-F238E27FC236}">
                <a16:creationId xmlns:a16="http://schemas.microsoft.com/office/drawing/2014/main" id="{58127B4D-54FC-20A8-EF98-FBD2BC3119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958" y="2271077"/>
            <a:ext cx="372258" cy="372258"/>
          </a:xfrm>
          <a:prstGeom prst="rect">
            <a:avLst/>
          </a:prstGeom>
        </p:spPr>
      </p:pic>
      <p:pic>
        <p:nvPicPr>
          <p:cNvPr id="12" name="Graphic 11" descr="Social network with solid fill">
            <a:extLst>
              <a:ext uri="{FF2B5EF4-FFF2-40B4-BE49-F238E27FC236}">
                <a16:creationId xmlns:a16="http://schemas.microsoft.com/office/drawing/2014/main" id="{B9AFB212-04BD-999D-FF8C-C6405E1CF4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958" y="2979952"/>
            <a:ext cx="372258" cy="372258"/>
          </a:xfrm>
          <a:prstGeom prst="rect">
            <a:avLst/>
          </a:prstGeom>
        </p:spPr>
      </p:pic>
      <p:pic>
        <p:nvPicPr>
          <p:cNvPr id="14" name="Graphic 13" descr="Body builder with solid fill">
            <a:extLst>
              <a:ext uri="{FF2B5EF4-FFF2-40B4-BE49-F238E27FC236}">
                <a16:creationId xmlns:a16="http://schemas.microsoft.com/office/drawing/2014/main" id="{494079B9-50B4-DC7E-D86F-C8AC89459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841" y="5553821"/>
            <a:ext cx="426793" cy="42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6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D49BF-B75F-DBD1-E31E-8CC7CAB0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8675-9362-2F71-B953-68F16F4C1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D1A8D-F935-A73B-C0FF-5C388D16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0896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Cost:</a:t>
            </a:r>
          </a:p>
          <a:p>
            <a:pPr lvl="3">
              <a:lnSpc>
                <a:spcPct val="80000"/>
              </a:lnSpc>
            </a:pPr>
            <a:r>
              <a:rPr lang="en-US" sz="1300" dirty="0"/>
              <a:t>Good AI models are expensive over time. Calls can incur higher costs</a:t>
            </a:r>
          </a:p>
          <a:p>
            <a:pPr lvl="3">
              <a:lnSpc>
                <a:spcPct val="80000"/>
              </a:lnSpc>
            </a:pPr>
            <a:r>
              <a:rPr lang="en-US" sz="1300" dirty="0"/>
              <a:t>Cost benefit analysis of LLMs to be done</a:t>
            </a:r>
          </a:p>
          <a:p>
            <a:pPr lvl="3">
              <a:lnSpc>
                <a:spcPct val="80000"/>
              </a:lnSpc>
            </a:pPr>
            <a:r>
              <a:rPr lang="en-US" sz="1300" dirty="0"/>
              <a:t>Better models to be used for highly sensitive tasks and to be used judiciously</a:t>
            </a:r>
          </a:p>
          <a:p>
            <a:pPr marL="310896" lvl="2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10896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Risk:</a:t>
            </a:r>
          </a:p>
          <a:p>
            <a:pPr lvl="3">
              <a:lnSpc>
                <a:spcPct val="80000"/>
              </a:lnSpc>
            </a:pPr>
            <a:r>
              <a:rPr lang="en-US" sz="1300" dirty="0"/>
              <a:t>If agent goals are not articulated properly, may lead to unintended results from the chain</a:t>
            </a:r>
          </a:p>
          <a:p>
            <a:pPr lvl="3">
              <a:lnSpc>
                <a:spcPct val="80000"/>
              </a:lnSpc>
            </a:pPr>
            <a:r>
              <a:rPr lang="en-US" sz="1300" dirty="0"/>
              <a:t>Complete automation with out human intervention for critical incidents may lead to oversight</a:t>
            </a:r>
          </a:p>
          <a:p>
            <a:pPr marL="310896" lvl="2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10896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Regulatory: </a:t>
            </a:r>
          </a:p>
          <a:p>
            <a:pPr lvl="3">
              <a:lnSpc>
                <a:spcPct val="80000"/>
              </a:lnSpc>
            </a:pPr>
            <a:r>
              <a:rPr lang="en-US" sz="1300" dirty="0"/>
              <a:t>Agents should be used only in scenarios which are approved as per regulations</a:t>
            </a:r>
          </a:p>
          <a:p>
            <a:pPr lvl="2">
              <a:lnSpc>
                <a:spcPct val="80000"/>
              </a:lnSpc>
            </a:pPr>
            <a:endParaRPr lang="en-US" sz="1300" dirty="0"/>
          </a:p>
          <a:p>
            <a:pPr marL="310896" lvl="2" indent="0">
              <a:lnSpc>
                <a:spcPct val="8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API Support: </a:t>
            </a:r>
          </a:p>
          <a:p>
            <a:pPr lvl="3">
              <a:lnSpc>
                <a:spcPct val="80000"/>
              </a:lnSpc>
            </a:pPr>
            <a:r>
              <a:rPr lang="en-US" sz="1300" dirty="0"/>
              <a:t>For activities related to monitoring or automated workflows/actions, in-house or third-party APIs may not be available readily</a:t>
            </a:r>
          </a:p>
          <a:p>
            <a:pPr marL="310896" lvl="2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7" name="AutoShape 4" descr="MongoDB logo">
            <a:extLst>
              <a:ext uri="{FF2B5EF4-FFF2-40B4-BE49-F238E27FC236}">
                <a16:creationId xmlns:a16="http://schemas.microsoft.com/office/drawing/2014/main" id="{E1A2C1A6-2B24-6AA6-FF2A-D1747D3937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MongoDB Logo Wall">
            <a:extLst>
              <a:ext uri="{FF2B5EF4-FFF2-40B4-BE49-F238E27FC236}">
                <a16:creationId xmlns:a16="http://schemas.microsoft.com/office/drawing/2014/main" id="{7B8E55E4-B832-06DB-8971-CED5C7F8BC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139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8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F5A59E-0BEF-DC2E-97C4-DBD23965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58ED-899A-243D-050C-52FBAC3E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Q &amp;A</a:t>
            </a:r>
          </a:p>
        </p:txBody>
      </p:sp>
      <p:sp>
        <p:nvSpPr>
          <p:cNvPr id="7" name="AutoShape 4" descr="MongoDB logo">
            <a:extLst>
              <a:ext uri="{FF2B5EF4-FFF2-40B4-BE49-F238E27FC236}">
                <a16:creationId xmlns:a16="http://schemas.microsoft.com/office/drawing/2014/main" id="{8924EEFB-B786-88D4-4E72-53CA51579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MongoDB Logo Wall">
            <a:extLst>
              <a:ext uri="{FF2B5EF4-FFF2-40B4-BE49-F238E27FC236}">
                <a16:creationId xmlns:a16="http://schemas.microsoft.com/office/drawing/2014/main" id="{76D7FFEC-8FBD-4A3D-E9B1-E20468762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139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2A16DE-8434-0F04-464D-38188581AA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42"/>
                    </a14:imgEffect>
                    <a14:imgEffect>
                      <a14:saturation sat="24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4799" y="2450011"/>
            <a:ext cx="3295803" cy="3410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032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Challenges	</a:t>
            </a:r>
          </a:p>
        </p:txBody>
      </p: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3502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1B881-6EDA-08ED-DC41-5AB2A984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9358-6C55-29ED-3558-AAEE5E2F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RAG-Powered Incident Support System</a:t>
            </a:r>
            <a:r>
              <a:rPr lang="en-US" dirty="0"/>
              <a:t>	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6B41E4-0D27-18A4-AF90-D1C8E5892B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419180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9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897B1-E986-35CA-33B0-58AF5713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7314-034D-0796-D7AE-440AADB0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Incident Journey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C5C37F-3D42-E273-7935-A3DCC7478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6" y="3001992"/>
            <a:ext cx="11701431" cy="244337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8D216F-FD48-C8A2-B80B-F05B7FA08CB4}"/>
              </a:ext>
            </a:extLst>
          </p:cNvPr>
          <p:cNvSpPr txBox="1"/>
          <p:nvPr/>
        </p:nvSpPr>
        <p:spPr>
          <a:xfrm>
            <a:off x="5390911" y="3429000"/>
            <a:ext cx="354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4F3470-D09B-D27F-1AE0-34626B86039D}"/>
              </a:ext>
            </a:extLst>
          </p:cNvPr>
          <p:cNvSpPr txBox="1"/>
          <p:nvPr/>
        </p:nvSpPr>
        <p:spPr>
          <a:xfrm>
            <a:off x="5459923" y="4008236"/>
            <a:ext cx="354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2BFA3-CF27-813E-85D1-B78DE0EA275C}"/>
              </a:ext>
            </a:extLst>
          </p:cNvPr>
          <p:cNvSpPr txBox="1"/>
          <p:nvPr/>
        </p:nvSpPr>
        <p:spPr>
          <a:xfrm>
            <a:off x="6259303" y="3749552"/>
            <a:ext cx="354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D6EF4F-03C6-D44D-CC9E-0936FE548047}"/>
              </a:ext>
            </a:extLst>
          </p:cNvPr>
          <p:cNvSpPr txBox="1"/>
          <p:nvPr/>
        </p:nvSpPr>
        <p:spPr>
          <a:xfrm>
            <a:off x="7061561" y="4069779"/>
            <a:ext cx="3542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97258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20028-4DB4-B6A5-E5B1-C9EFCEEA8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EFE6-8C5A-B637-F2C6-BA4AA1E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Architecture	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1738D5-D82C-6D2D-C331-F36717BDD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7017" y="2084832"/>
            <a:ext cx="8094294" cy="4022725"/>
          </a:xfrm>
        </p:spPr>
      </p:pic>
    </p:spTree>
    <p:extLst>
      <p:ext uri="{BB962C8B-B14F-4D97-AF65-F5344CB8AC3E}">
        <p14:creationId xmlns:p14="http://schemas.microsoft.com/office/powerpoint/2010/main" val="314343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D99229-6B89-CC64-531F-1499AAA57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7D39-A885-7850-8D6B-CDDA3CBA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Tech stack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8BA5B-E967-0DC4-B753-BF63B65F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Vector DB: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MongoDB: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AI Layer: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Microservices: 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Frontend: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CA420-47A1-37B0-ED90-D82A5D05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22" y="2241435"/>
            <a:ext cx="2150907" cy="424804"/>
          </a:xfrm>
          <a:prstGeom prst="rect">
            <a:avLst/>
          </a:prstGeom>
        </p:spPr>
      </p:pic>
      <p:sp>
        <p:nvSpPr>
          <p:cNvPr id="7" name="AutoShape 4" descr="MongoDB logo">
            <a:extLst>
              <a:ext uri="{FF2B5EF4-FFF2-40B4-BE49-F238E27FC236}">
                <a16:creationId xmlns:a16="http://schemas.microsoft.com/office/drawing/2014/main" id="{A47B6064-7C93-027A-411D-56FC08F11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MongoDB Logo Wall">
            <a:extLst>
              <a:ext uri="{FF2B5EF4-FFF2-40B4-BE49-F238E27FC236}">
                <a16:creationId xmlns:a16="http://schemas.microsoft.com/office/drawing/2014/main" id="{EABD9B3D-DABF-73D4-4B74-C130D7DB5E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139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7142B8-0D49-D174-8D60-E1198B1D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740" y="3062839"/>
            <a:ext cx="1988313" cy="50158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A4CF2F4-9087-6ED4-2270-49A3251BE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4740" y="4015339"/>
            <a:ext cx="1485900" cy="495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32BBF90-D3B8-9FE9-1D6F-812F892DB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378" y="4715006"/>
            <a:ext cx="1792595" cy="86466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938C7A3-200C-A83D-CD85-4BC7DE2BF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4740" y="5749597"/>
            <a:ext cx="1604074" cy="481222"/>
          </a:xfrm>
          <a:prstGeom prst="rect">
            <a:avLst/>
          </a:prstGeom>
        </p:spPr>
      </p:pic>
      <p:pic>
        <p:nvPicPr>
          <p:cNvPr id="1026" name="Picture 2" descr="OpenAI Logo PNG Vector, Icon (5192 × 5192) Free download">
            <a:extLst>
              <a:ext uri="{FF2B5EF4-FFF2-40B4-BE49-F238E27FC236}">
                <a16:creationId xmlns:a16="http://schemas.microsoft.com/office/drawing/2014/main" id="{88B3E7F9-28BA-25DD-9DA0-E0CFB0C4C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56" y="3631703"/>
            <a:ext cx="1323061" cy="132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10A606-37FB-4590-CF61-853674AD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133" y="3934967"/>
            <a:ext cx="2694901" cy="71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F10E5-49DB-7678-8446-C301EF4338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13129" y="4763896"/>
            <a:ext cx="1570008" cy="7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7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E1AF93-C3A1-0E18-5CFE-678686310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F73D-6A83-107B-E1E9-5F7CA331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1FD94-AFC2-0163-4281-33093060B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293853"/>
            <a:ext cx="3133804" cy="4023360"/>
          </a:xfrm>
        </p:spPr>
        <p:txBody>
          <a:bodyPr/>
          <a:lstStyle/>
          <a:p>
            <a:r>
              <a:rPr lang="en-US" dirty="0"/>
              <a:t>Open a sample incident</a:t>
            </a:r>
          </a:p>
          <a:p>
            <a:endParaRPr lang="en-US" dirty="0"/>
          </a:p>
          <a:p>
            <a:pPr lvl="2"/>
            <a:r>
              <a:rPr lang="en-US" dirty="0"/>
              <a:t>Fetches data dynamically </a:t>
            </a:r>
          </a:p>
          <a:p>
            <a:pPr lvl="2"/>
            <a:r>
              <a:rPr lang="en-US" dirty="0"/>
              <a:t>Show metrics</a:t>
            </a:r>
          </a:p>
          <a:p>
            <a:pPr lvl="2"/>
            <a:r>
              <a:rPr lang="en-US" dirty="0"/>
              <a:t>Show KB article</a:t>
            </a:r>
          </a:p>
          <a:p>
            <a:pPr marL="310896" lvl="2" indent="0">
              <a:buNone/>
            </a:pPr>
            <a:endParaRPr lang="en-US" dirty="0"/>
          </a:p>
          <a:p>
            <a:pPr marL="31089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AutoShape 4" descr="MongoDB logo">
            <a:extLst>
              <a:ext uri="{FF2B5EF4-FFF2-40B4-BE49-F238E27FC236}">
                <a16:creationId xmlns:a16="http://schemas.microsoft.com/office/drawing/2014/main" id="{478C1696-BC11-BB17-0DE1-B412ACA0E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MongoDB Logo Wall">
            <a:extLst>
              <a:ext uri="{FF2B5EF4-FFF2-40B4-BE49-F238E27FC236}">
                <a16:creationId xmlns:a16="http://schemas.microsoft.com/office/drawing/2014/main" id="{C7FAACB7-F3B2-0B9F-6A73-1F283B1EB9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139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E2CD05B-5257-184F-F93B-C0FF4BDB590A}"/>
              </a:ext>
            </a:extLst>
          </p:cNvPr>
          <p:cNvSpPr txBox="1">
            <a:spLocks/>
          </p:cNvSpPr>
          <p:nvPr/>
        </p:nvSpPr>
        <p:spPr>
          <a:xfrm>
            <a:off x="4376698" y="3293853"/>
            <a:ext cx="313380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96" lvl="2" indent="0">
              <a:buFont typeface="Wingdings 3" pitchFamily="18" charset="2"/>
              <a:buNone/>
            </a:pPr>
            <a:r>
              <a:rPr lang="en-US" sz="2200" dirty="0"/>
              <a:t>Automated Workflow</a:t>
            </a:r>
          </a:p>
          <a:p>
            <a:pPr marL="310896" lvl="2" indent="0">
              <a:buFont typeface="Wingdings 3" pitchFamily="18" charset="2"/>
              <a:buNone/>
            </a:pPr>
            <a:endParaRPr lang="en-US" sz="2200" dirty="0"/>
          </a:p>
          <a:p>
            <a:pPr lvl="2"/>
            <a:r>
              <a:rPr lang="en-US" dirty="0"/>
              <a:t>Fetch telemetry</a:t>
            </a:r>
          </a:p>
          <a:p>
            <a:pPr lvl="2"/>
            <a:r>
              <a:rPr lang="en-US" dirty="0"/>
              <a:t>Invokes Jenkins script</a:t>
            </a:r>
          </a:p>
          <a:p>
            <a:pPr lvl="2"/>
            <a:r>
              <a:rPr lang="en-US" dirty="0"/>
              <a:t>Send mail</a:t>
            </a:r>
          </a:p>
          <a:p>
            <a:pPr marL="310896" lvl="2" indent="0">
              <a:buFont typeface="Wingdings 3" pitchFamily="18" charset="2"/>
              <a:buNone/>
            </a:pPr>
            <a:endParaRPr lang="en-US" sz="2200" dirty="0"/>
          </a:p>
          <a:p>
            <a:pPr marL="310896" lvl="2" indent="0">
              <a:buFont typeface="Wingdings 3" pitchFamily="18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AC72EE8-0F40-5C87-9576-BA4449EC45BB}"/>
              </a:ext>
            </a:extLst>
          </p:cNvPr>
          <p:cNvSpPr txBox="1">
            <a:spLocks/>
          </p:cNvSpPr>
          <p:nvPr/>
        </p:nvSpPr>
        <p:spPr>
          <a:xfrm>
            <a:off x="7576868" y="3293853"/>
            <a:ext cx="313380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96" lvl="2" indent="0">
              <a:buFont typeface="Wingdings 3" pitchFamily="18" charset="2"/>
              <a:buNone/>
            </a:pPr>
            <a:r>
              <a:rPr lang="en-US" sz="2200" dirty="0"/>
              <a:t>Chat</a:t>
            </a:r>
          </a:p>
          <a:p>
            <a:pPr marL="310896" lvl="2" indent="0">
              <a:buFont typeface="Wingdings 3" pitchFamily="18" charset="2"/>
              <a:buNone/>
            </a:pPr>
            <a:endParaRPr lang="en-US" sz="2200" dirty="0"/>
          </a:p>
          <a:p>
            <a:pPr lvl="2"/>
            <a:r>
              <a:rPr lang="en-US" dirty="0"/>
              <a:t>Ask about any incident</a:t>
            </a:r>
          </a:p>
          <a:p>
            <a:pPr lvl="2"/>
            <a:r>
              <a:rPr lang="en-US" dirty="0"/>
              <a:t>Retains context</a:t>
            </a:r>
          </a:p>
          <a:p>
            <a:pPr lvl="2"/>
            <a:r>
              <a:rPr lang="en-US" dirty="0"/>
              <a:t>Summarizes incident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EDC059-CEA9-89B7-BC5E-E050514AC46F}"/>
              </a:ext>
            </a:extLst>
          </p:cNvPr>
          <p:cNvSpPr/>
          <p:nvPr/>
        </p:nvSpPr>
        <p:spPr>
          <a:xfrm>
            <a:off x="1024128" y="2156604"/>
            <a:ext cx="3133804" cy="4152756"/>
          </a:xfrm>
          <a:prstGeom prst="round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C2AB72B-51F9-2C73-4000-9FC2FB93CC6D}"/>
              </a:ext>
            </a:extLst>
          </p:cNvPr>
          <p:cNvSpPr/>
          <p:nvPr/>
        </p:nvSpPr>
        <p:spPr>
          <a:xfrm>
            <a:off x="4300498" y="2147978"/>
            <a:ext cx="3133804" cy="415275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BFE44B-B938-D879-B93B-DAF79B095BED}"/>
              </a:ext>
            </a:extLst>
          </p:cNvPr>
          <p:cNvSpPr/>
          <p:nvPr/>
        </p:nvSpPr>
        <p:spPr>
          <a:xfrm>
            <a:off x="7576868" y="2159480"/>
            <a:ext cx="3133804" cy="415275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C835F-E1A6-DF90-6918-7E4976EB9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AF0F-5456-37B3-0291-4EB9F294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DEMO (Contd..)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2A190-0C90-50EF-1E7F-BF9E8C7F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293853"/>
            <a:ext cx="3133804" cy="4023360"/>
          </a:xfrm>
        </p:spPr>
        <p:txBody>
          <a:bodyPr/>
          <a:lstStyle/>
          <a:p>
            <a:r>
              <a:rPr lang="en-US" dirty="0"/>
              <a:t>Open a sample incident</a:t>
            </a:r>
          </a:p>
          <a:p>
            <a:endParaRPr lang="en-US" dirty="0"/>
          </a:p>
          <a:p>
            <a:pPr lvl="2"/>
            <a:r>
              <a:rPr lang="en-US" dirty="0"/>
              <a:t>Fetches data dynamically </a:t>
            </a:r>
          </a:p>
          <a:p>
            <a:pPr lvl="2"/>
            <a:r>
              <a:rPr lang="en-US" dirty="0"/>
              <a:t>Show metrics</a:t>
            </a:r>
          </a:p>
          <a:p>
            <a:pPr lvl="2"/>
            <a:r>
              <a:rPr lang="en-US" dirty="0"/>
              <a:t>Show KB article</a:t>
            </a:r>
          </a:p>
          <a:p>
            <a:pPr marL="310896" lvl="2" indent="0">
              <a:buNone/>
            </a:pPr>
            <a:endParaRPr lang="en-US" dirty="0"/>
          </a:p>
          <a:p>
            <a:pPr marL="31089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AutoShape 4" descr="MongoDB logo">
            <a:extLst>
              <a:ext uri="{FF2B5EF4-FFF2-40B4-BE49-F238E27FC236}">
                <a16:creationId xmlns:a16="http://schemas.microsoft.com/office/drawing/2014/main" id="{58703DA6-17C3-75A4-9BE7-9E14BDF8C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MongoDB Logo Wall">
            <a:extLst>
              <a:ext uri="{FF2B5EF4-FFF2-40B4-BE49-F238E27FC236}">
                <a16:creationId xmlns:a16="http://schemas.microsoft.com/office/drawing/2014/main" id="{BBF93BE1-6B5E-3387-BAB3-FCA8E07174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139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27DEDE8-D124-48DD-BBAA-16C3F250C17C}"/>
              </a:ext>
            </a:extLst>
          </p:cNvPr>
          <p:cNvSpPr txBox="1">
            <a:spLocks/>
          </p:cNvSpPr>
          <p:nvPr/>
        </p:nvSpPr>
        <p:spPr>
          <a:xfrm>
            <a:off x="4376698" y="3293853"/>
            <a:ext cx="313380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96" lvl="2" indent="0">
              <a:buFont typeface="Wingdings 3" pitchFamily="18" charset="2"/>
              <a:buNone/>
            </a:pPr>
            <a:r>
              <a:rPr lang="en-US" sz="2200" dirty="0"/>
              <a:t>Automated Workflow</a:t>
            </a:r>
          </a:p>
          <a:p>
            <a:pPr marL="310896" lvl="2" indent="0">
              <a:buFont typeface="Wingdings 3" pitchFamily="18" charset="2"/>
              <a:buNone/>
            </a:pPr>
            <a:endParaRPr lang="en-US" sz="2200" dirty="0"/>
          </a:p>
          <a:p>
            <a:pPr lvl="2"/>
            <a:r>
              <a:rPr lang="en-US" dirty="0"/>
              <a:t>Fetch telemetry</a:t>
            </a:r>
          </a:p>
          <a:p>
            <a:pPr lvl="2"/>
            <a:r>
              <a:rPr lang="en-US" dirty="0"/>
              <a:t>Invokes Jenkins script</a:t>
            </a:r>
          </a:p>
          <a:p>
            <a:pPr lvl="2"/>
            <a:r>
              <a:rPr lang="en-US" dirty="0"/>
              <a:t>Send mail</a:t>
            </a:r>
          </a:p>
          <a:p>
            <a:pPr marL="310896" lvl="2" indent="0">
              <a:buFont typeface="Wingdings 3" pitchFamily="18" charset="2"/>
              <a:buNone/>
            </a:pPr>
            <a:endParaRPr lang="en-US" sz="2200" dirty="0"/>
          </a:p>
          <a:p>
            <a:pPr marL="310896" lvl="2" indent="0">
              <a:buFont typeface="Wingdings 3" pitchFamily="18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4FD3CC-CDBA-6A0B-2F8E-7AC8F34B6F59}"/>
              </a:ext>
            </a:extLst>
          </p:cNvPr>
          <p:cNvSpPr txBox="1">
            <a:spLocks/>
          </p:cNvSpPr>
          <p:nvPr/>
        </p:nvSpPr>
        <p:spPr>
          <a:xfrm>
            <a:off x="7576868" y="3293853"/>
            <a:ext cx="313380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96" lvl="2" indent="0">
              <a:buFont typeface="Wingdings 3" pitchFamily="18" charset="2"/>
              <a:buNone/>
            </a:pPr>
            <a:r>
              <a:rPr lang="en-US" sz="2200" dirty="0"/>
              <a:t>Chat</a:t>
            </a:r>
          </a:p>
          <a:p>
            <a:pPr marL="310896" lvl="2" indent="0">
              <a:buFont typeface="Wingdings 3" pitchFamily="18" charset="2"/>
              <a:buNone/>
            </a:pPr>
            <a:endParaRPr lang="en-US" sz="2200" dirty="0"/>
          </a:p>
          <a:p>
            <a:pPr lvl="2"/>
            <a:r>
              <a:rPr lang="en-US" dirty="0"/>
              <a:t>Ask about any incident</a:t>
            </a:r>
          </a:p>
          <a:p>
            <a:pPr lvl="2"/>
            <a:r>
              <a:rPr lang="en-US" dirty="0"/>
              <a:t>Retains context</a:t>
            </a:r>
          </a:p>
          <a:p>
            <a:pPr lvl="2"/>
            <a:r>
              <a:rPr lang="en-US" dirty="0"/>
              <a:t>Summarizes incident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FE663E-B579-FBD7-20C2-F04C9F585F91}"/>
              </a:ext>
            </a:extLst>
          </p:cNvPr>
          <p:cNvSpPr/>
          <p:nvPr/>
        </p:nvSpPr>
        <p:spPr>
          <a:xfrm>
            <a:off x="1024128" y="2156604"/>
            <a:ext cx="3133804" cy="4152756"/>
          </a:xfrm>
          <a:prstGeom prst="round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B4340C-4DB7-B727-C088-B670D5756536}"/>
              </a:ext>
            </a:extLst>
          </p:cNvPr>
          <p:cNvSpPr/>
          <p:nvPr/>
        </p:nvSpPr>
        <p:spPr>
          <a:xfrm>
            <a:off x="4300498" y="2147978"/>
            <a:ext cx="3133804" cy="4152756"/>
          </a:xfrm>
          <a:prstGeom prst="round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B0C0BD-9DC1-E088-1BE3-D54540979E29}"/>
              </a:ext>
            </a:extLst>
          </p:cNvPr>
          <p:cNvSpPr/>
          <p:nvPr/>
        </p:nvSpPr>
        <p:spPr>
          <a:xfrm>
            <a:off x="7576868" y="2159480"/>
            <a:ext cx="3133804" cy="415275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0C8FE-BC2C-613D-9153-56BE708A5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C67F-FDEB-A941-A5E1-C0458853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DEMO (Contd..)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5DD6-AB68-B381-7B3D-E05C6EE3A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293853"/>
            <a:ext cx="3133804" cy="4023360"/>
          </a:xfrm>
        </p:spPr>
        <p:txBody>
          <a:bodyPr/>
          <a:lstStyle/>
          <a:p>
            <a:r>
              <a:rPr lang="en-US" dirty="0"/>
              <a:t>Open a sample incident</a:t>
            </a:r>
          </a:p>
          <a:p>
            <a:endParaRPr lang="en-US" dirty="0"/>
          </a:p>
          <a:p>
            <a:pPr lvl="2"/>
            <a:r>
              <a:rPr lang="en-US" dirty="0"/>
              <a:t>Fetches data dynamically </a:t>
            </a:r>
          </a:p>
          <a:p>
            <a:pPr lvl="2"/>
            <a:r>
              <a:rPr lang="en-US" dirty="0"/>
              <a:t>Show metrics</a:t>
            </a:r>
          </a:p>
          <a:p>
            <a:pPr lvl="2"/>
            <a:r>
              <a:rPr lang="en-US" dirty="0"/>
              <a:t>Show KB article</a:t>
            </a:r>
          </a:p>
          <a:p>
            <a:pPr marL="310896" lvl="2" indent="0">
              <a:buNone/>
            </a:pPr>
            <a:endParaRPr lang="en-US" dirty="0"/>
          </a:p>
          <a:p>
            <a:pPr marL="31089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AutoShape 4" descr="MongoDB logo">
            <a:extLst>
              <a:ext uri="{FF2B5EF4-FFF2-40B4-BE49-F238E27FC236}">
                <a16:creationId xmlns:a16="http://schemas.microsoft.com/office/drawing/2014/main" id="{6E40FF9D-C257-F1E5-024A-B2D0CB1427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8" descr="MongoDB Logo Wall">
            <a:extLst>
              <a:ext uri="{FF2B5EF4-FFF2-40B4-BE49-F238E27FC236}">
                <a16:creationId xmlns:a16="http://schemas.microsoft.com/office/drawing/2014/main" id="{F6161591-5FC1-CEBA-CFAD-65720F0A0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139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BCC5F2A-87F9-1C3E-B42C-2AC63BE89C68}"/>
              </a:ext>
            </a:extLst>
          </p:cNvPr>
          <p:cNvSpPr txBox="1">
            <a:spLocks/>
          </p:cNvSpPr>
          <p:nvPr/>
        </p:nvSpPr>
        <p:spPr>
          <a:xfrm>
            <a:off x="4376698" y="3293853"/>
            <a:ext cx="313380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96" lvl="2" indent="0">
              <a:buFont typeface="Wingdings 3" pitchFamily="18" charset="2"/>
              <a:buNone/>
            </a:pPr>
            <a:r>
              <a:rPr lang="en-US" sz="2200" dirty="0"/>
              <a:t>Automated Workflow</a:t>
            </a:r>
          </a:p>
          <a:p>
            <a:pPr marL="310896" lvl="2" indent="0">
              <a:buFont typeface="Wingdings 3" pitchFamily="18" charset="2"/>
              <a:buNone/>
            </a:pPr>
            <a:endParaRPr lang="en-US" sz="2200" dirty="0"/>
          </a:p>
          <a:p>
            <a:pPr lvl="2"/>
            <a:r>
              <a:rPr lang="en-US" dirty="0"/>
              <a:t>Fetch telemetry</a:t>
            </a:r>
          </a:p>
          <a:p>
            <a:pPr lvl="2"/>
            <a:r>
              <a:rPr lang="en-US" dirty="0"/>
              <a:t>Invokes Jenkins script</a:t>
            </a:r>
          </a:p>
          <a:p>
            <a:pPr lvl="2"/>
            <a:r>
              <a:rPr lang="en-US" dirty="0"/>
              <a:t>Send mail</a:t>
            </a:r>
          </a:p>
          <a:p>
            <a:pPr marL="310896" lvl="2" indent="0">
              <a:buFont typeface="Wingdings 3" pitchFamily="18" charset="2"/>
              <a:buNone/>
            </a:pPr>
            <a:endParaRPr lang="en-US" sz="2200" dirty="0"/>
          </a:p>
          <a:p>
            <a:pPr marL="310896" lvl="2" indent="0">
              <a:buFont typeface="Wingdings 3" pitchFamily="18" charset="2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73F29A-44CA-0409-7058-1B830EE1B3B4}"/>
              </a:ext>
            </a:extLst>
          </p:cNvPr>
          <p:cNvSpPr txBox="1">
            <a:spLocks/>
          </p:cNvSpPr>
          <p:nvPr/>
        </p:nvSpPr>
        <p:spPr>
          <a:xfrm>
            <a:off x="7576868" y="3293853"/>
            <a:ext cx="313380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0896" lvl="2" indent="0">
              <a:buFont typeface="Wingdings 3" pitchFamily="18" charset="2"/>
              <a:buNone/>
            </a:pPr>
            <a:r>
              <a:rPr lang="en-US" sz="2200" dirty="0"/>
              <a:t>Chat</a:t>
            </a:r>
          </a:p>
          <a:p>
            <a:pPr marL="310896" lvl="2" indent="0">
              <a:buFont typeface="Wingdings 3" pitchFamily="18" charset="2"/>
              <a:buNone/>
            </a:pPr>
            <a:endParaRPr lang="en-US" sz="2200" dirty="0"/>
          </a:p>
          <a:p>
            <a:pPr lvl="2"/>
            <a:r>
              <a:rPr lang="en-US" dirty="0"/>
              <a:t>Ask about any incident</a:t>
            </a:r>
          </a:p>
          <a:p>
            <a:pPr lvl="2"/>
            <a:r>
              <a:rPr lang="en-US" dirty="0"/>
              <a:t>Retains context</a:t>
            </a:r>
          </a:p>
          <a:p>
            <a:pPr lvl="2"/>
            <a:r>
              <a:rPr lang="en-US" dirty="0"/>
              <a:t>Summarizes incident</a:t>
            </a:r>
          </a:p>
          <a:p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F77D936-A1CD-7373-3EEB-71C83D10E3D3}"/>
              </a:ext>
            </a:extLst>
          </p:cNvPr>
          <p:cNvSpPr/>
          <p:nvPr/>
        </p:nvSpPr>
        <p:spPr>
          <a:xfrm>
            <a:off x="1024128" y="2156604"/>
            <a:ext cx="3133804" cy="4152756"/>
          </a:xfrm>
          <a:prstGeom prst="round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F95D73-8E2E-0375-9734-0D7AD6429D32}"/>
              </a:ext>
            </a:extLst>
          </p:cNvPr>
          <p:cNvSpPr/>
          <p:nvPr/>
        </p:nvSpPr>
        <p:spPr>
          <a:xfrm>
            <a:off x="4300498" y="2147978"/>
            <a:ext cx="3133804" cy="4152756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429711-1382-8916-FBB5-50702BC9CA7B}"/>
              </a:ext>
            </a:extLst>
          </p:cNvPr>
          <p:cNvSpPr/>
          <p:nvPr/>
        </p:nvSpPr>
        <p:spPr>
          <a:xfrm>
            <a:off x="7576868" y="2159480"/>
            <a:ext cx="3133804" cy="4152756"/>
          </a:xfrm>
          <a:prstGeom prst="roundRect">
            <a:avLst/>
          </a:prstGeom>
          <a:noFill/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3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258</TotalTime>
  <Words>375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Courier New</vt:lpstr>
      <vt:lpstr>Inter</vt:lpstr>
      <vt:lpstr>Tw Cen MT</vt:lpstr>
      <vt:lpstr>Tw Cen MT Condensed</vt:lpstr>
      <vt:lpstr>Wingdings 3</vt:lpstr>
      <vt:lpstr>Integral</vt:lpstr>
      <vt:lpstr>AI Incident management platform</vt:lpstr>
      <vt:lpstr>Challenges </vt:lpstr>
      <vt:lpstr>RAG-Powered Incident Support System </vt:lpstr>
      <vt:lpstr>Incident Journey</vt:lpstr>
      <vt:lpstr>Architecture </vt:lpstr>
      <vt:lpstr>Tech stack</vt:lpstr>
      <vt:lpstr>DEMO</vt:lpstr>
      <vt:lpstr>DEMO (Contd..)</vt:lpstr>
      <vt:lpstr>DEMO (Contd..)</vt:lpstr>
      <vt:lpstr>Scalability</vt:lpstr>
      <vt:lpstr>Challenges</vt:lpstr>
      <vt:lpstr>Q 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Viswanath Mallela</dc:creator>
  <cp:lastModifiedBy>sandeep patha</cp:lastModifiedBy>
  <cp:revision>26</cp:revision>
  <dcterms:created xsi:type="dcterms:W3CDTF">2025-03-25T07:39:53Z</dcterms:created>
  <dcterms:modified xsi:type="dcterms:W3CDTF">2025-03-26T12:32:24Z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