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8"/>
  </p:notesMasterIdLst>
  <p:handoutMasterIdLst>
    <p:handoutMasterId r:id="rId19"/>
  </p:handoutMasterIdLst>
  <p:sldIdLst>
    <p:sldId id="256" r:id="rId5"/>
    <p:sldId id="275" r:id="rId6"/>
    <p:sldId id="278" r:id="rId7"/>
    <p:sldId id="279" r:id="rId8"/>
    <p:sldId id="280" r:id="rId9"/>
    <p:sldId id="281" r:id="rId10"/>
    <p:sldId id="282" r:id="rId11"/>
    <p:sldId id="283" r:id="rId12"/>
    <p:sldId id="284" r:id="rId13"/>
    <p:sldId id="285" r:id="rId14"/>
    <p:sldId id="286" r:id="rId15"/>
    <p:sldId id="274" r:id="rId16"/>
    <p:sldId id="2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snapToObjects="1">
      <p:cViewPr>
        <p:scale>
          <a:sx n="66" d="100"/>
          <a:sy n="66" d="100"/>
        </p:scale>
        <p:origin x="144" y="38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3/25/2025</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3/25/2025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12</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3/25/2025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3/25/2025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Integrated support Tool</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err="1">
                <a:solidFill>
                  <a:schemeClr val="accent1">
                    <a:lumMod val="40000"/>
                    <a:lumOff val="60000"/>
                  </a:schemeClr>
                </a:solidFill>
              </a:rPr>
              <a:t>ReaL</a:t>
            </a:r>
            <a:r>
              <a:rPr lang="en-US" dirty="0">
                <a:solidFill>
                  <a:schemeClr val="accent1">
                    <a:lumMod val="40000"/>
                    <a:lumOff val="60000"/>
                  </a:schemeClr>
                </a:solidFill>
              </a:rPr>
              <a:t> assistant for </a:t>
            </a:r>
            <a:r>
              <a:rPr lang="en-US" dirty="0" err="1">
                <a:solidFill>
                  <a:schemeClr val="accent1">
                    <a:lumMod val="40000"/>
                    <a:lumOff val="60000"/>
                  </a:schemeClr>
                </a:solidFill>
              </a:rPr>
              <a:t>SuPPOrt</a:t>
            </a:r>
            <a:r>
              <a:rPr lang="en-US" dirty="0">
                <a:solidFill>
                  <a:schemeClr val="accent1">
                    <a:lumMod val="40000"/>
                    <a:lumOff val="60000"/>
                  </a:schemeClr>
                </a:solidFill>
              </a:rPr>
              <a:t> GROUP</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D8B92-2C74-9DB8-78E9-5C0AB858B32D}"/>
              </a:ext>
            </a:extLst>
          </p:cNvPr>
          <p:cNvSpPr>
            <a:spLocks noGrp="1"/>
          </p:cNvSpPr>
          <p:nvPr>
            <p:ph type="title"/>
          </p:nvPr>
        </p:nvSpPr>
        <p:spPr/>
        <p:txBody>
          <a:bodyPr/>
          <a:lstStyle/>
          <a:p>
            <a:r>
              <a:rPr lang="en-US" dirty="0"/>
              <a:t>Use case – 4 : Chaining prompts</a:t>
            </a:r>
            <a:endParaRPr lang="en-IN" dirty="0"/>
          </a:p>
        </p:txBody>
      </p:sp>
      <p:sp>
        <p:nvSpPr>
          <p:cNvPr id="3" name="Content Placeholder 2">
            <a:extLst>
              <a:ext uri="{FF2B5EF4-FFF2-40B4-BE49-F238E27FC236}">
                <a16:creationId xmlns:a16="http://schemas.microsoft.com/office/drawing/2014/main" id="{41839B6F-39B1-33C9-F269-494BF5B00FB1}"/>
              </a:ext>
            </a:extLst>
          </p:cNvPr>
          <p:cNvSpPr>
            <a:spLocks noGrp="1"/>
          </p:cNvSpPr>
          <p:nvPr>
            <p:ph sz="half" idx="1"/>
          </p:nvPr>
        </p:nvSpPr>
        <p:spPr/>
        <p:txBody>
          <a:bodyPr/>
          <a:lstStyle/>
          <a:p>
            <a:r>
              <a:rPr lang="en-US" dirty="0"/>
              <a:t>Some use Cases require chaining of multiple prompts  for example  Using </a:t>
            </a:r>
            <a:r>
              <a:rPr lang="en-US" dirty="0" err="1"/>
              <a:t>splunk</a:t>
            </a:r>
            <a:r>
              <a:rPr lang="en-US" dirty="0"/>
              <a:t> logs if we need to find RCA, we might need to find related logs based on filter condition and second prompting will be to summarize RCA. This chaining of prompts are show cased here.</a:t>
            </a:r>
            <a:endParaRPr lang="en-IN" dirty="0"/>
          </a:p>
        </p:txBody>
      </p:sp>
      <p:pic>
        <p:nvPicPr>
          <p:cNvPr id="8" name="Content Placeholder 7">
            <a:extLst>
              <a:ext uri="{FF2B5EF4-FFF2-40B4-BE49-F238E27FC236}">
                <a16:creationId xmlns:a16="http://schemas.microsoft.com/office/drawing/2014/main" id="{AA6F0D79-E089-C7F5-22C0-A6EB04867AE1}"/>
              </a:ext>
            </a:extLst>
          </p:cNvPr>
          <p:cNvPicPr>
            <a:picLocks noGrp="1" noChangeAspect="1"/>
          </p:cNvPicPr>
          <p:nvPr>
            <p:ph sz="half" idx="2"/>
          </p:nvPr>
        </p:nvPicPr>
        <p:blipFill>
          <a:blip r:embed="rId2"/>
          <a:stretch>
            <a:fillRect/>
          </a:stretch>
        </p:blipFill>
        <p:spPr>
          <a:xfrm>
            <a:off x="5821363" y="3115553"/>
            <a:ext cx="4995862" cy="1701632"/>
          </a:xfrm>
        </p:spPr>
      </p:pic>
    </p:spTree>
    <p:extLst>
      <p:ext uri="{BB962C8B-B14F-4D97-AF65-F5344CB8AC3E}">
        <p14:creationId xmlns:p14="http://schemas.microsoft.com/office/powerpoint/2010/main" val="387880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6458-627D-BC7B-33E7-4D347604A12D}"/>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73D621DE-7AEF-ED6F-9135-BDF8E8BF0F1C}"/>
              </a:ext>
            </a:extLst>
          </p:cNvPr>
          <p:cNvSpPr>
            <a:spLocks noGrp="1"/>
          </p:cNvSpPr>
          <p:nvPr>
            <p:ph idx="1"/>
          </p:nvPr>
        </p:nvSpPr>
        <p:spPr/>
        <p:txBody>
          <a:bodyPr/>
          <a:lstStyle/>
          <a:p>
            <a:r>
              <a:rPr lang="en-US" b="0" i="0" dirty="0">
                <a:solidFill>
                  <a:srgbClr val="A9B7C6"/>
                </a:solidFill>
                <a:effectLst/>
                <a:latin typeface="Helvetica" panose="020B0604020202020204" pitchFamily="34" charset="0"/>
              </a:rPr>
              <a:t>Non Technical:</a:t>
            </a:r>
          </a:p>
          <a:p>
            <a:pPr marL="0" indent="0">
              <a:buNone/>
            </a:pPr>
            <a:r>
              <a:rPr lang="en-US" b="0" i="0" dirty="0">
                <a:solidFill>
                  <a:srgbClr val="A9B7C6"/>
                </a:solidFill>
                <a:effectLst/>
                <a:latin typeface="Helvetica" panose="020B0604020202020204" pitchFamily="34" charset="0"/>
              </a:rPr>
              <a:t>      Understand Support system use cases and the data they will be dealing on day to day basis </a:t>
            </a:r>
          </a:p>
          <a:p>
            <a:pPr marL="0" indent="0">
              <a:buNone/>
            </a:pPr>
            <a:r>
              <a:rPr lang="en-US" dirty="0">
                <a:solidFill>
                  <a:srgbClr val="A9B7C6"/>
                </a:solidFill>
                <a:latin typeface="Helvetica" panose="020B0604020202020204" pitchFamily="34" charset="0"/>
              </a:rPr>
              <a:t>  </a:t>
            </a:r>
            <a:r>
              <a:rPr lang="en-US" b="0" i="0" dirty="0">
                <a:solidFill>
                  <a:srgbClr val="A9B7C6"/>
                </a:solidFill>
                <a:effectLst/>
                <a:latin typeface="Helvetica" panose="020B0604020202020204" pitchFamily="34" charset="0"/>
              </a:rPr>
              <a:t>Technical challenges </a:t>
            </a:r>
          </a:p>
          <a:p>
            <a:pPr marL="0" indent="0">
              <a:buNone/>
            </a:pPr>
            <a:r>
              <a:rPr lang="en-US" dirty="0">
                <a:solidFill>
                  <a:srgbClr val="A9B7C6"/>
                </a:solidFill>
                <a:latin typeface="Helvetica" panose="020B0604020202020204" pitchFamily="34" charset="0"/>
              </a:rPr>
              <a:t>      </a:t>
            </a:r>
            <a:r>
              <a:rPr lang="en-US" b="0" i="0" dirty="0">
                <a:solidFill>
                  <a:srgbClr val="A9B7C6"/>
                </a:solidFill>
                <a:effectLst/>
                <a:latin typeface="Helvetica" panose="020B0604020202020204" pitchFamily="34" charset="0"/>
              </a:rPr>
              <a:t>new to Python , </a:t>
            </a:r>
          </a:p>
          <a:p>
            <a:pPr marL="0" indent="0">
              <a:buNone/>
            </a:pPr>
            <a:r>
              <a:rPr lang="en-US" dirty="0">
                <a:solidFill>
                  <a:srgbClr val="A9B7C6"/>
                </a:solidFill>
                <a:latin typeface="Helvetica" panose="020B0604020202020204" pitchFamily="34" charset="0"/>
              </a:rPr>
              <a:t>     </a:t>
            </a:r>
            <a:r>
              <a:rPr lang="en-US" b="0" i="0" dirty="0">
                <a:solidFill>
                  <a:srgbClr val="A9B7C6"/>
                </a:solidFill>
                <a:effectLst/>
                <a:latin typeface="Helvetica" panose="020B0604020202020204" pitchFamily="34" charset="0"/>
              </a:rPr>
              <a:t>new to AI and LLM </a:t>
            </a:r>
          </a:p>
          <a:p>
            <a:pPr marL="0" indent="0">
              <a:buNone/>
            </a:pPr>
            <a:r>
              <a:rPr lang="en-US" dirty="0">
                <a:solidFill>
                  <a:srgbClr val="A9B7C6"/>
                </a:solidFill>
                <a:latin typeface="Helvetica" panose="020B0604020202020204" pitchFamily="34" charset="0"/>
              </a:rPr>
              <a:t>     </a:t>
            </a:r>
            <a:r>
              <a:rPr lang="en-US" b="0" i="0" dirty="0">
                <a:solidFill>
                  <a:srgbClr val="A9B7C6"/>
                </a:solidFill>
                <a:effectLst/>
                <a:latin typeface="Helvetica" panose="020B0604020202020204" pitchFamily="34" charset="0"/>
              </a:rPr>
              <a:t>making individual tools/ agents work together as workflow.  (Lang Chain and Lang Graph)</a:t>
            </a:r>
          </a:p>
        </p:txBody>
      </p:sp>
    </p:spTree>
    <p:extLst>
      <p:ext uri="{BB962C8B-B14F-4D97-AF65-F5344CB8AC3E}">
        <p14:creationId xmlns:p14="http://schemas.microsoft.com/office/powerpoint/2010/main" val="2732760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someone@example.com</a:t>
            </a:r>
          </a:p>
        </p:txBody>
      </p:sp>
    </p:spTree>
    <p:extLst>
      <p:ext uri="{BB962C8B-B14F-4D97-AF65-F5344CB8AC3E}">
        <p14:creationId xmlns:p14="http://schemas.microsoft.com/office/powerpoint/2010/main" val="293993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7379-6E0A-6130-63AB-6DF754161033}"/>
              </a:ext>
            </a:extLst>
          </p:cNvPr>
          <p:cNvSpPr>
            <a:spLocks noGrp="1"/>
          </p:cNvSpPr>
          <p:nvPr>
            <p:ph type="title"/>
          </p:nvPr>
        </p:nvSpPr>
        <p:spPr/>
        <p:txBody>
          <a:bodyPr/>
          <a:lstStyle/>
          <a:p>
            <a:r>
              <a:rPr lang="en-US" dirty="0"/>
              <a:t>Improvements</a:t>
            </a:r>
            <a:endParaRPr lang="en-IN" dirty="0"/>
          </a:p>
        </p:txBody>
      </p:sp>
      <p:sp>
        <p:nvSpPr>
          <p:cNvPr id="3" name="Content Placeholder 2">
            <a:extLst>
              <a:ext uri="{FF2B5EF4-FFF2-40B4-BE49-F238E27FC236}">
                <a16:creationId xmlns:a16="http://schemas.microsoft.com/office/drawing/2014/main" id="{3F516463-FFC2-0E9A-4DE7-1911B3C54B4B}"/>
              </a:ext>
            </a:extLst>
          </p:cNvPr>
          <p:cNvSpPr>
            <a:spLocks noGrp="1"/>
          </p:cNvSpPr>
          <p:nvPr>
            <p:ph sz="half" idx="1"/>
          </p:nvPr>
        </p:nvSpPr>
        <p:spPr/>
        <p:txBody>
          <a:bodyPr/>
          <a:lstStyle/>
          <a:p>
            <a:r>
              <a:rPr lang="en-US" dirty="0"/>
              <a:t>UI :</a:t>
            </a:r>
          </a:p>
          <a:p>
            <a:r>
              <a:rPr lang="en-US" dirty="0"/>
              <a:t>1) Give + button working  to include and file to context</a:t>
            </a:r>
          </a:p>
          <a:p>
            <a:r>
              <a:rPr lang="en-US" dirty="0"/>
              <a:t>2) Give Mike symbol to give voice over access</a:t>
            </a:r>
          </a:p>
          <a:p>
            <a:endParaRPr lang="en-IN" dirty="0"/>
          </a:p>
        </p:txBody>
      </p:sp>
      <p:sp>
        <p:nvSpPr>
          <p:cNvPr id="4" name="Content Placeholder 3">
            <a:extLst>
              <a:ext uri="{FF2B5EF4-FFF2-40B4-BE49-F238E27FC236}">
                <a16:creationId xmlns:a16="http://schemas.microsoft.com/office/drawing/2014/main" id="{42B036FD-030E-34D1-AAEF-66775CD9ECE2}"/>
              </a:ext>
            </a:extLst>
          </p:cNvPr>
          <p:cNvSpPr>
            <a:spLocks noGrp="1"/>
          </p:cNvSpPr>
          <p:nvPr>
            <p:ph sz="half" idx="2"/>
          </p:nvPr>
        </p:nvSpPr>
        <p:spPr/>
        <p:txBody>
          <a:bodyPr/>
          <a:lstStyle/>
          <a:p>
            <a:r>
              <a:rPr lang="en-US" dirty="0"/>
              <a:t>Model:</a:t>
            </a:r>
          </a:p>
          <a:p>
            <a:r>
              <a:rPr lang="en-US" dirty="0"/>
              <a:t>Keeping conversation in memory.</a:t>
            </a:r>
          </a:p>
          <a:p>
            <a:r>
              <a:rPr lang="en-US" dirty="0"/>
              <a:t>Better Workflows by deriving import information in each steps and saving as state.</a:t>
            </a:r>
          </a:p>
          <a:p>
            <a:r>
              <a:rPr lang="en-US" dirty="0"/>
              <a:t>Improve data sets to train better</a:t>
            </a:r>
          </a:p>
          <a:p>
            <a:pPr marL="0" indent="0">
              <a:buNone/>
            </a:pPr>
            <a:endParaRPr lang="en-IN" dirty="0"/>
          </a:p>
        </p:txBody>
      </p:sp>
    </p:spTree>
    <p:extLst>
      <p:ext uri="{BB962C8B-B14F-4D97-AF65-F5344CB8AC3E}">
        <p14:creationId xmlns:p14="http://schemas.microsoft.com/office/powerpoint/2010/main" val="426613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DA83-8CDE-9B33-C64F-0BA59109A667}"/>
              </a:ext>
            </a:extLst>
          </p:cNvPr>
          <p:cNvSpPr>
            <a:spLocks noGrp="1"/>
          </p:cNvSpPr>
          <p:nvPr>
            <p:ph type="title"/>
          </p:nvPr>
        </p:nvSpPr>
        <p:spPr/>
        <p:txBody>
          <a:bodyPr/>
          <a:lstStyle/>
          <a:p>
            <a:r>
              <a:rPr lang="en-US" dirty="0"/>
              <a:t>Problem Statement and </a:t>
            </a:r>
            <a:r>
              <a:rPr lang="en-US" dirty="0" err="1"/>
              <a:t>requiremnts</a:t>
            </a:r>
            <a:endParaRPr lang="en-IN" dirty="0"/>
          </a:p>
        </p:txBody>
      </p:sp>
      <p:sp>
        <p:nvSpPr>
          <p:cNvPr id="3" name="Content Placeholder 2">
            <a:extLst>
              <a:ext uri="{FF2B5EF4-FFF2-40B4-BE49-F238E27FC236}">
                <a16:creationId xmlns:a16="http://schemas.microsoft.com/office/drawing/2014/main" id="{155E1847-CBAB-DB20-70F2-BC1103004089}"/>
              </a:ext>
            </a:extLst>
          </p:cNvPr>
          <p:cNvSpPr>
            <a:spLocks noGrp="1"/>
          </p:cNvSpPr>
          <p:nvPr>
            <p:ph idx="1"/>
          </p:nvPr>
        </p:nvSpPr>
        <p:spPr/>
        <p:txBody>
          <a:bodyPr>
            <a:normAutofit/>
          </a:bodyPr>
          <a:lstStyle/>
          <a:p>
            <a:pPr marL="0" indent="0">
              <a:buNone/>
            </a:pPr>
            <a:r>
              <a:rPr lang="en-US" sz="2400" b="0" i="0" dirty="0">
                <a:solidFill>
                  <a:srgbClr val="A9B7C6"/>
                </a:solidFill>
                <a:effectLst/>
                <a:latin typeface="Helvetica" panose="020B0604020202020204" pitchFamily="34" charset="0"/>
              </a:rPr>
              <a:t>Integrated Platform tool for Support is project which helps network or application support assistant to help his day-to-day job easier. </a:t>
            </a:r>
          </a:p>
          <a:p>
            <a:pPr marL="0" indent="0">
              <a:buNone/>
            </a:pPr>
            <a:r>
              <a:rPr lang="en-US" sz="2400" b="0" i="0" dirty="0">
                <a:solidFill>
                  <a:srgbClr val="A9B7C6"/>
                </a:solidFill>
                <a:effectLst/>
                <a:latin typeface="Helvetica" panose="020B0604020202020204" pitchFamily="34" charset="0"/>
              </a:rPr>
              <a:t>Give single point of console/ chat window which helps in querying CI data dependencies, health check, ansible automation, observability, RCA</a:t>
            </a:r>
            <a:endParaRPr lang="en-IN" sz="2400" dirty="0"/>
          </a:p>
        </p:txBody>
      </p:sp>
    </p:spTree>
    <p:extLst>
      <p:ext uri="{BB962C8B-B14F-4D97-AF65-F5344CB8AC3E}">
        <p14:creationId xmlns:p14="http://schemas.microsoft.com/office/powerpoint/2010/main" val="845111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298E-89E1-ACC9-1D38-7B21D11C15EE}"/>
              </a:ext>
            </a:extLst>
          </p:cNvPr>
          <p:cNvSpPr>
            <a:spLocks noGrp="1"/>
          </p:cNvSpPr>
          <p:nvPr>
            <p:ph type="title"/>
          </p:nvPr>
        </p:nvSpPr>
        <p:spPr/>
        <p:txBody>
          <a:bodyPr/>
          <a:lstStyle/>
          <a:p>
            <a:r>
              <a:rPr lang="en-US" dirty="0" err="1"/>
              <a:t>GeN</a:t>
            </a:r>
            <a:r>
              <a:rPr lang="en-US" dirty="0"/>
              <a:t>- AI Features</a:t>
            </a:r>
            <a:endParaRPr lang="en-IN" dirty="0"/>
          </a:p>
        </p:txBody>
      </p:sp>
      <p:sp>
        <p:nvSpPr>
          <p:cNvPr id="3" name="Content Placeholder 2">
            <a:extLst>
              <a:ext uri="{FF2B5EF4-FFF2-40B4-BE49-F238E27FC236}">
                <a16:creationId xmlns:a16="http://schemas.microsoft.com/office/drawing/2014/main" id="{3572F00B-CD0A-4B93-949B-EA545F1D4B4A}"/>
              </a:ext>
            </a:extLst>
          </p:cNvPr>
          <p:cNvSpPr>
            <a:spLocks noGrp="1"/>
          </p:cNvSpPr>
          <p:nvPr>
            <p:ph idx="1"/>
          </p:nvPr>
        </p:nvSpPr>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Knowledge Base Queries:</a:t>
            </a:r>
          </a:p>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Leverage a vector database for efficient and context-aware information retrieval.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Unified Data Access:</a:t>
            </a:r>
            <a:r>
              <a:rPr kumimoji="0" lang="en-US" altLang="en-US" sz="1800" b="0" i="0" u="none" strike="noStrike" cap="none" normalizeH="0" baseline="0" dirty="0">
                <a:ln>
                  <a:noFill/>
                </a:ln>
                <a:solidFill>
                  <a:schemeClr val="tx1"/>
                </a:solidFill>
                <a:effectLst/>
                <a:latin typeface="Arial" panose="020B0604020202020204" pitchFamily="34" charset="0"/>
              </a:rPr>
              <a:t> Query across diverse data sources in real-time: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Content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Configuration Items (CI)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Incidents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Application Dependencies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Agentic Root Cause Analysis: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Intelligent agents analyze relevant logs to pinpoint the root cause of issues.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MCP Utility &amp; Automation: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Dedicated MCP server for server health monitoring.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Trigger Ansible automation scripts for remediation</a:t>
            </a:r>
            <a:endParaRPr lang="en-IN" dirty="0"/>
          </a:p>
          <a:p>
            <a:endParaRPr lang="en-IN" dirty="0"/>
          </a:p>
        </p:txBody>
      </p:sp>
    </p:spTree>
    <p:extLst>
      <p:ext uri="{BB962C8B-B14F-4D97-AF65-F5344CB8AC3E}">
        <p14:creationId xmlns:p14="http://schemas.microsoft.com/office/powerpoint/2010/main" val="280182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259B-0E4D-3BC8-E508-EEF948B9B541}"/>
              </a:ext>
            </a:extLst>
          </p:cNvPr>
          <p:cNvSpPr>
            <a:spLocks noGrp="1"/>
          </p:cNvSpPr>
          <p:nvPr>
            <p:ph type="title"/>
          </p:nvPr>
        </p:nvSpPr>
        <p:spPr/>
        <p:txBody>
          <a:bodyPr/>
          <a:lstStyle/>
          <a:p>
            <a:r>
              <a:rPr lang="en-US" dirty="0"/>
              <a:t>Technologies</a:t>
            </a:r>
            <a:endParaRPr lang="en-IN" dirty="0"/>
          </a:p>
        </p:txBody>
      </p:sp>
      <p:sp>
        <p:nvSpPr>
          <p:cNvPr id="3" name="Content Placeholder 2">
            <a:extLst>
              <a:ext uri="{FF2B5EF4-FFF2-40B4-BE49-F238E27FC236}">
                <a16:creationId xmlns:a16="http://schemas.microsoft.com/office/drawing/2014/main" id="{A6DA0FF7-BC9F-567E-B39B-4E9C6BBF92B4}"/>
              </a:ext>
            </a:extLst>
          </p:cNvPr>
          <p:cNvSpPr>
            <a:spLocks noGrp="1"/>
          </p:cNvSpPr>
          <p:nvPr>
            <p:ph idx="1"/>
          </p:nvPr>
        </p:nvSpPr>
        <p:spPr/>
        <p:txBody>
          <a:bodyPr/>
          <a:lstStyle/>
          <a:p>
            <a:r>
              <a:rPr lang="en-IN" b="0" i="0" dirty="0">
                <a:solidFill>
                  <a:srgbClr val="A9B7C6"/>
                </a:solidFill>
                <a:effectLst/>
                <a:latin typeface="Helvetica" panose="020B0604020202020204" pitchFamily="34" charset="0"/>
              </a:rPr>
              <a:t>UI : HTML, CSS, </a:t>
            </a:r>
            <a:r>
              <a:rPr lang="en-IN" b="0" i="0" dirty="0" err="1">
                <a:solidFill>
                  <a:srgbClr val="A9B7C6"/>
                </a:solidFill>
                <a:effectLst/>
                <a:latin typeface="Helvetica" panose="020B0604020202020204" pitchFamily="34" charset="0"/>
              </a:rPr>
              <a:t>js</a:t>
            </a:r>
            <a:r>
              <a:rPr lang="en-IN" b="0" i="0" dirty="0">
                <a:solidFill>
                  <a:srgbClr val="A9B7C6"/>
                </a:solidFill>
                <a:effectLst/>
                <a:latin typeface="Helvetica" panose="020B0604020202020204" pitchFamily="34" charset="0"/>
              </a:rPr>
              <a:t> </a:t>
            </a:r>
          </a:p>
          <a:p>
            <a:r>
              <a:rPr lang="en-IN" b="0" i="0" dirty="0">
                <a:solidFill>
                  <a:srgbClr val="A9B7C6"/>
                </a:solidFill>
                <a:effectLst/>
                <a:latin typeface="Helvetica" panose="020B0604020202020204" pitchFamily="34" charset="0"/>
              </a:rPr>
              <a:t>Python 3.0 </a:t>
            </a:r>
            <a:r>
              <a:rPr lang="en-IN" b="0" i="0" dirty="0" err="1">
                <a:solidFill>
                  <a:srgbClr val="A9B7C6"/>
                </a:solidFill>
                <a:effectLst/>
                <a:latin typeface="Helvetica" panose="020B0604020202020204" pitchFamily="34" charset="0"/>
              </a:rPr>
              <a:t>Ollama</a:t>
            </a:r>
            <a:r>
              <a:rPr lang="en-IN" b="0" i="0" dirty="0">
                <a:solidFill>
                  <a:srgbClr val="A9B7C6"/>
                </a:solidFill>
                <a:effectLst/>
                <a:latin typeface="Helvetica" panose="020B0604020202020204" pitchFamily="34" charset="0"/>
              </a:rPr>
              <a:t>(model = ""llama3.2") –</a:t>
            </a:r>
          </a:p>
          <a:p>
            <a:r>
              <a:rPr lang="en-IN" b="0" i="0" dirty="0">
                <a:solidFill>
                  <a:srgbClr val="A9B7C6"/>
                </a:solidFill>
                <a:effectLst/>
                <a:latin typeface="Helvetica" panose="020B0604020202020204" pitchFamily="34" charset="0"/>
              </a:rPr>
              <a:t> Local LLM </a:t>
            </a:r>
          </a:p>
          <a:p>
            <a:pPr marL="0" indent="0">
              <a:buNone/>
            </a:pPr>
            <a:r>
              <a:rPr lang="en-IN" dirty="0">
                <a:solidFill>
                  <a:srgbClr val="A9B7C6"/>
                </a:solidFill>
                <a:latin typeface="Helvetica" panose="020B0604020202020204" pitchFamily="34" charset="0"/>
              </a:rPr>
              <a:t>    </a:t>
            </a:r>
            <a:r>
              <a:rPr lang="en-IN" b="0" i="0" dirty="0">
                <a:solidFill>
                  <a:srgbClr val="A9B7C6"/>
                </a:solidFill>
                <a:effectLst/>
                <a:latin typeface="Helvetica" panose="020B0604020202020204" pitchFamily="34" charset="0"/>
              </a:rPr>
              <a:t>Lang Chain : chaining prompts</a:t>
            </a:r>
          </a:p>
          <a:p>
            <a:pPr marL="0" indent="0">
              <a:buNone/>
            </a:pPr>
            <a:r>
              <a:rPr lang="en-IN" dirty="0">
                <a:solidFill>
                  <a:srgbClr val="A9B7C6"/>
                </a:solidFill>
                <a:latin typeface="Helvetica" panose="020B0604020202020204" pitchFamily="34" charset="0"/>
              </a:rPr>
              <a:t>   </a:t>
            </a:r>
            <a:r>
              <a:rPr lang="en-IN" b="0" i="0" dirty="0">
                <a:solidFill>
                  <a:srgbClr val="A9B7C6"/>
                </a:solidFill>
                <a:effectLst/>
                <a:latin typeface="Helvetica" panose="020B0604020202020204" pitchFamily="34" charset="0"/>
              </a:rPr>
              <a:t> Lang Graph : to construct Workflows MCP servers, </a:t>
            </a:r>
          </a:p>
          <a:p>
            <a:pPr marL="0" indent="0">
              <a:buNone/>
            </a:pPr>
            <a:r>
              <a:rPr lang="en-IN" dirty="0">
                <a:solidFill>
                  <a:srgbClr val="A9B7C6"/>
                </a:solidFill>
                <a:latin typeface="Helvetica" panose="020B0604020202020204" pitchFamily="34" charset="0"/>
              </a:rPr>
              <a:t>    </a:t>
            </a:r>
            <a:r>
              <a:rPr lang="en-IN" b="0" i="0" dirty="0">
                <a:solidFill>
                  <a:srgbClr val="A9B7C6"/>
                </a:solidFill>
                <a:effectLst/>
                <a:latin typeface="Helvetica" panose="020B0604020202020204" pitchFamily="34" charset="0"/>
              </a:rPr>
              <a:t>Agents , Tools, vector store - sin/cosign</a:t>
            </a:r>
          </a:p>
          <a:p>
            <a:endParaRPr lang="en-IN" dirty="0"/>
          </a:p>
        </p:txBody>
      </p:sp>
    </p:spTree>
    <p:extLst>
      <p:ext uri="{BB962C8B-B14F-4D97-AF65-F5344CB8AC3E}">
        <p14:creationId xmlns:p14="http://schemas.microsoft.com/office/powerpoint/2010/main" val="86529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85D3-F2EE-5C8B-2B9B-811399C9B0C6}"/>
              </a:ext>
            </a:extLst>
          </p:cNvPr>
          <p:cNvSpPr>
            <a:spLocks noGrp="1"/>
          </p:cNvSpPr>
          <p:nvPr>
            <p:ph type="title"/>
          </p:nvPr>
        </p:nvSpPr>
        <p:spPr/>
        <p:txBody>
          <a:bodyPr/>
          <a:lstStyle/>
          <a:p>
            <a:r>
              <a:rPr lang="en-US"/>
              <a:t>Flow Diagram</a:t>
            </a:r>
            <a:endParaRPr lang="en-IN" dirty="0"/>
          </a:p>
        </p:txBody>
      </p:sp>
      <p:pic>
        <p:nvPicPr>
          <p:cNvPr id="8" name="Picture 7">
            <a:extLst>
              <a:ext uri="{FF2B5EF4-FFF2-40B4-BE49-F238E27FC236}">
                <a16:creationId xmlns:a16="http://schemas.microsoft.com/office/drawing/2014/main" id="{D711DF9B-17BC-63E2-9E81-06FFD134F10C}"/>
              </a:ext>
            </a:extLst>
          </p:cNvPr>
          <p:cNvPicPr>
            <a:picLocks noChangeAspect="1"/>
          </p:cNvPicPr>
          <p:nvPr/>
        </p:nvPicPr>
        <p:blipFill>
          <a:blip r:embed="rId2"/>
          <a:stretch>
            <a:fillRect/>
          </a:stretch>
        </p:blipFill>
        <p:spPr>
          <a:xfrm>
            <a:off x="564445" y="1853667"/>
            <a:ext cx="8635999" cy="4836901"/>
          </a:xfrm>
          <a:prstGeom prst="rect">
            <a:avLst/>
          </a:prstGeom>
        </p:spPr>
      </p:pic>
    </p:spTree>
    <p:extLst>
      <p:ext uri="{BB962C8B-B14F-4D97-AF65-F5344CB8AC3E}">
        <p14:creationId xmlns:p14="http://schemas.microsoft.com/office/powerpoint/2010/main" val="156415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F775-FAC6-1C56-C710-F01140026E61}"/>
              </a:ext>
            </a:extLst>
          </p:cNvPr>
          <p:cNvSpPr>
            <a:spLocks noGrp="1"/>
          </p:cNvSpPr>
          <p:nvPr>
            <p:ph type="title"/>
          </p:nvPr>
        </p:nvSpPr>
        <p:spPr/>
        <p:txBody>
          <a:bodyPr/>
          <a:lstStyle/>
          <a:p>
            <a:r>
              <a:rPr lang="en-US" dirty="0"/>
              <a:t>Use Case 1- knowledge Base</a:t>
            </a:r>
            <a:endParaRPr lang="en-IN" dirty="0"/>
          </a:p>
        </p:txBody>
      </p:sp>
      <p:sp>
        <p:nvSpPr>
          <p:cNvPr id="3" name="Content Placeholder 2">
            <a:extLst>
              <a:ext uri="{FF2B5EF4-FFF2-40B4-BE49-F238E27FC236}">
                <a16:creationId xmlns:a16="http://schemas.microsoft.com/office/drawing/2014/main" id="{FCB00942-F779-79A8-86F2-8F57F3B2857E}"/>
              </a:ext>
            </a:extLst>
          </p:cNvPr>
          <p:cNvSpPr>
            <a:spLocks noGrp="1"/>
          </p:cNvSpPr>
          <p:nvPr>
            <p:ph sz="half" idx="1"/>
          </p:nvPr>
        </p:nvSpPr>
        <p:spPr/>
        <p:txBody>
          <a:bodyPr/>
          <a:lstStyle/>
          <a:p>
            <a:r>
              <a:rPr lang="en-US" dirty="0"/>
              <a:t>ALL FAQ questions and Important articles are pre stored in Vector DB.</a:t>
            </a:r>
          </a:p>
          <a:p>
            <a:r>
              <a:rPr lang="en-US" dirty="0"/>
              <a:t>Then  similarity of User message and Messages in vector </a:t>
            </a:r>
            <a:r>
              <a:rPr lang="en-US" dirty="0" err="1"/>
              <a:t>db</a:t>
            </a:r>
            <a:r>
              <a:rPr lang="en-US" dirty="0"/>
              <a:t> are compared using sine and cosine functions</a:t>
            </a:r>
          </a:p>
          <a:p>
            <a:r>
              <a:rPr lang="en-US" dirty="0"/>
              <a:t>If similarity has more that 0.4 (current value set). Considered as Final answer.</a:t>
            </a:r>
          </a:p>
          <a:p>
            <a:endParaRPr lang="en-IN" dirty="0"/>
          </a:p>
        </p:txBody>
      </p:sp>
      <p:pic>
        <p:nvPicPr>
          <p:cNvPr id="6" name="Content Placeholder 5">
            <a:extLst>
              <a:ext uri="{FF2B5EF4-FFF2-40B4-BE49-F238E27FC236}">
                <a16:creationId xmlns:a16="http://schemas.microsoft.com/office/drawing/2014/main" id="{D38D9DCF-E7B5-464B-90DB-C058D11E98DD}"/>
              </a:ext>
            </a:extLst>
          </p:cNvPr>
          <p:cNvPicPr>
            <a:picLocks noGrp="1" noChangeAspect="1"/>
          </p:cNvPicPr>
          <p:nvPr>
            <p:ph sz="half" idx="2"/>
          </p:nvPr>
        </p:nvPicPr>
        <p:blipFill>
          <a:blip r:embed="rId2"/>
          <a:stretch>
            <a:fillRect/>
          </a:stretch>
        </p:blipFill>
        <p:spPr>
          <a:xfrm>
            <a:off x="6501415" y="2141538"/>
            <a:ext cx="3635758" cy="3649662"/>
          </a:xfrm>
        </p:spPr>
      </p:pic>
    </p:spTree>
    <p:extLst>
      <p:ext uri="{BB962C8B-B14F-4D97-AF65-F5344CB8AC3E}">
        <p14:creationId xmlns:p14="http://schemas.microsoft.com/office/powerpoint/2010/main" val="264502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F7D8-61BB-AC86-71AB-578A4A86D84F}"/>
              </a:ext>
            </a:extLst>
          </p:cNvPr>
          <p:cNvSpPr>
            <a:spLocks noGrp="1"/>
          </p:cNvSpPr>
          <p:nvPr>
            <p:ph type="title"/>
          </p:nvPr>
        </p:nvSpPr>
        <p:spPr/>
        <p:txBody>
          <a:bodyPr/>
          <a:lstStyle/>
          <a:p>
            <a:r>
              <a:rPr lang="en-US" dirty="0"/>
              <a:t>Use case 2: Understand Structured data</a:t>
            </a:r>
            <a:endParaRPr lang="en-IN" dirty="0"/>
          </a:p>
        </p:txBody>
      </p:sp>
      <p:sp>
        <p:nvSpPr>
          <p:cNvPr id="3" name="Content Placeholder 2">
            <a:extLst>
              <a:ext uri="{FF2B5EF4-FFF2-40B4-BE49-F238E27FC236}">
                <a16:creationId xmlns:a16="http://schemas.microsoft.com/office/drawing/2014/main" id="{40DAD660-CF2D-7615-97A1-8D68F07F51A3}"/>
              </a:ext>
            </a:extLst>
          </p:cNvPr>
          <p:cNvSpPr>
            <a:spLocks noGrp="1"/>
          </p:cNvSpPr>
          <p:nvPr>
            <p:ph sz="half" idx="1"/>
          </p:nvPr>
        </p:nvSpPr>
        <p:spPr/>
        <p:txBody>
          <a:bodyPr/>
          <a:lstStyle/>
          <a:p>
            <a:r>
              <a:rPr lang="en-US" dirty="0"/>
              <a:t>Data sets which are structured like one in </a:t>
            </a:r>
            <a:r>
              <a:rPr lang="en-US" dirty="0" err="1"/>
              <a:t>json</a:t>
            </a:r>
            <a:r>
              <a:rPr lang="en-US" dirty="0"/>
              <a:t> , csv or </a:t>
            </a:r>
            <a:r>
              <a:rPr lang="en-US" dirty="0" err="1"/>
              <a:t>jsonl</a:t>
            </a:r>
            <a:r>
              <a:rPr lang="en-US" dirty="0"/>
              <a:t> file or data coming from DB queries  has many information which Support person might need to infer.</a:t>
            </a:r>
          </a:p>
          <a:p>
            <a:r>
              <a:rPr lang="en-US" dirty="0"/>
              <a:t> In our example I have considered Incidents, CI data, their dependencies  as </a:t>
            </a:r>
            <a:r>
              <a:rPr lang="en-US" dirty="0" err="1"/>
              <a:t>structued</a:t>
            </a:r>
            <a:r>
              <a:rPr lang="en-US" dirty="0"/>
              <a:t> data. </a:t>
            </a:r>
          </a:p>
          <a:p>
            <a:r>
              <a:rPr lang="en-US" dirty="0"/>
              <a:t>These data sets are minimum in size and hence can be loaded as Data frames and  answered by LLM with proper prompt.</a:t>
            </a:r>
            <a:endParaRPr lang="en-IN" dirty="0"/>
          </a:p>
        </p:txBody>
      </p:sp>
      <p:pic>
        <p:nvPicPr>
          <p:cNvPr id="6" name="Content Placeholder 5">
            <a:extLst>
              <a:ext uri="{FF2B5EF4-FFF2-40B4-BE49-F238E27FC236}">
                <a16:creationId xmlns:a16="http://schemas.microsoft.com/office/drawing/2014/main" id="{F8D9084E-3977-9902-2599-5FD0C856F468}"/>
              </a:ext>
            </a:extLst>
          </p:cNvPr>
          <p:cNvPicPr>
            <a:picLocks noGrp="1" noChangeAspect="1"/>
          </p:cNvPicPr>
          <p:nvPr>
            <p:ph sz="half" idx="2"/>
          </p:nvPr>
        </p:nvPicPr>
        <p:blipFill>
          <a:blip r:embed="rId2"/>
          <a:stretch>
            <a:fillRect/>
          </a:stretch>
        </p:blipFill>
        <p:spPr>
          <a:xfrm>
            <a:off x="6501415" y="2141538"/>
            <a:ext cx="3094141" cy="3105974"/>
          </a:xfrm>
        </p:spPr>
      </p:pic>
    </p:spTree>
    <p:extLst>
      <p:ext uri="{BB962C8B-B14F-4D97-AF65-F5344CB8AC3E}">
        <p14:creationId xmlns:p14="http://schemas.microsoft.com/office/powerpoint/2010/main" val="566891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8835-75F1-7692-8CD5-BD330E1D9C23}"/>
              </a:ext>
            </a:extLst>
          </p:cNvPr>
          <p:cNvSpPr>
            <a:spLocks noGrp="1"/>
          </p:cNvSpPr>
          <p:nvPr>
            <p:ph type="title"/>
          </p:nvPr>
        </p:nvSpPr>
        <p:spPr/>
        <p:txBody>
          <a:bodyPr/>
          <a:lstStyle/>
          <a:p>
            <a:r>
              <a:rPr lang="en-US" dirty="0"/>
              <a:t>Use Case 2 Continued</a:t>
            </a:r>
            <a:endParaRPr lang="en-IN" dirty="0"/>
          </a:p>
        </p:txBody>
      </p:sp>
      <p:pic>
        <p:nvPicPr>
          <p:cNvPr id="8" name="Content Placeholder 7">
            <a:extLst>
              <a:ext uri="{FF2B5EF4-FFF2-40B4-BE49-F238E27FC236}">
                <a16:creationId xmlns:a16="http://schemas.microsoft.com/office/drawing/2014/main" id="{E82AADF3-6A7E-DE3E-1D39-635D1870BFEB}"/>
              </a:ext>
            </a:extLst>
          </p:cNvPr>
          <p:cNvPicPr>
            <a:picLocks noGrp="1" noChangeAspect="1"/>
          </p:cNvPicPr>
          <p:nvPr>
            <p:ph sz="half" idx="1"/>
          </p:nvPr>
        </p:nvPicPr>
        <p:blipFill>
          <a:blip r:embed="rId2"/>
          <a:stretch>
            <a:fillRect/>
          </a:stretch>
        </p:blipFill>
        <p:spPr>
          <a:xfrm>
            <a:off x="1365852" y="2141538"/>
            <a:ext cx="3635758" cy="3649662"/>
          </a:xfrm>
        </p:spPr>
      </p:pic>
      <p:pic>
        <p:nvPicPr>
          <p:cNvPr id="17" name="Content Placeholder 16">
            <a:extLst>
              <a:ext uri="{FF2B5EF4-FFF2-40B4-BE49-F238E27FC236}">
                <a16:creationId xmlns:a16="http://schemas.microsoft.com/office/drawing/2014/main" id="{8582F65D-23D5-1F31-E529-6B4012390B5A}"/>
              </a:ext>
            </a:extLst>
          </p:cNvPr>
          <p:cNvPicPr>
            <a:picLocks noGrp="1" noChangeAspect="1"/>
          </p:cNvPicPr>
          <p:nvPr>
            <p:ph sz="half" idx="2"/>
          </p:nvPr>
        </p:nvPicPr>
        <p:blipFill>
          <a:blip r:embed="rId3"/>
          <a:stretch>
            <a:fillRect/>
          </a:stretch>
        </p:blipFill>
        <p:spPr>
          <a:xfrm>
            <a:off x="5821363" y="2291644"/>
            <a:ext cx="4995862" cy="3228623"/>
          </a:xfrm>
        </p:spPr>
      </p:pic>
    </p:spTree>
    <p:extLst>
      <p:ext uri="{BB962C8B-B14F-4D97-AF65-F5344CB8AC3E}">
        <p14:creationId xmlns:p14="http://schemas.microsoft.com/office/powerpoint/2010/main" val="256362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C81F-12EF-A3EF-6855-A7631C3E266F}"/>
              </a:ext>
            </a:extLst>
          </p:cNvPr>
          <p:cNvSpPr>
            <a:spLocks noGrp="1"/>
          </p:cNvSpPr>
          <p:nvPr>
            <p:ph type="title"/>
          </p:nvPr>
        </p:nvSpPr>
        <p:spPr/>
        <p:txBody>
          <a:bodyPr/>
          <a:lstStyle/>
          <a:p>
            <a:r>
              <a:rPr lang="en-US" dirty="0"/>
              <a:t>Use case 3 – Getting data from External Systems (MCP)</a:t>
            </a:r>
            <a:endParaRPr lang="en-IN" dirty="0"/>
          </a:p>
        </p:txBody>
      </p:sp>
      <p:sp>
        <p:nvSpPr>
          <p:cNvPr id="3" name="Content Placeholder 2">
            <a:extLst>
              <a:ext uri="{FF2B5EF4-FFF2-40B4-BE49-F238E27FC236}">
                <a16:creationId xmlns:a16="http://schemas.microsoft.com/office/drawing/2014/main" id="{6301CBDC-1297-2946-E64D-221691140E7A}"/>
              </a:ext>
            </a:extLst>
          </p:cNvPr>
          <p:cNvSpPr>
            <a:spLocks noGrp="1"/>
          </p:cNvSpPr>
          <p:nvPr>
            <p:ph sz="half" idx="1"/>
          </p:nvPr>
        </p:nvSpPr>
        <p:spPr/>
        <p:txBody>
          <a:bodyPr>
            <a:normAutofit fontScale="92500" lnSpcReduction="20000"/>
          </a:bodyPr>
          <a:lstStyle/>
          <a:p>
            <a:r>
              <a:rPr lang="en-US" dirty="0"/>
              <a:t>Few Systems are External systems , like a website  or few scripts that we might need to run by logging in to system. </a:t>
            </a:r>
          </a:p>
          <a:p>
            <a:r>
              <a:rPr lang="en-US" dirty="0"/>
              <a:t>These systems are important as they are feting data or performing action at real time.</a:t>
            </a:r>
          </a:p>
          <a:p>
            <a:r>
              <a:rPr lang="en-US" dirty="0"/>
              <a:t>In our use case Health check server is an external hosted server which gives real time info on how apps are doing and also ansible automation scripts are used to start and stop server.</a:t>
            </a:r>
          </a:p>
          <a:p>
            <a:r>
              <a:rPr lang="en-US" dirty="0"/>
              <a:t>These external resources are bound as Tools in the MCP servers. In our example MCP server is our inbuilt server which gives details on which tools its support and hence client can decide to use which one to call dynamically based on use case.</a:t>
            </a:r>
          </a:p>
          <a:p>
            <a:endParaRPr lang="en-IN" dirty="0"/>
          </a:p>
        </p:txBody>
      </p:sp>
      <p:pic>
        <p:nvPicPr>
          <p:cNvPr id="6" name="Content Placeholder 5">
            <a:extLst>
              <a:ext uri="{FF2B5EF4-FFF2-40B4-BE49-F238E27FC236}">
                <a16:creationId xmlns:a16="http://schemas.microsoft.com/office/drawing/2014/main" id="{5F9669BA-BBB2-E68D-E0A6-48653904BCAB}"/>
              </a:ext>
            </a:extLst>
          </p:cNvPr>
          <p:cNvPicPr>
            <a:picLocks noGrp="1" noChangeAspect="1"/>
          </p:cNvPicPr>
          <p:nvPr>
            <p:ph sz="half" idx="2"/>
          </p:nvPr>
        </p:nvPicPr>
        <p:blipFill>
          <a:blip r:embed="rId2"/>
          <a:stretch>
            <a:fillRect/>
          </a:stretch>
        </p:blipFill>
        <p:spPr>
          <a:xfrm>
            <a:off x="6501415" y="2141538"/>
            <a:ext cx="3635758" cy="3649662"/>
          </a:xfrm>
        </p:spPr>
      </p:pic>
    </p:spTree>
    <p:extLst>
      <p:ext uri="{BB962C8B-B14F-4D97-AF65-F5344CB8AC3E}">
        <p14:creationId xmlns:p14="http://schemas.microsoft.com/office/powerpoint/2010/main" val="2445464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1966</TotalTime>
  <Words>633</Words>
  <Application>Microsoft Office PowerPoint</Application>
  <PresentationFormat>Widescreen</PresentationFormat>
  <Paragraphs>64</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Helvetica</vt:lpstr>
      <vt:lpstr>Celestial</vt:lpstr>
      <vt:lpstr>Integrated support Tool</vt:lpstr>
      <vt:lpstr>Problem Statement and requiremnts</vt:lpstr>
      <vt:lpstr>GeN- AI Features</vt:lpstr>
      <vt:lpstr>Technologies</vt:lpstr>
      <vt:lpstr>Flow Diagram</vt:lpstr>
      <vt:lpstr>Use Case 1- knowledge Base</vt:lpstr>
      <vt:lpstr>Use case 2: Understand Structured data</vt:lpstr>
      <vt:lpstr>Use Case 2 Continued</vt:lpstr>
      <vt:lpstr>Use case 3 – Getting data from External Systems (MCP)</vt:lpstr>
      <vt:lpstr>Use case – 4 : Chaining prompts</vt:lpstr>
      <vt:lpstr>CHALLENGES</vt:lpstr>
      <vt:lpstr>Thank You!</vt:lpstr>
      <vt:lpstr>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pratibha Hegde</dc:creator>
  <cp:lastModifiedBy>pratibha Hegde</cp:lastModifiedBy>
  <cp:revision>7</cp:revision>
  <dcterms:created xsi:type="dcterms:W3CDTF">2025-03-25T06:07:03Z</dcterms:created>
  <dcterms:modified xsi:type="dcterms:W3CDTF">2025-03-26T14:53:39Z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