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281" r:id="rId7"/>
    <p:sldId id="282" r:id="rId8"/>
    <p:sldId id="314" r:id="rId9"/>
    <p:sldId id="315" r:id="rId10"/>
    <p:sldId id="317" r:id="rId11"/>
    <p:sldId id="318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88" autoAdjust="0"/>
  </p:normalViewPr>
  <p:slideViewPr>
    <p:cSldViewPr snapToGrid="0" snapToObjects="1">
      <p:cViewPr varScale="1">
        <p:scale>
          <a:sx n="64" d="100"/>
          <a:sy n="64" d="100"/>
        </p:scale>
        <p:origin x="9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3200" dirty="0"/>
              <a:t>Gen AI in </a:t>
            </a:r>
            <a:br>
              <a:rPr lang="en-US" sz="3200" dirty="0"/>
            </a:br>
            <a:r>
              <a:rPr lang="en-US" sz="3200" dirty="0"/>
              <a:t>incident management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 to Incident Management Systems</a:t>
            </a:r>
          </a:p>
          <a:p>
            <a:r>
              <a:rPr lang="en-US" dirty="0"/>
              <a:t>What is Generative AI</a:t>
            </a:r>
          </a:p>
          <a:p>
            <a:r>
              <a:rPr lang="en-US" dirty="0"/>
              <a:t>Using Gen AI for Incident Management</a:t>
            </a:r>
          </a:p>
          <a:p>
            <a:r>
              <a:rPr lang="en-US" dirty="0"/>
              <a:t>AI-Driven Root Cause Analysis</a:t>
            </a:r>
          </a:p>
          <a:p>
            <a:r>
              <a:rPr lang="en-US" dirty="0"/>
              <a:t>Automated Incident Response with 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Introduction to incident Management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Overview of incident management in IT/OPS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Challenges in legacy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Importance of  AI usage in incident management 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452367"/>
            <a:ext cx="7965461" cy="994164"/>
          </a:xfrm>
        </p:spPr>
        <p:txBody>
          <a:bodyPr/>
          <a:lstStyle/>
          <a:p>
            <a:r>
              <a:rPr lang="en-US" dirty="0"/>
              <a:t>What is generative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021668"/>
            <a:ext cx="7965460" cy="4210313"/>
          </a:xfrm>
        </p:spPr>
        <p:txBody>
          <a:bodyPr>
            <a:normAutofit fontScale="92500" lnSpcReduction="20000"/>
          </a:bodyPr>
          <a:lstStyle/>
          <a:p>
            <a:r>
              <a:rPr lang="en-US" sz="2400" b="0" i="0" dirty="0">
                <a:effectLst/>
              </a:rPr>
              <a:t>Generative AI, often referred to as GenAI, is a subset of artificial intelligence that can create original content such as text, images, videos, audio, or software code in response to user prompts.</a:t>
            </a:r>
          </a:p>
          <a:p>
            <a:r>
              <a:rPr lang="en-US" sz="2000" b="0" i="0" dirty="0">
                <a:effectLst/>
              </a:rPr>
              <a:t>Generative AI operates through three main phases: training, tuning, and generation.</a:t>
            </a:r>
            <a:endParaRPr lang="en-US" sz="2000" dirty="0"/>
          </a:p>
          <a:p>
            <a:r>
              <a:rPr lang="en-US" sz="2000" dirty="0"/>
              <a:t>Generative AI has a wide range of applications across various domains:</a:t>
            </a:r>
          </a:p>
          <a:p>
            <a:pPr lvl="1"/>
            <a:r>
              <a:rPr lang="en-US" sz="2000" dirty="0"/>
              <a:t>Text Generation</a:t>
            </a:r>
          </a:p>
          <a:p>
            <a:pPr lvl="1"/>
            <a:r>
              <a:rPr lang="en-US" sz="2000" dirty="0"/>
              <a:t>Image and Video Creation</a:t>
            </a:r>
          </a:p>
          <a:p>
            <a:pPr lvl="1"/>
            <a:r>
              <a:rPr lang="en-US" sz="2000" dirty="0"/>
              <a:t>Sound and Music</a:t>
            </a:r>
          </a:p>
          <a:p>
            <a:pPr lvl="1"/>
            <a:r>
              <a:rPr lang="en-US" sz="2000" dirty="0"/>
              <a:t>Software Code</a:t>
            </a:r>
          </a:p>
          <a:p>
            <a:pPr lvl="1"/>
            <a:r>
              <a:rPr lang="en-US" sz="2000" dirty="0"/>
              <a:t>Design and Art</a:t>
            </a:r>
          </a:p>
          <a:p>
            <a:pPr lvl="1"/>
            <a:r>
              <a:rPr lang="en-US" sz="2000" dirty="0"/>
              <a:t>Simulations and Synthetic Data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1179489"/>
          </a:xfrm>
        </p:spPr>
        <p:txBody>
          <a:bodyPr/>
          <a:lstStyle/>
          <a:p>
            <a:r>
              <a:rPr lang="en-US" dirty="0"/>
              <a:t>Using Gen AI for Incident management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2365349"/>
            <a:ext cx="7043618" cy="22332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Generative AI can automate incident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Predictive maintenance using AI-driven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Real-time incident reporting and resolution suggestions using AI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AI-Driven Root Cause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160455" cy="372033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 AI to identify the root cause of the incident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Analyzing Splunk logs and Elastic APM or AppDynamics metrics to pinpoint system issue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Reduction in Mean Time to Resolution.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Automated incident response with ai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2303463"/>
            <a:ext cx="7090117" cy="41433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AI-generated playbooks for incident resolution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AI suggests solutions based on previous incidents.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Self-healing mechanisms powered by AI.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46254"/>
            <a:ext cx="7843837" cy="546443"/>
          </a:xfrm>
        </p:spPr>
        <p:txBody>
          <a:bodyPr/>
          <a:lstStyle/>
          <a:p>
            <a:r>
              <a:rPr lang="en-US" dirty="0"/>
              <a:t>Architecture OF CHATBOT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65A809-9A44-EB9B-D107-B93CE198DB1C}"/>
              </a:ext>
            </a:extLst>
          </p:cNvPr>
          <p:cNvSpPr/>
          <p:nvPr/>
        </p:nvSpPr>
        <p:spPr>
          <a:xfrm>
            <a:off x="196948" y="1730326"/>
            <a:ext cx="1420837" cy="34528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UI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FD1DB-35BF-1BF0-352D-35E88D893617}"/>
              </a:ext>
            </a:extLst>
          </p:cNvPr>
          <p:cNvSpPr/>
          <p:nvPr/>
        </p:nvSpPr>
        <p:spPr>
          <a:xfrm>
            <a:off x="2518117" y="1674863"/>
            <a:ext cx="6372665" cy="34528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C9927E-C12A-C862-40B9-1ADA31363B35}"/>
              </a:ext>
            </a:extLst>
          </p:cNvPr>
          <p:cNvSpPr/>
          <p:nvPr/>
        </p:nvSpPr>
        <p:spPr>
          <a:xfrm>
            <a:off x="2691620" y="1859643"/>
            <a:ext cx="2110154" cy="1545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FD10F3-36FF-DB03-A9FE-D3FC5F672B63}"/>
              </a:ext>
            </a:extLst>
          </p:cNvPr>
          <p:cNvSpPr/>
          <p:nvPr/>
        </p:nvSpPr>
        <p:spPr>
          <a:xfrm>
            <a:off x="2703345" y="3752153"/>
            <a:ext cx="2110154" cy="10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21107-64EA-E905-E987-FF0A19094860}"/>
              </a:ext>
            </a:extLst>
          </p:cNvPr>
          <p:cNvSpPr/>
          <p:nvPr/>
        </p:nvSpPr>
        <p:spPr>
          <a:xfrm>
            <a:off x="5144088" y="1882726"/>
            <a:ext cx="951912" cy="2966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DFC52-7C02-FCF0-E773-6245AD175F7D}"/>
              </a:ext>
            </a:extLst>
          </p:cNvPr>
          <p:cNvSpPr/>
          <p:nvPr/>
        </p:nvSpPr>
        <p:spPr>
          <a:xfrm>
            <a:off x="6438314" y="1882726"/>
            <a:ext cx="2110154" cy="10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EE9C37-C258-B163-F13D-134392C84612}"/>
              </a:ext>
            </a:extLst>
          </p:cNvPr>
          <p:cNvSpPr/>
          <p:nvPr/>
        </p:nvSpPr>
        <p:spPr>
          <a:xfrm>
            <a:off x="6450039" y="3752153"/>
            <a:ext cx="2110154" cy="10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C2B41D-5222-A2F5-AFDE-D72037D4905D}"/>
              </a:ext>
            </a:extLst>
          </p:cNvPr>
          <p:cNvSpPr/>
          <p:nvPr/>
        </p:nvSpPr>
        <p:spPr>
          <a:xfrm>
            <a:off x="2869809" y="2278965"/>
            <a:ext cx="1561514" cy="351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User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Intent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F42539-4670-0470-0DAD-554ED42F5D14}"/>
              </a:ext>
            </a:extLst>
          </p:cNvPr>
          <p:cNvSpPr/>
          <p:nvPr/>
        </p:nvSpPr>
        <p:spPr>
          <a:xfrm>
            <a:off x="2881532" y="2876483"/>
            <a:ext cx="1561514" cy="351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Context Info</a:t>
            </a:r>
            <a:endParaRPr lang="en-IN" dirty="0">
              <a:solidFill>
                <a:schemeClr val="accent6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38CB62-57AB-E716-66DC-D50F097912AB}"/>
              </a:ext>
            </a:extLst>
          </p:cNvPr>
          <p:cNvCxnSpPr>
            <a:cxnSpLocks/>
          </p:cNvCxnSpPr>
          <p:nvPr/>
        </p:nvCxnSpPr>
        <p:spPr>
          <a:xfrm>
            <a:off x="3638845" y="2630657"/>
            <a:ext cx="23444" cy="2458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28C176-FA75-8397-649C-F23E683C6D25}"/>
              </a:ext>
            </a:extLst>
          </p:cNvPr>
          <p:cNvCxnSpPr/>
          <p:nvPr/>
        </p:nvCxnSpPr>
        <p:spPr>
          <a:xfrm>
            <a:off x="1617785" y="2753570"/>
            <a:ext cx="80166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E1AE22-12B9-08D3-9CDD-113DD09CCBCF}"/>
              </a:ext>
            </a:extLst>
          </p:cNvPr>
          <p:cNvCxnSpPr/>
          <p:nvPr/>
        </p:nvCxnSpPr>
        <p:spPr>
          <a:xfrm flipH="1">
            <a:off x="1617785" y="3896751"/>
            <a:ext cx="80166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B8544D9-18B6-A916-936F-8E4DE8CB847C}"/>
              </a:ext>
            </a:extLst>
          </p:cNvPr>
          <p:cNvSpPr txBox="1"/>
          <p:nvPr/>
        </p:nvSpPr>
        <p:spPr>
          <a:xfrm>
            <a:off x="1584958" y="2351712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Request</a:t>
            </a:r>
            <a:endParaRPr lang="en-IN" sz="1600" dirty="0">
              <a:solidFill>
                <a:schemeClr val="accent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6F35D3-C8BB-BE3E-F094-466E4255FBCF}"/>
              </a:ext>
            </a:extLst>
          </p:cNvPr>
          <p:cNvSpPr txBox="1"/>
          <p:nvPr/>
        </p:nvSpPr>
        <p:spPr>
          <a:xfrm>
            <a:off x="1667018" y="354511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Response</a:t>
            </a:r>
            <a:endParaRPr lang="en-IN" sz="1400" dirty="0">
              <a:solidFill>
                <a:schemeClr val="accent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F04628-4623-DE64-76E1-668692A694B5}"/>
              </a:ext>
            </a:extLst>
          </p:cNvPr>
          <p:cNvSpPr txBox="1"/>
          <p:nvPr/>
        </p:nvSpPr>
        <p:spPr>
          <a:xfrm>
            <a:off x="3205088" y="4131516"/>
            <a:ext cx="1237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Response Generation</a:t>
            </a:r>
            <a:endParaRPr lang="en-IN" sz="1600" dirty="0">
              <a:solidFill>
                <a:schemeClr val="accent6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8D51CB-303E-228D-414C-6CA9BA0E9E8D}"/>
              </a:ext>
            </a:extLst>
          </p:cNvPr>
          <p:cNvCxnSpPr/>
          <p:nvPr/>
        </p:nvCxnSpPr>
        <p:spPr>
          <a:xfrm>
            <a:off x="4832258" y="2630657"/>
            <a:ext cx="311830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5598CA-B9A5-8AA0-5273-B69C64A6253E}"/>
              </a:ext>
            </a:extLst>
          </p:cNvPr>
          <p:cNvSpPr txBox="1"/>
          <p:nvPr/>
        </p:nvSpPr>
        <p:spPr>
          <a:xfrm>
            <a:off x="5083127" y="2681006"/>
            <a:ext cx="123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Dialogue Management</a:t>
            </a:r>
            <a:endParaRPr lang="en-IN" sz="1200" dirty="0">
              <a:solidFill>
                <a:schemeClr val="accent6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5A9A29-DFFB-B7EB-EA41-531ECDB9BBFD}"/>
              </a:ext>
            </a:extLst>
          </p:cNvPr>
          <p:cNvCxnSpPr>
            <a:cxnSpLocks/>
          </p:cNvCxnSpPr>
          <p:nvPr/>
        </p:nvCxnSpPr>
        <p:spPr>
          <a:xfrm flipH="1">
            <a:off x="4832258" y="4423903"/>
            <a:ext cx="31183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3356438-A57A-F769-B119-4C67D9A69FDC}"/>
              </a:ext>
            </a:extLst>
          </p:cNvPr>
          <p:cNvSpPr txBox="1"/>
          <p:nvPr/>
        </p:nvSpPr>
        <p:spPr>
          <a:xfrm>
            <a:off x="5063198" y="4831487"/>
            <a:ext cx="1237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6"/>
                </a:solidFill>
              </a:rPr>
              <a:t>ChatBot</a:t>
            </a:r>
            <a:endParaRPr lang="en-IN" sz="1200" b="1" dirty="0">
              <a:solidFill>
                <a:schemeClr val="accent6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837206-8FB3-2245-3B84-6015F28E2AB0}"/>
              </a:ext>
            </a:extLst>
          </p:cNvPr>
          <p:cNvCxnSpPr/>
          <p:nvPr/>
        </p:nvCxnSpPr>
        <p:spPr>
          <a:xfrm>
            <a:off x="6096000" y="2515771"/>
            <a:ext cx="311830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8CC2C1-279A-3C8E-95BD-E7789420B9E7}"/>
              </a:ext>
            </a:extLst>
          </p:cNvPr>
          <p:cNvSpPr txBox="1"/>
          <p:nvPr/>
        </p:nvSpPr>
        <p:spPr>
          <a:xfrm>
            <a:off x="6867380" y="3902543"/>
            <a:ext cx="1404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Data source like Confluence, JIRA, SharePoint, internal portals</a:t>
            </a:r>
            <a:endParaRPr lang="en-IN" sz="1200" dirty="0">
              <a:solidFill>
                <a:schemeClr val="accent6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D23273-C0C1-7321-4130-2F92705DA676}"/>
              </a:ext>
            </a:extLst>
          </p:cNvPr>
          <p:cNvCxnSpPr/>
          <p:nvPr/>
        </p:nvCxnSpPr>
        <p:spPr>
          <a:xfrm>
            <a:off x="7469945" y="2980006"/>
            <a:ext cx="0" cy="772147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5404BB3-B531-5A2E-5E29-947D3312C627}"/>
              </a:ext>
            </a:extLst>
          </p:cNvPr>
          <p:cNvSpPr/>
          <p:nvPr/>
        </p:nvSpPr>
        <p:spPr>
          <a:xfrm>
            <a:off x="6710289" y="2046879"/>
            <a:ext cx="1561514" cy="351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Action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sz="1400" dirty="0">
                <a:solidFill>
                  <a:schemeClr val="accent6"/>
                </a:solidFill>
              </a:rPr>
              <a:t>Execution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E927D7-374A-3A6C-D4A9-919A40D5D985}"/>
              </a:ext>
            </a:extLst>
          </p:cNvPr>
          <p:cNvSpPr/>
          <p:nvPr/>
        </p:nvSpPr>
        <p:spPr>
          <a:xfrm>
            <a:off x="6710289" y="2501705"/>
            <a:ext cx="1561514" cy="351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Info Retrieval</a:t>
            </a:r>
            <a:endParaRPr lang="en-IN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{236446A9-EE1E-4844-99E7-DB2F15D3405C}tf78438558_win32</Template>
  <TotalTime>38</TotalTime>
  <Words>268</Words>
  <Application>Microsoft Office PowerPoint</Application>
  <PresentationFormat>Widescreen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Sabon Next LT</vt:lpstr>
      <vt:lpstr>Custom</vt:lpstr>
      <vt:lpstr>Gen AI in  incident management</vt:lpstr>
      <vt:lpstr>agenda</vt:lpstr>
      <vt:lpstr>Introduction to incident Management systems</vt:lpstr>
      <vt:lpstr>What is generative ai</vt:lpstr>
      <vt:lpstr>Using Gen AI for Incident management</vt:lpstr>
      <vt:lpstr>AI-Driven Root Cause analysis</vt:lpstr>
      <vt:lpstr>Automated incident response with ai</vt:lpstr>
      <vt:lpstr>Architecture OF CHATBOT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Suresh Kadam</dc:creator>
  <cp:lastModifiedBy>Suresh Kadam</cp:lastModifiedBy>
  <cp:revision>2</cp:revision>
  <dcterms:created xsi:type="dcterms:W3CDTF">2025-03-26T14:35:25Z</dcterms:created>
  <dcterms:modified xsi:type="dcterms:W3CDTF">2025-03-26T15:15:30Z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