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1" r:id="rId2"/>
    <p:sldId id="2562" r:id="rId3"/>
    <p:sldId id="2563" r:id="rId4"/>
    <p:sldId id="2564" r:id="rId5"/>
    <p:sldId id="2580" r:id="rId6"/>
    <p:sldId id="2582" r:id="rId7"/>
    <p:sldId id="2587" r:id="rId8"/>
    <p:sldId id="2585" r:id="rId9"/>
    <p:sldId id="2583" r:id="rId10"/>
    <p:sldId id="25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rchitecture and Design of GenAI Integrated Platform Support Environment" id="{5CC007DD-2143-472A-9722-E8B9B375677A}">
          <p14:sldIdLst>
            <p14:sldId id="2561"/>
            <p14:sldId id="2562"/>
          </p14:sldIdLst>
        </p14:section>
        <p14:section name="Designing the GenAI Integrated Platform" id="{E0D151DE-06E7-4AEC-BBA5-EF69B85657BF}">
          <p14:sldIdLst>
            <p14:sldId id="2563"/>
            <p14:sldId id="2564"/>
            <p14:sldId id="2580"/>
            <p14:sldId id="2582"/>
            <p14:sldId id="2587"/>
            <p14:sldId id="2585"/>
          </p14:sldIdLst>
        </p14:section>
        <p14:section name="Results and Outcomes of the Proof of Concept" id="{2F9D193A-3124-4902-9078-A366B9820FB4}">
          <p14:sldIdLst>
            <p14:sldId id="2583"/>
          </p14:sldIdLst>
        </p14:section>
        <p14:section name="Conclusion" id="{02536E7E-3ABD-4B99-B060-BDE5B67BD1D6}">
          <p14:sldIdLst>
            <p14:sldId id="258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57" autoAdjust="0"/>
  </p:normalViewPr>
  <p:slideViewPr>
    <p:cSldViewPr snapToGrid="0">
      <p:cViewPr>
        <p:scale>
          <a:sx n="69" d="100"/>
          <a:sy n="69" d="100"/>
        </p:scale>
        <p:origin x="564" y="2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DC1593-01C4-42B1-961E-636B479C2CD0}" type="datetimeFigureOut">
              <a:rPr lang="en-US" smtClean="0"/>
              <a:t>3/26/2025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C7DD6C-F275-4741-9C09-979BB43C92DE}" type="slidenum">
              <a:rPr lang="en-US" smtClean="0"/>
              <a:t>‹#›</a:t>
            </a:fld>
            <a:endParaRPr lang="en-US"/>
          </a:p>
        </p:txBody>
      </p:sp>
    </p:spTree>
    <p:extLst>
      <p:ext uri="{BB962C8B-B14F-4D97-AF65-F5344CB8AC3E}">
        <p14:creationId xmlns:p14="http://schemas.microsoft.com/office/powerpoint/2010/main" val="288860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5330E6-2DB4-4130-B9DD-80921D0F4676}" type="slidenum">
              <a:rPr lang="en-US" smtClean="0"/>
              <a:t>1</a:t>
            </a:fld>
            <a:endParaRPr lang="en-US"/>
          </a:p>
        </p:txBody>
      </p:sp>
    </p:spTree>
    <p:extLst>
      <p:ext uri="{BB962C8B-B14F-4D97-AF65-F5344CB8AC3E}">
        <p14:creationId xmlns:p14="http://schemas.microsoft.com/office/powerpoint/2010/main" val="4119945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presentation will start with the design aspects of the GenAI integrated platform, highlighting objectives and user interface considerations. We will then discuss how efficiency and automation are approached, followed by challenges faced during development. Finally, we will review the results and outcomes of our proof of concept.</a:t>
            </a:r>
          </a:p>
        </p:txBody>
      </p:sp>
      <p:sp>
        <p:nvSpPr>
          <p:cNvPr id="4" name="Slide Number Placeholder 3"/>
          <p:cNvSpPr>
            <a:spLocks noGrp="1"/>
          </p:cNvSpPr>
          <p:nvPr>
            <p:ph type="sldNum" sz="quarter" idx="5"/>
          </p:nvPr>
        </p:nvSpPr>
        <p:spPr/>
        <p:txBody>
          <a:bodyPr/>
          <a:lstStyle/>
          <a:p>
            <a:fld id="{E95330E6-2DB4-4130-B9DD-80921D0F4676}" type="slidenum">
              <a:rPr lang="en-US" smtClean="0"/>
              <a:t>2</a:t>
            </a:fld>
            <a:endParaRPr lang="en-US"/>
          </a:p>
        </p:txBody>
      </p:sp>
    </p:spTree>
    <p:extLst>
      <p:ext uri="{BB962C8B-B14F-4D97-AF65-F5344CB8AC3E}">
        <p14:creationId xmlns:p14="http://schemas.microsoft.com/office/powerpoint/2010/main" val="2089140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design phase is crucial for establishing the foundation of the GenAI integrated platform. Key elements include defining the goals of the platform and ensuring that it meets user needs effectively.</a:t>
            </a:r>
          </a:p>
        </p:txBody>
      </p:sp>
      <p:sp>
        <p:nvSpPr>
          <p:cNvPr id="4" name="Slide Number Placeholder 3"/>
          <p:cNvSpPr>
            <a:spLocks noGrp="1"/>
          </p:cNvSpPr>
          <p:nvPr>
            <p:ph type="sldNum" sz="quarter" idx="5"/>
          </p:nvPr>
        </p:nvSpPr>
        <p:spPr/>
        <p:txBody>
          <a:bodyPr/>
          <a:lstStyle/>
          <a:p>
            <a:fld id="{E95330E6-2DB4-4130-B9DD-80921D0F4676}" type="slidenum">
              <a:rPr lang="en-US" smtClean="0"/>
              <a:t>3</a:t>
            </a:fld>
            <a:endParaRPr lang="en-US"/>
          </a:p>
        </p:txBody>
      </p:sp>
    </p:spTree>
    <p:extLst>
      <p:ext uri="{BB962C8B-B14F-4D97-AF65-F5344CB8AC3E}">
        <p14:creationId xmlns:p14="http://schemas.microsoft.com/office/powerpoint/2010/main" val="371089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conceptualization of the GenAI integrated platform focuses on identifying its main objectives, such as enhancing user experience, improving task efficiency, and integrating advanced AI capabilities. A well-defined purpose guides the development process.</a:t>
            </a:r>
          </a:p>
        </p:txBody>
      </p:sp>
      <p:sp>
        <p:nvSpPr>
          <p:cNvPr id="4" name="Slide Number Placeholder 3"/>
          <p:cNvSpPr>
            <a:spLocks noGrp="1"/>
          </p:cNvSpPr>
          <p:nvPr>
            <p:ph type="sldNum" sz="quarter" idx="5"/>
          </p:nvPr>
        </p:nvSpPr>
        <p:spPr/>
        <p:txBody>
          <a:bodyPr/>
          <a:lstStyle/>
          <a:p>
            <a:fld id="{E95330E6-2DB4-4130-B9DD-80921D0F4676}" type="slidenum">
              <a:rPr lang="en-US" smtClean="0"/>
              <a:t>4</a:t>
            </a:fld>
            <a:endParaRPr lang="en-US"/>
          </a:p>
        </p:txBody>
      </p:sp>
    </p:spTree>
    <p:extLst>
      <p:ext uri="{BB962C8B-B14F-4D97-AF65-F5344CB8AC3E}">
        <p14:creationId xmlns:p14="http://schemas.microsoft.com/office/powerpoint/2010/main" val="4020546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51C7D-6CB9-7B38-99B8-D0ECB9D89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5AA26A-D950-8777-9155-47E2685690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09E080-9260-35A4-819E-79F7DA8F294A}"/>
              </a:ext>
            </a:extLst>
          </p:cNvPr>
          <p:cNvSpPr>
            <a:spLocks noGrp="1"/>
          </p:cNvSpPr>
          <p:nvPr>
            <p:ph type="body" idx="1"/>
          </p:nvPr>
        </p:nvSpPr>
        <p:spPr/>
        <p:txBody>
          <a:bodyPr/>
          <a:lstStyle/>
          <a:p>
            <a:r>
              <a:rPr lang="en-US"/>
              <a:t>The system architecture outlines how different components of the platform interconnect to deliver functionality. This includes data processing layers, user interface modules, and AI engines, all working together seamlessly.</a:t>
            </a:r>
          </a:p>
        </p:txBody>
      </p:sp>
      <p:sp>
        <p:nvSpPr>
          <p:cNvPr id="4" name="Slide Number Placeholder 3">
            <a:extLst>
              <a:ext uri="{FF2B5EF4-FFF2-40B4-BE49-F238E27FC236}">
                <a16:creationId xmlns:a16="http://schemas.microsoft.com/office/drawing/2014/main" id="{47989C2A-779A-555B-F91B-2DB5B204EA3D}"/>
              </a:ext>
            </a:extLst>
          </p:cNvPr>
          <p:cNvSpPr>
            <a:spLocks noGrp="1"/>
          </p:cNvSpPr>
          <p:nvPr>
            <p:ph type="sldNum" sz="quarter" idx="5"/>
          </p:nvPr>
        </p:nvSpPr>
        <p:spPr/>
        <p:txBody>
          <a:bodyPr/>
          <a:lstStyle/>
          <a:p>
            <a:fld id="{E95330E6-2DB4-4130-B9DD-80921D0F4676}" type="slidenum">
              <a:rPr lang="en-US" smtClean="0"/>
              <a:t>5</a:t>
            </a:fld>
            <a:endParaRPr lang="en-US"/>
          </a:p>
        </p:txBody>
      </p:sp>
    </p:spTree>
    <p:extLst>
      <p:ext uri="{BB962C8B-B14F-4D97-AF65-F5344CB8AC3E}">
        <p14:creationId xmlns:p14="http://schemas.microsoft.com/office/powerpoint/2010/main" val="87428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3/26/2025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11142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3/26/2025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2331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3/26/2025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7148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3/26/2025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8871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3/26/2025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187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3/26/2025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23492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3/26/2025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7305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3/26/2025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08489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3/26/2025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2820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3/26/2025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15517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3/26/2025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8658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3/26/2025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40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9E41460F-EB0A-44ED-2BD9-8B706B6186CC}"/>
              </a:ext>
            </a:extLst>
          </p:cNvPr>
          <p:cNvSpPr>
            <a:spLocks noGrp="1"/>
          </p:cNvSpPr>
          <p:nvPr>
            <p:ph type="ctrTitle"/>
          </p:nvPr>
        </p:nvSpPr>
        <p:spPr>
          <a:xfrm>
            <a:off x="514117" y="952500"/>
            <a:ext cx="4124557" cy="3524250"/>
          </a:xfrm>
        </p:spPr>
        <p:txBody>
          <a:bodyPr>
            <a:normAutofit/>
          </a:bodyPr>
          <a:lstStyle/>
          <a:p>
            <a:pPr>
              <a:lnSpc>
                <a:spcPct val="90000"/>
              </a:lnSpc>
            </a:pPr>
            <a:r>
              <a:rPr lang="en-US" sz="4100" dirty="0"/>
              <a:t>GenAI Integrated Platform Support Environment</a:t>
            </a:r>
            <a:br>
              <a:rPr lang="en-US" sz="4100" dirty="0"/>
            </a:br>
            <a:br>
              <a:rPr lang="en-US" sz="4100" dirty="0"/>
            </a:br>
            <a:endParaRPr lang="en-US" sz="4100" dirty="0"/>
          </a:p>
        </p:txBody>
      </p:sp>
      <p:sp>
        <p:nvSpPr>
          <p:cNvPr id="3" name="Subtitle 2">
            <a:extLst>
              <a:ext uri="{FF2B5EF4-FFF2-40B4-BE49-F238E27FC236}">
                <a16:creationId xmlns:a16="http://schemas.microsoft.com/office/drawing/2014/main" id="{9ED2D912-B581-0A9E-75EA-127D3707B1DB}"/>
              </a:ext>
            </a:extLst>
          </p:cNvPr>
          <p:cNvSpPr>
            <a:spLocks noGrp="1"/>
          </p:cNvSpPr>
          <p:nvPr>
            <p:ph type="subTitle" idx="1"/>
          </p:nvPr>
        </p:nvSpPr>
        <p:spPr>
          <a:xfrm>
            <a:off x="514118" y="5221226"/>
            <a:ext cx="4057882" cy="1125597"/>
          </a:xfrm>
        </p:spPr>
        <p:txBody>
          <a:bodyPr anchor="t">
            <a:normAutofit/>
          </a:bodyPr>
          <a:lstStyle/>
          <a:p>
            <a:r>
              <a:rPr lang="en-US" sz="2400" dirty="0"/>
              <a:t>TEAM: </a:t>
            </a:r>
            <a:r>
              <a:rPr lang="en-US" sz="2400" dirty="0" err="1"/>
              <a:t>GenAITects</a:t>
            </a:r>
            <a:endParaRPr lang="en-US" sz="2400" dirty="0"/>
          </a:p>
        </p:txBody>
      </p:sp>
      <p:cxnSp>
        <p:nvCxnSpPr>
          <p:cNvPr id="20" name="Straight Connector 19">
            <a:extLst>
              <a:ext uri="{FF2B5EF4-FFF2-40B4-BE49-F238E27FC236}">
                <a16:creationId xmlns:a16="http://schemas.microsoft.com/office/drawing/2014/main" id="{A2D508B3-A66C-833E-D929-8DC211635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088" y="4882722"/>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Picture 3" descr="Circuit Board Background">
            <a:extLst>
              <a:ext uri="{FF2B5EF4-FFF2-40B4-BE49-F238E27FC236}">
                <a16:creationId xmlns:a16="http://schemas.microsoft.com/office/drawing/2014/main" id="{CC53BDCE-1082-4D11-BC67-417BD4FD6FA7}"/>
              </a:ext>
            </a:extLst>
          </p:cNvPr>
          <p:cNvPicPr>
            <a:picLocks noChangeAspect="1"/>
          </p:cNvPicPr>
          <p:nvPr/>
        </p:nvPicPr>
        <p:blipFill>
          <a:blip r:embed="rId3"/>
          <a:srcRect l="18656" r="24503"/>
          <a:stretch/>
        </p:blipFill>
        <p:spPr>
          <a:xfrm>
            <a:off x="5261956" y="10"/>
            <a:ext cx="6930043" cy="6857990"/>
          </a:xfrm>
          <a:prstGeom prst="rect">
            <a:avLst/>
          </a:prstGeom>
        </p:spPr>
      </p:pic>
    </p:spTree>
    <p:extLst>
      <p:ext uri="{BB962C8B-B14F-4D97-AF65-F5344CB8AC3E}">
        <p14:creationId xmlns:p14="http://schemas.microsoft.com/office/powerpoint/2010/main" val="600486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04A1-201D-CEBA-D7A3-B6D79787FBA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713841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500407-6CF8-C541-70DA-C0AC303BC7DB}"/>
              </a:ext>
            </a:extLst>
          </p:cNvPr>
          <p:cNvSpPr>
            <a:spLocks noGrp="1"/>
          </p:cNvSpPr>
          <p:nvPr>
            <p:ph type="title"/>
          </p:nvPr>
        </p:nvSpPr>
        <p:spPr>
          <a:xfrm>
            <a:off x="4811732" y="839972"/>
            <a:ext cx="6764856" cy="1097280"/>
          </a:xfrm>
        </p:spPr>
        <p:txBody>
          <a:bodyPr vert="horz" lIns="91440" tIns="45720" rIns="91440" bIns="45720" rtlCol="0" anchor="t">
            <a:normAutofit/>
          </a:bodyPr>
          <a:lstStyle/>
          <a:p>
            <a:r>
              <a:rPr lang="en-US" sz="3600" dirty="0"/>
              <a:t>Agenda Items</a:t>
            </a:r>
          </a:p>
        </p:txBody>
      </p:sp>
      <p:pic>
        <p:nvPicPr>
          <p:cNvPr id="5" name="Content Placeholder 4" descr="Conceptual image representing mosaic media interface and the digital software. A wall of screens curves away from view, shimmering with an assortment of random graphics, animations and simple icon images.">
            <a:extLst>
              <a:ext uri="{FF2B5EF4-FFF2-40B4-BE49-F238E27FC236}">
                <a16:creationId xmlns:a16="http://schemas.microsoft.com/office/drawing/2014/main" id="{C2656A11-49FE-4E64-9E11-0FC5E982907A}"/>
              </a:ext>
            </a:extLst>
          </p:cNvPr>
          <p:cNvPicPr>
            <a:picLocks noGrp="1" noChangeAspect="1"/>
          </p:cNvPicPr>
          <p:nvPr>
            <p:ph sz="half" idx="1"/>
          </p:nvPr>
        </p:nvPicPr>
        <p:blipFill>
          <a:blip r:embed="rId3"/>
          <a:srcRect l="6735"/>
          <a:stretch/>
        </p:blipFill>
        <p:spPr>
          <a:xfrm>
            <a:off x="-1" y="1"/>
            <a:ext cx="3997843" cy="6267922"/>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BDEA18C-4FDA-07FE-60DE-6D0305FFD00F}"/>
              </a:ext>
            </a:extLst>
          </p:cNvPr>
          <p:cNvSpPr>
            <a:spLocks noGrp="1"/>
          </p:cNvSpPr>
          <p:nvPr>
            <p:ph sz="half" idx="2"/>
          </p:nvPr>
        </p:nvSpPr>
        <p:spPr>
          <a:xfrm>
            <a:off x="4811733" y="2101608"/>
            <a:ext cx="6764856" cy="4121887"/>
          </a:xfrm>
        </p:spPr>
        <p:txBody>
          <a:bodyPr vert="horz" lIns="91440" tIns="45720" rIns="91440" bIns="45720" rtlCol="0">
            <a:normAutofit/>
          </a:bodyPr>
          <a:lstStyle/>
          <a:p>
            <a:r>
              <a:rPr lang="en-US" sz="2400" dirty="0"/>
              <a:t>Designing the GenAI Integrated Platform</a:t>
            </a:r>
          </a:p>
          <a:p>
            <a:r>
              <a:rPr lang="en-US" sz="2400" dirty="0"/>
              <a:t>Challenges in Development</a:t>
            </a:r>
          </a:p>
          <a:p>
            <a:r>
              <a:rPr lang="en-US" sz="2400" dirty="0"/>
              <a:t>Outcomes of the Proof of Concept</a:t>
            </a:r>
          </a:p>
        </p:txBody>
      </p:sp>
    </p:spTree>
    <p:extLst>
      <p:ext uri="{BB962C8B-B14F-4D97-AF65-F5344CB8AC3E}">
        <p14:creationId xmlns:p14="http://schemas.microsoft.com/office/powerpoint/2010/main" val="11825064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E472ABFF-5DEE-1985-08A2-68AA77EC19A2}"/>
              </a:ext>
            </a:extLst>
          </p:cNvPr>
          <p:cNvSpPr>
            <a:spLocks noGrp="1"/>
          </p:cNvSpPr>
          <p:nvPr>
            <p:ph type="ctrTitle"/>
          </p:nvPr>
        </p:nvSpPr>
        <p:spPr>
          <a:xfrm>
            <a:off x="559219" y="1115844"/>
            <a:ext cx="7680960" cy="4631911"/>
          </a:xfrm>
        </p:spPr>
        <p:txBody>
          <a:bodyPr anchor="b">
            <a:normAutofit/>
          </a:bodyPr>
          <a:lstStyle/>
          <a:p>
            <a:r>
              <a:rPr lang="en-US" sz="6500"/>
              <a:t>Designing the GenAI Integrated Platform</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508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1A2C80-AA17-2A29-B3A1-0803C92F312C}"/>
              </a:ext>
            </a:extLst>
          </p:cNvPr>
          <p:cNvSpPr>
            <a:spLocks noGrp="1"/>
          </p:cNvSpPr>
          <p:nvPr>
            <p:ph type="title"/>
          </p:nvPr>
        </p:nvSpPr>
        <p:spPr>
          <a:xfrm>
            <a:off x="5129764" y="402975"/>
            <a:ext cx="6501810" cy="1097280"/>
          </a:xfrm>
        </p:spPr>
        <p:txBody>
          <a:bodyPr vert="horz" lIns="91440" tIns="45720" rIns="91440" bIns="45720" rtlCol="0" anchor="t">
            <a:normAutofit/>
          </a:bodyPr>
          <a:lstStyle/>
          <a:p>
            <a:pPr>
              <a:lnSpc>
                <a:spcPct val="90000"/>
              </a:lnSpc>
            </a:pPr>
            <a:r>
              <a:rPr lang="en-US" sz="3400" dirty="0"/>
              <a:t>Conceptualization and Objectives</a:t>
            </a:r>
          </a:p>
        </p:txBody>
      </p:sp>
      <p:pic>
        <p:nvPicPr>
          <p:cNvPr id="5" name="Content Placeholder 4" descr="Woman showing Earth and network hologram by using the user interface technology.">
            <a:extLst>
              <a:ext uri="{FF2B5EF4-FFF2-40B4-BE49-F238E27FC236}">
                <a16:creationId xmlns:a16="http://schemas.microsoft.com/office/drawing/2014/main" id="{2CFBF5FC-6CD5-431D-AB17-4E8489E14DC6}"/>
              </a:ext>
            </a:extLst>
          </p:cNvPr>
          <p:cNvPicPr>
            <a:picLocks noGrp="1" noChangeAspect="1"/>
          </p:cNvPicPr>
          <p:nvPr>
            <p:ph sz="half" idx="1"/>
          </p:nvPr>
        </p:nvPicPr>
        <p:blipFill>
          <a:blip r:embed="rId3"/>
          <a:srcRect l="36538" r="17056" b="-2"/>
          <a:stretch/>
        </p:blipFill>
        <p:spPr>
          <a:xfrm>
            <a:off x="20" y="74429"/>
            <a:ext cx="4416532" cy="6193494"/>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FE359E1-8679-0F2F-9231-03877904AAA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976038" y="1189124"/>
            <a:ext cx="6501810" cy="5078797"/>
          </a:xfrm>
        </p:spPr>
        <p:txBody>
          <a:bodyPr>
            <a:noAutofit/>
          </a:bodyPr>
          <a:lstStyle/>
          <a:p>
            <a:pPr marL="228600" indent="-228600" algn="l" rtl="0" eaLnBrk="1" latinLnBrk="0" hangingPunct="1">
              <a:lnSpc>
                <a:spcPct val="120000"/>
              </a:lnSpc>
              <a:spcBef>
                <a:spcPts val="2500"/>
              </a:spcBef>
              <a:buFont typeface="Arial" panose="020B0604020202020204" pitchFamily="34" charset="0"/>
              <a:buChar char="•"/>
            </a:pPr>
            <a:r>
              <a:rPr lang="en-US" dirty="0">
                <a:solidFill>
                  <a:srgbClr val="000000"/>
                </a:solidFill>
                <a:latin typeface="Grandview Display" panose="020B0502040204020203" pitchFamily="34" charset="0"/>
              </a:rPr>
              <a:t>Detail </a:t>
            </a:r>
            <a:r>
              <a:rPr lang="en-US" dirty="0">
                <a:solidFill>
                  <a:srgbClr val="000000"/>
                </a:solidFill>
                <a:effectLst/>
                <a:latin typeface="Grandview Display" panose="020B0502040204020203" pitchFamily="34" charset="0"/>
              </a:rPr>
              <a:t>architecture and design</a:t>
            </a:r>
          </a:p>
          <a:p>
            <a:pPr marL="228600" indent="-228600" algn="l" rtl="0" eaLnBrk="1" latinLnBrk="0" hangingPunct="1">
              <a:lnSpc>
                <a:spcPct val="120000"/>
              </a:lnSpc>
              <a:spcBef>
                <a:spcPts val="2500"/>
              </a:spcBef>
              <a:buFont typeface="Arial" panose="020B0604020202020204" pitchFamily="34" charset="0"/>
              <a:buChar char="•"/>
            </a:pPr>
            <a:r>
              <a:rPr lang="en-US" dirty="0">
                <a:solidFill>
                  <a:srgbClr val="000000"/>
                </a:solidFill>
                <a:effectLst/>
                <a:latin typeface="Grandview Display" panose="020B0502040204020203" pitchFamily="34" charset="0"/>
              </a:rPr>
              <a:t>Collecting and producing data for Incident Response</a:t>
            </a:r>
          </a:p>
          <a:p>
            <a:pPr marL="228600" indent="-228600" algn="l" rtl="0" eaLnBrk="1" latinLnBrk="0" hangingPunct="1">
              <a:lnSpc>
                <a:spcPct val="120000"/>
              </a:lnSpc>
              <a:spcBef>
                <a:spcPts val="2500"/>
              </a:spcBef>
              <a:buFont typeface="Arial" panose="020B0604020202020204" pitchFamily="34" charset="0"/>
              <a:buChar char="•"/>
            </a:pPr>
            <a:r>
              <a:rPr lang="en-US" dirty="0">
                <a:solidFill>
                  <a:srgbClr val="000000"/>
                </a:solidFill>
                <a:effectLst/>
                <a:latin typeface="Grandview Display" panose="020B0502040204020203" pitchFamily="34" charset="0"/>
              </a:rPr>
              <a:t>Deployment of Agentic AI features and coordination of agents</a:t>
            </a:r>
          </a:p>
          <a:p>
            <a:pPr marL="228600" indent="-228600" algn="l" rtl="0" eaLnBrk="1" latinLnBrk="0" hangingPunct="1">
              <a:lnSpc>
                <a:spcPct val="120000"/>
              </a:lnSpc>
              <a:spcBef>
                <a:spcPts val="2500"/>
              </a:spcBef>
              <a:buFont typeface="Arial" panose="020B0604020202020204" pitchFamily="34" charset="0"/>
              <a:buChar char="•"/>
            </a:pPr>
            <a:r>
              <a:rPr lang="en-US" dirty="0">
                <a:solidFill>
                  <a:srgbClr val="000000"/>
                </a:solidFill>
                <a:effectLst/>
                <a:latin typeface="Grandview Display" panose="020B0502040204020203" pitchFamily="34" charset="0"/>
              </a:rPr>
              <a:t>Creation of predictive models for resolving incidents</a:t>
            </a:r>
          </a:p>
          <a:p>
            <a:pPr marL="228600" indent="-228600" algn="l" rtl="0" eaLnBrk="1" latinLnBrk="0" hangingPunct="1">
              <a:lnSpc>
                <a:spcPct val="120000"/>
              </a:lnSpc>
              <a:spcBef>
                <a:spcPts val="2500"/>
              </a:spcBef>
              <a:buFont typeface="Arial" panose="020B0604020202020204" pitchFamily="34" charset="0"/>
              <a:buChar char="•"/>
            </a:pPr>
            <a:r>
              <a:rPr lang="en-US" dirty="0">
                <a:solidFill>
                  <a:srgbClr val="000000"/>
                </a:solidFill>
                <a:effectLst/>
                <a:latin typeface="Grandview Display" panose="020B0502040204020203" pitchFamily="34" charset="0"/>
              </a:rPr>
              <a:t>APIs for platform integration</a:t>
            </a:r>
          </a:p>
          <a:p>
            <a:pPr marL="228600" indent="-228600" algn="l" rtl="0" eaLnBrk="1" latinLnBrk="0" hangingPunct="1">
              <a:lnSpc>
                <a:spcPct val="120000"/>
              </a:lnSpc>
              <a:spcBef>
                <a:spcPts val="2500"/>
              </a:spcBef>
              <a:buFont typeface="Arial" panose="020B0604020202020204" pitchFamily="34" charset="0"/>
              <a:buChar char="•"/>
            </a:pPr>
            <a:r>
              <a:rPr lang="en-US" dirty="0">
                <a:solidFill>
                  <a:srgbClr val="000000"/>
                </a:solidFill>
                <a:effectLst/>
                <a:latin typeface="Grandview Display" panose="020B0502040204020203" pitchFamily="34" charset="0"/>
              </a:rPr>
              <a:t>User interface supported by chatbot for platform engineers</a:t>
            </a:r>
            <a:endParaRPr lang="en-US" dirty="0"/>
          </a:p>
        </p:txBody>
      </p:sp>
    </p:spTree>
    <p:extLst>
      <p:ext uri="{BB962C8B-B14F-4D97-AF65-F5344CB8AC3E}">
        <p14:creationId xmlns:p14="http://schemas.microsoft.com/office/powerpoint/2010/main" val="1550672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6469FF-2604-75EE-F7A2-ED0692982D7E}"/>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24EC0373-6228-AF9F-804F-693EA82887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EE36E43C-C142-3CD4-CB98-97DD44006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AF572C2-45B1-94C0-11A8-FEC5AF97B8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C1685FC-A27B-B90D-CC20-383F1BCE5E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882" y="684263"/>
            <a:ext cx="12982330" cy="6658370"/>
          </a:xfrm>
          <a:prstGeom prst="rect">
            <a:avLst/>
          </a:prstGeom>
        </p:spPr>
      </p:pic>
      <p:sp>
        <p:nvSpPr>
          <p:cNvPr id="2" name="Title 1">
            <a:extLst>
              <a:ext uri="{FF2B5EF4-FFF2-40B4-BE49-F238E27FC236}">
                <a16:creationId xmlns:a16="http://schemas.microsoft.com/office/drawing/2014/main" id="{26A79A81-E6CC-86BD-F321-900794919907}"/>
              </a:ext>
            </a:extLst>
          </p:cNvPr>
          <p:cNvSpPr>
            <a:spLocks noGrp="1"/>
          </p:cNvSpPr>
          <p:nvPr>
            <p:ph type="title"/>
          </p:nvPr>
        </p:nvSpPr>
        <p:spPr>
          <a:xfrm>
            <a:off x="510032" y="90047"/>
            <a:ext cx="8617689" cy="701753"/>
          </a:xfrm>
        </p:spPr>
        <p:txBody>
          <a:bodyPr vert="horz" lIns="91440" tIns="45720" rIns="91440" bIns="45720" rtlCol="0" anchor="t">
            <a:normAutofit fontScale="90000"/>
          </a:bodyPr>
          <a:lstStyle/>
          <a:p>
            <a:pPr>
              <a:lnSpc>
                <a:spcPct val="90000"/>
              </a:lnSpc>
            </a:pPr>
            <a:r>
              <a:rPr lang="en-US" sz="3600" dirty="0"/>
              <a:t>Current to Proposed Solution - Progression</a:t>
            </a:r>
          </a:p>
        </p:txBody>
      </p:sp>
    </p:spTree>
    <p:extLst>
      <p:ext uri="{BB962C8B-B14F-4D97-AF65-F5344CB8AC3E}">
        <p14:creationId xmlns:p14="http://schemas.microsoft.com/office/powerpoint/2010/main" val="30156555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8635-7C7E-BF43-593B-310C2F871C61}"/>
              </a:ext>
            </a:extLst>
          </p:cNvPr>
          <p:cNvSpPr>
            <a:spLocks noGrp="1"/>
          </p:cNvSpPr>
          <p:nvPr>
            <p:ph type="title"/>
          </p:nvPr>
        </p:nvSpPr>
        <p:spPr>
          <a:xfrm>
            <a:off x="660992" y="100585"/>
            <a:ext cx="10890929" cy="1097280"/>
          </a:xfrm>
        </p:spPr>
        <p:txBody>
          <a:bodyPr/>
          <a:lstStyle/>
          <a:p>
            <a:r>
              <a:rPr lang="en-US" sz="4000" dirty="0"/>
              <a:t>System Architecture and Components</a:t>
            </a:r>
            <a:endParaRPr lang="en-US" dirty="0"/>
          </a:p>
        </p:txBody>
      </p:sp>
      <p:sp>
        <p:nvSpPr>
          <p:cNvPr id="4" name="Rectangle: Rounded Corners 3">
            <a:extLst>
              <a:ext uri="{FF2B5EF4-FFF2-40B4-BE49-F238E27FC236}">
                <a16:creationId xmlns:a16="http://schemas.microsoft.com/office/drawing/2014/main" id="{28D03AFF-48F5-5787-703D-EC5518605CC0}"/>
              </a:ext>
            </a:extLst>
          </p:cNvPr>
          <p:cNvSpPr/>
          <p:nvPr/>
        </p:nvSpPr>
        <p:spPr>
          <a:xfrm>
            <a:off x="4453128" y="3648456"/>
            <a:ext cx="3194304" cy="2368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r>
              <a:rPr lang="en-US" b="0" i="0" dirty="0">
                <a:solidFill>
                  <a:srgbClr val="222222"/>
                </a:solidFill>
                <a:effectLst/>
                <a:latin typeface="Arial" panose="020B0604020202020204" pitchFamily="34" charset="0"/>
              </a:rPr>
              <a:t>Intelligent Log and Data Extraction</a:t>
            </a:r>
          </a:p>
          <a:p>
            <a:pPr algn="l">
              <a:buNone/>
            </a:pPr>
            <a:r>
              <a:rPr lang="en-US" b="0" i="0" dirty="0">
                <a:solidFill>
                  <a:srgbClr val="222222"/>
                </a:solidFill>
                <a:effectLst/>
                <a:latin typeface="Arial" panose="020B0604020202020204" pitchFamily="34" charset="0"/>
              </a:rPr>
              <a:t>• </a:t>
            </a:r>
            <a:r>
              <a:rPr lang="en-US" sz="1400" dirty="0">
                <a:solidFill>
                  <a:srgbClr val="222222"/>
                </a:solidFill>
                <a:latin typeface="Arial" panose="020B0604020202020204" pitchFamily="34" charset="0"/>
              </a:rPr>
              <a:t>Pulls only the most relevant logs and metrics</a:t>
            </a:r>
          </a:p>
          <a:p>
            <a:pPr algn="l">
              <a:buNone/>
            </a:pPr>
            <a:r>
              <a:rPr lang="en-US" sz="1400" dirty="0">
                <a:solidFill>
                  <a:srgbClr val="222222"/>
                </a:solidFill>
                <a:latin typeface="Arial" panose="020B0604020202020204" pitchFamily="34" charset="0"/>
              </a:rPr>
              <a:t>• Reduces noise and simplifies troubleshooting</a:t>
            </a:r>
          </a:p>
          <a:p>
            <a:pPr algn="l">
              <a:buNone/>
            </a:pPr>
            <a:r>
              <a:rPr lang="en-US" sz="1400" dirty="0">
                <a:solidFill>
                  <a:srgbClr val="222222"/>
                </a:solidFill>
                <a:latin typeface="Arial" panose="020B0604020202020204" pitchFamily="34" charset="0"/>
              </a:rPr>
              <a:t>• Connects with tools like Splunk, Datadog, and cloud platforms</a:t>
            </a:r>
          </a:p>
        </p:txBody>
      </p:sp>
      <p:sp>
        <p:nvSpPr>
          <p:cNvPr id="5" name="Rectangle: Rounded Corners 4">
            <a:extLst>
              <a:ext uri="{FF2B5EF4-FFF2-40B4-BE49-F238E27FC236}">
                <a16:creationId xmlns:a16="http://schemas.microsoft.com/office/drawing/2014/main" id="{3477E33A-6192-D806-358E-CF925114ECB6}"/>
              </a:ext>
            </a:extLst>
          </p:cNvPr>
          <p:cNvSpPr/>
          <p:nvPr/>
        </p:nvSpPr>
        <p:spPr>
          <a:xfrm>
            <a:off x="618744" y="3648456"/>
            <a:ext cx="3194304" cy="2368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r>
              <a:rPr lang="en-US" b="0" i="0" dirty="0">
                <a:solidFill>
                  <a:srgbClr val="222222"/>
                </a:solidFill>
                <a:effectLst/>
                <a:latin typeface="Arial" panose="020B0604020202020204" pitchFamily="34" charset="0"/>
              </a:rPr>
              <a:t>Context-Aware Recommendations</a:t>
            </a:r>
          </a:p>
          <a:p>
            <a:pPr algn="l">
              <a:buNone/>
            </a:pPr>
            <a:r>
              <a:rPr lang="en-US" b="0" i="0" dirty="0">
                <a:solidFill>
                  <a:srgbClr val="222222"/>
                </a:solidFill>
                <a:effectLst/>
                <a:latin typeface="Arial" panose="020B0604020202020204" pitchFamily="34" charset="0"/>
              </a:rPr>
              <a:t>• </a:t>
            </a:r>
            <a:r>
              <a:rPr lang="en-US" sz="1400" b="0" i="0" dirty="0">
                <a:solidFill>
                  <a:srgbClr val="222222"/>
                </a:solidFill>
                <a:effectLst/>
                <a:latin typeface="Arial" panose="020B0604020202020204" pitchFamily="34" charset="0"/>
              </a:rPr>
              <a:t> Analyzes past incidents to suggest the best fix</a:t>
            </a:r>
          </a:p>
          <a:p>
            <a:pPr algn="l">
              <a:buNone/>
            </a:pPr>
            <a:r>
              <a:rPr lang="en-US" sz="1400" b="0" i="0" dirty="0">
                <a:solidFill>
                  <a:srgbClr val="222222"/>
                </a:solidFill>
                <a:effectLst/>
                <a:latin typeface="Arial" panose="020B0604020202020204" pitchFamily="34" charset="0"/>
              </a:rPr>
              <a:t>• Fetches relevant KB articles and historical resolutions</a:t>
            </a:r>
          </a:p>
          <a:p>
            <a:pPr algn="l"/>
            <a:r>
              <a:rPr lang="en-US" sz="1400" b="0" i="0" dirty="0">
                <a:solidFill>
                  <a:srgbClr val="222222"/>
                </a:solidFill>
                <a:effectLst/>
                <a:latin typeface="Arial" panose="020B0604020202020204" pitchFamily="34" charset="0"/>
              </a:rPr>
              <a:t>• Continuously learns to improve recommendations</a:t>
            </a:r>
          </a:p>
        </p:txBody>
      </p:sp>
      <p:sp>
        <p:nvSpPr>
          <p:cNvPr id="6" name="Rectangle: Rounded Corners 5">
            <a:extLst>
              <a:ext uri="{FF2B5EF4-FFF2-40B4-BE49-F238E27FC236}">
                <a16:creationId xmlns:a16="http://schemas.microsoft.com/office/drawing/2014/main" id="{81E0D206-80E6-9ADF-F04B-E4D647DDD396}"/>
              </a:ext>
            </a:extLst>
          </p:cNvPr>
          <p:cNvSpPr/>
          <p:nvPr/>
        </p:nvSpPr>
        <p:spPr>
          <a:xfrm>
            <a:off x="2697480" y="1069848"/>
            <a:ext cx="3194304" cy="2368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r>
              <a:rPr lang="en-US" b="0" i="0" dirty="0">
                <a:solidFill>
                  <a:srgbClr val="222222"/>
                </a:solidFill>
                <a:effectLst/>
                <a:latin typeface="Arial" panose="020B0604020202020204" pitchFamily="34" charset="0"/>
              </a:rPr>
              <a:t>AI-Powered Incident Resolution</a:t>
            </a:r>
          </a:p>
          <a:p>
            <a:pPr algn="l">
              <a:buNone/>
            </a:pPr>
            <a:r>
              <a:rPr lang="en-US" sz="1400" b="0" i="0" dirty="0">
                <a:solidFill>
                  <a:srgbClr val="222222"/>
                </a:solidFill>
                <a:effectLst/>
                <a:latin typeface="Arial" panose="020B0604020202020204" pitchFamily="34" charset="0"/>
              </a:rPr>
              <a:t>• Detects issues before they happen using telemetry and logs</a:t>
            </a:r>
          </a:p>
          <a:p>
            <a:pPr algn="l">
              <a:buNone/>
            </a:pPr>
            <a:r>
              <a:rPr lang="en-US" sz="1400" b="0" i="0" dirty="0">
                <a:solidFill>
                  <a:srgbClr val="222222"/>
                </a:solidFill>
                <a:effectLst/>
                <a:latin typeface="Arial" panose="020B0604020202020204" pitchFamily="34" charset="0"/>
              </a:rPr>
              <a:t>• Automates root cause analysis and applies fixes instantly</a:t>
            </a:r>
          </a:p>
          <a:p>
            <a:pPr algn="l">
              <a:buNone/>
            </a:pPr>
            <a:r>
              <a:rPr lang="en-US" sz="1400" b="0" i="0" dirty="0">
                <a:solidFill>
                  <a:srgbClr val="222222"/>
                </a:solidFill>
                <a:effectLst/>
                <a:latin typeface="Arial" panose="020B0604020202020204" pitchFamily="34" charset="0"/>
              </a:rPr>
              <a:t>• Reduces downtime and speeds up resolution</a:t>
            </a:r>
          </a:p>
          <a:p>
            <a:pPr algn="ctr"/>
            <a:endParaRPr lang="en-US" dirty="0"/>
          </a:p>
        </p:txBody>
      </p:sp>
      <p:sp>
        <p:nvSpPr>
          <p:cNvPr id="7" name="Rectangle: Rounded Corners 6">
            <a:extLst>
              <a:ext uri="{FF2B5EF4-FFF2-40B4-BE49-F238E27FC236}">
                <a16:creationId xmlns:a16="http://schemas.microsoft.com/office/drawing/2014/main" id="{B4BCCBD8-3385-5CF6-7194-1F3AC1FF848F}"/>
              </a:ext>
            </a:extLst>
          </p:cNvPr>
          <p:cNvSpPr/>
          <p:nvPr/>
        </p:nvSpPr>
        <p:spPr>
          <a:xfrm>
            <a:off x="6361176" y="1069848"/>
            <a:ext cx="3194304" cy="2368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r>
              <a:rPr lang="en-US" b="0" i="0" dirty="0">
                <a:solidFill>
                  <a:srgbClr val="222222"/>
                </a:solidFill>
                <a:effectLst/>
                <a:latin typeface="Arial" panose="020B0604020202020204" pitchFamily="34" charset="0"/>
              </a:rPr>
              <a:t> Smart AI Chatbot</a:t>
            </a:r>
          </a:p>
          <a:p>
            <a:r>
              <a:rPr lang="en-US" b="0" i="0" dirty="0">
                <a:solidFill>
                  <a:srgbClr val="222222"/>
                </a:solidFill>
                <a:effectLst/>
                <a:latin typeface="Arial" panose="020B0604020202020204" pitchFamily="34" charset="0"/>
              </a:rPr>
              <a:t>• </a:t>
            </a:r>
            <a:r>
              <a:rPr lang="en-US" sz="1400" dirty="0">
                <a:solidFill>
                  <a:srgbClr val="222222"/>
                </a:solidFill>
                <a:latin typeface="Arial" panose="020B0604020202020204" pitchFamily="34" charset="0"/>
              </a:rPr>
              <a:t>Provides real-time solutions based on system insights</a:t>
            </a:r>
          </a:p>
          <a:p>
            <a:r>
              <a:rPr lang="en-US" sz="1400" dirty="0">
                <a:solidFill>
                  <a:srgbClr val="222222"/>
                </a:solidFill>
                <a:latin typeface="Arial" panose="020B0604020202020204" pitchFamily="34" charset="0"/>
              </a:rPr>
              <a:t>• Can take direct actions like restarting services or applying fixes</a:t>
            </a:r>
          </a:p>
          <a:p>
            <a:r>
              <a:rPr lang="en-US" sz="1400" dirty="0">
                <a:solidFill>
                  <a:srgbClr val="222222"/>
                </a:solidFill>
                <a:latin typeface="Arial" panose="020B0604020202020204" pitchFamily="34" charset="0"/>
              </a:rPr>
              <a:t>• Works across Slack, Teams, CLI, and ITSM tools</a:t>
            </a:r>
          </a:p>
        </p:txBody>
      </p:sp>
      <p:sp>
        <p:nvSpPr>
          <p:cNvPr id="8" name="Rectangle: Rounded Corners 7">
            <a:extLst>
              <a:ext uri="{FF2B5EF4-FFF2-40B4-BE49-F238E27FC236}">
                <a16:creationId xmlns:a16="http://schemas.microsoft.com/office/drawing/2014/main" id="{A2F26BF4-37A3-5417-BD04-148C72BD1604}"/>
              </a:ext>
            </a:extLst>
          </p:cNvPr>
          <p:cNvSpPr/>
          <p:nvPr/>
        </p:nvSpPr>
        <p:spPr>
          <a:xfrm>
            <a:off x="8604504" y="3648456"/>
            <a:ext cx="3194304" cy="2368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r>
              <a:rPr lang="en-US" b="0" i="0" dirty="0">
                <a:solidFill>
                  <a:srgbClr val="222222"/>
                </a:solidFill>
                <a:effectLst/>
                <a:latin typeface="Arial" panose="020B0604020202020204" pitchFamily="34" charset="0"/>
              </a:rPr>
              <a:t>Seamless, Scalable, and Secure</a:t>
            </a:r>
          </a:p>
          <a:p>
            <a:pPr algn="l">
              <a:buNone/>
            </a:pPr>
            <a:r>
              <a:rPr lang="en-US" b="0" i="0" dirty="0">
                <a:solidFill>
                  <a:srgbClr val="222222"/>
                </a:solidFill>
                <a:effectLst/>
                <a:latin typeface="Arial" panose="020B0604020202020204" pitchFamily="34" charset="0"/>
              </a:rPr>
              <a:t>• </a:t>
            </a:r>
            <a:r>
              <a:rPr lang="en-US" sz="1400" dirty="0">
                <a:solidFill>
                  <a:srgbClr val="222222"/>
                </a:solidFill>
                <a:latin typeface="Arial" panose="020B0604020202020204" pitchFamily="34" charset="0"/>
              </a:rPr>
              <a:t>Works across on-prem, cloud, and hybrid setups</a:t>
            </a:r>
          </a:p>
          <a:p>
            <a:pPr algn="l">
              <a:buNone/>
            </a:pPr>
            <a:r>
              <a:rPr lang="en-US" sz="1400" dirty="0">
                <a:solidFill>
                  <a:srgbClr val="222222"/>
                </a:solidFill>
                <a:latin typeface="Arial" panose="020B0604020202020204" pitchFamily="34" charset="0"/>
              </a:rPr>
              <a:t>• AI continuously improves with new data</a:t>
            </a:r>
          </a:p>
          <a:p>
            <a:pPr algn="l"/>
            <a:r>
              <a:rPr lang="en-US" sz="1400" dirty="0">
                <a:solidFill>
                  <a:srgbClr val="222222"/>
                </a:solidFill>
                <a:latin typeface="Arial" panose="020B0604020202020204" pitchFamily="34" charset="0"/>
              </a:rPr>
              <a:t>• Secure with access control and audit logging</a:t>
            </a:r>
          </a:p>
        </p:txBody>
      </p:sp>
    </p:spTree>
    <p:extLst>
      <p:ext uri="{BB962C8B-B14F-4D97-AF65-F5344CB8AC3E}">
        <p14:creationId xmlns:p14="http://schemas.microsoft.com/office/powerpoint/2010/main" val="328466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D78020-64BA-27AE-9D0C-790F79335281}"/>
              </a:ext>
            </a:extLst>
          </p:cNvPr>
          <p:cNvSpPr>
            <a:spLocks noGrp="1"/>
          </p:cNvSpPr>
          <p:nvPr>
            <p:ph type="title"/>
          </p:nvPr>
        </p:nvSpPr>
        <p:spPr>
          <a:xfrm>
            <a:off x="622936" y="288291"/>
            <a:ext cx="8918228" cy="1087927"/>
          </a:xfrm>
        </p:spPr>
        <p:txBody>
          <a:bodyPr vert="horz" lIns="91440" tIns="45720" rIns="91440" bIns="45720" rtlCol="0" anchor="t">
            <a:normAutofit/>
          </a:bodyPr>
          <a:lstStyle/>
          <a:p>
            <a:r>
              <a:rPr lang="en-US" sz="3700" dirty="0"/>
              <a:t>Technical Architecture</a:t>
            </a:r>
          </a:p>
        </p:txBody>
      </p:sp>
      <p:cxnSp>
        <p:nvCxnSpPr>
          <p:cNvPr id="14" name="Straight Connector 13">
            <a:extLst>
              <a:ext uri="{FF2B5EF4-FFF2-40B4-BE49-F238E27FC236}">
                <a16:creationId xmlns:a16="http://schemas.microsoft.com/office/drawing/2014/main" id="{426B4E86-32C4-273A-1ADF-6B44243549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4C51A7EA-2DE3-7AF2-9D02-5ACC93E551C6}"/>
              </a:ext>
            </a:extLst>
          </p:cNvPr>
          <p:cNvPicPr>
            <a:picLocks noGrp="1" noChangeAspect="1"/>
          </p:cNvPicPr>
          <p:nvPr>
            <p:ph idx="1"/>
          </p:nvPr>
        </p:nvPicPr>
        <p:blipFill>
          <a:blip r:embed="rId2"/>
          <a:stretch>
            <a:fillRect/>
          </a:stretch>
        </p:blipFill>
        <p:spPr>
          <a:xfrm>
            <a:off x="622936" y="1265383"/>
            <a:ext cx="11161773" cy="4915333"/>
          </a:xfrm>
        </p:spPr>
      </p:pic>
    </p:spTree>
    <p:extLst>
      <p:ext uri="{BB962C8B-B14F-4D97-AF65-F5344CB8AC3E}">
        <p14:creationId xmlns:p14="http://schemas.microsoft.com/office/powerpoint/2010/main" val="253398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1454B-03F2-034A-D0E1-22F88E0E0C58}"/>
              </a:ext>
            </a:extLst>
          </p:cNvPr>
          <p:cNvSpPr>
            <a:spLocks noGrp="1"/>
          </p:cNvSpPr>
          <p:nvPr>
            <p:ph type="title"/>
          </p:nvPr>
        </p:nvSpPr>
        <p:spPr>
          <a:xfrm>
            <a:off x="650535" y="292608"/>
            <a:ext cx="10890929" cy="1097280"/>
          </a:xfrm>
        </p:spPr>
        <p:txBody>
          <a:bodyPr/>
          <a:lstStyle/>
          <a:p>
            <a:r>
              <a:rPr lang="en-US" dirty="0"/>
              <a:t>Workflow with Human-in-loop</a:t>
            </a:r>
          </a:p>
        </p:txBody>
      </p:sp>
      <p:pic>
        <p:nvPicPr>
          <p:cNvPr id="5" name="Content Placeholder 4" descr="A diagram of a diagram&#10;&#10;AI-generated content may be incorrect.">
            <a:extLst>
              <a:ext uri="{FF2B5EF4-FFF2-40B4-BE49-F238E27FC236}">
                <a16:creationId xmlns:a16="http://schemas.microsoft.com/office/drawing/2014/main" id="{41709520-E2BC-9159-75FF-B0AE016090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715768"/>
            <a:ext cx="12053456" cy="3849624"/>
          </a:xfrm>
        </p:spPr>
      </p:pic>
      <p:sp>
        <p:nvSpPr>
          <p:cNvPr id="6" name="TextBox 5">
            <a:extLst>
              <a:ext uri="{FF2B5EF4-FFF2-40B4-BE49-F238E27FC236}">
                <a16:creationId xmlns:a16="http://schemas.microsoft.com/office/drawing/2014/main" id="{B9A01659-2BBD-66B4-8C78-86EF581E9B68}"/>
              </a:ext>
            </a:extLst>
          </p:cNvPr>
          <p:cNvSpPr txBox="1"/>
          <p:nvPr/>
        </p:nvSpPr>
        <p:spPr>
          <a:xfrm>
            <a:off x="650535" y="1307592"/>
            <a:ext cx="11072073" cy="923330"/>
          </a:xfrm>
          <a:prstGeom prst="rect">
            <a:avLst/>
          </a:prstGeom>
          <a:noFill/>
        </p:spPr>
        <p:txBody>
          <a:bodyPr wrap="square" rtlCol="0">
            <a:spAutoFit/>
          </a:bodyPr>
          <a:lstStyle/>
          <a:p>
            <a:r>
              <a:rPr lang="en-US" sz="1800" b="1" dirty="0">
                <a:solidFill>
                  <a:srgbClr val="222222"/>
                </a:solidFill>
                <a:effectLst/>
              </a:rPr>
              <a:t>Proposed:</a:t>
            </a:r>
            <a:r>
              <a:rPr lang="en-US" sz="1800" dirty="0">
                <a:solidFill>
                  <a:srgbClr val="222222"/>
                </a:solidFill>
                <a:effectLst/>
              </a:rPr>
              <a:t> Human-in-the-loop: Incident handling operates within a continuous cycle where AI, enhanced by human input, identifies problems, assesses the system condition, determines the subsequent action, carries out remediation, and evaluates the progress towards resolution.</a:t>
            </a:r>
            <a:endParaRPr lang="en-US" dirty="0"/>
          </a:p>
        </p:txBody>
      </p:sp>
    </p:spTree>
    <p:extLst>
      <p:ext uri="{BB962C8B-B14F-4D97-AF65-F5344CB8AC3E}">
        <p14:creationId xmlns:p14="http://schemas.microsoft.com/office/powerpoint/2010/main" val="3781147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36672-6D36-DBA3-190E-21EC3969A5B0}"/>
              </a:ext>
            </a:extLst>
          </p:cNvPr>
          <p:cNvSpPr>
            <a:spLocks noGrp="1"/>
          </p:cNvSpPr>
          <p:nvPr>
            <p:ph type="title"/>
          </p:nvPr>
        </p:nvSpPr>
        <p:spPr>
          <a:xfrm>
            <a:off x="640079" y="152401"/>
            <a:ext cx="10890929" cy="1097280"/>
          </a:xfrm>
        </p:spPr>
        <p:txBody>
          <a:bodyPr>
            <a:normAutofit/>
          </a:bodyPr>
          <a:lstStyle/>
          <a:p>
            <a:r>
              <a:rPr lang="en-US" b="0" i="0" dirty="0">
                <a:solidFill>
                  <a:srgbClr val="222222"/>
                </a:solidFill>
                <a:effectLst/>
              </a:rPr>
              <a:t>How This Solution Stands Out</a:t>
            </a:r>
            <a:endParaRPr lang="en-US" dirty="0"/>
          </a:p>
        </p:txBody>
      </p:sp>
      <p:sp>
        <p:nvSpPr>
          <p:cNvPr id="3" name="Content Placeholder 2">
            <a:extLst>
              <a:ext uri="{FF2B5EF4-FFF2-40B4-BE49-F238E27FC236}">
                <a16:creationId xmlns:a16="http://schemas.microsoft.com/office/drawing/2014/main" id="{E5D2D838-9AE6-AE3F-1392-44B9585789BB}"/>
              </a:ext>
            </a:extLst>
          </p:cNvPr>
          <p:cNvSpPr>
            <a:spLocks noGrp="1"/>
          </p:cNvSpPr>
          <p:nvPr>
            <p:ph idx="1"/>
          </p:nvPr>
        </p:nvSpPr>
        <p:spPr>
          <a:xfrm>
            <a:off x="650536" y="1293725"/>
            <a:ext cx="10890928" cy="1431001"/>
          </a:xfrm>
        </p:spPr>
        <p:txBody>
          <a:bodyPr>
            <a:normAutofit/>
          </a:bodyPr>
          <a:lstStyle/>
          <a:p>
            <a:r>
              <a:rPr lang="en-US" sz="2000" dirty="0">
                <a:solidFill>
                  <a:srgbClr val="000000"/>
                </a:solidFill>
                <a:effectLst/>
                <a:latin typeface="Grandview Display" panose="020B0502040204020203" pitchFamily="34" charset="0"/>
              </a:rPr>
              <a:t>In addition to offering Agentic capabilities through the Unified Portal, the solution employs </a:t>
            </a:r>
            <a:r>
              <a:rPr lang="en-US" sz="2000" dirty="0" err="1">
                <a:solidFill>
                  <a:srgbClr val="000000"/>
                </a:solidFill>
                <a:effectLst/>
                <a:latin typeface="Grandview Display" panose="020B0502040204020203" pitchFamily="34" charset="0"/>
              </a:rPr>
              <a:t>LangGraph</a:t>
            </a:r>
            <a:r>
              <a:rPr lang="en-US" sz="2000" dirty="0">
                <a:solidFill>
                  <a:srgbClr val="000000"/>
                </a:solidFill>
                <a:effectLst/>
                <a:latin typeface="Grandview Display" panose="020B0502040204020203" pitchFamily="34" charset="0"/>
              </a:rPr>
              <a:t> as an orchestrator for Agentic AI. </a:t>
            </a:r>
          </a:p>
          <a:p>
            <a:r>
              <a:rPr lang="en-US" sz="2000" dirty="0" err="1">
                <a:solidFill>
                  <a:srgbClr val="000000"/>
                </a:solidFill>
                <a:effectLst/>
                <a:latin typeface="Grandview Display" panose="020B0502040204020203" pitchFamily="34" charset="0"/>
              </a:rPr>
              <a:t>LangGraph</a:t>
            </a:r>
            <a:r>
              <a:rPr lang="en-US" sz="2000" dirty="0">
                <a:solidFill>
                  <a:srgbClr val="000000"/>
                </a:solidFill>
                <a:effectLst/>
                <a:latin typeface="Grandview Display" panose="020B0502040204020203" pitchFamily="34" charset="0"/>
              </a:rPr>
              <a:t> is purpose-built for handling intricate agent workflows within an AI-based system.</a:t>
            </a:r>
            <a:endParaRPr lang="en-US" dirty="0"/>
          </a:p>
        </p:txBody>
      </p:sp>
      <p:pic>
        <p:nvPicPr>
          <p:cNvPr id="11" name="Picture 10">
            <a:extLst>
              <a:ext uri="{FF2B5EF4-FFF2-40B4-BE49-F238E27FC236}">
                <a16:creationId xmlns:a16="http://schemas.microsoft.com/office/drawing/2014/main" id="{94E37F33-19E2-19A4-C659-F6BDDEAF97E6}"/>
              </a:ext>
            </a:extLst>
          </p:cNvPr>
          <p:cNvPicPr>
            <a:picLocks noChangeAspect="1"/>
          </p:cNvPicPr>
          <p:nvPr/>
        </p:nvPicPr>
        <p:blipFill>
          <a:blip r:embed="rId2"/>
          <a:stretch>
            <a:fillRect/>
          </a:stretch>
        </p:blipFill>
        <p:spPr>
          <a:xfrm>
            <a:off x="640079" y="2899007"/>
            <a:ext cx="10591800" cy="2933700"/>
          </a:xfrm>
          <a:prstGeom prst="rect">
            <a:avLst/>
          </a:prstGeom>
        </p:spPr>
      </p:pic>
    </p:spTree>
    <p:extLst>
      <p:ext uri="{BB962C8B-B14F-4D97-AF65-F5344CB8AC3E}">
        <p14:creationId xmlns:p14="http://schemas.microsoft.com/office/powerpoint/2010/main" val="4205819561"/>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267</TotalTime>
  <Words>489</Words>
  <Application>Microsoft Office PowerPoint</Application>
  <PresentationFormat>Widescreen</PresentationFormat>
  <Paragraphs>52</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Grandview Display</vt:lpstr>
      <vt:lpstr>DashVTI</vt:lpstr>
      <vt:lpstr>GenAI Integrated Platform Support Environment  </vt:lpstr>
      <vt:lpstr>Agenda Items</vt:lpstr>
      <vt:lpstr>Designing the GenAI Integrated Platform</vt:lpstr>
      <vt:lpstr>Conceptualization and Objectives</vt:lpstr>
      <vt:lpstr>Current to Proposed Solution - Progression</vt:lpstr>
      <vt:lpstr>System Architecture and Components</vt:lpstr>
      <vt:lpstr>Technical Architecture</vt:lpstr>
      <vt:lpstr>Workflow with Human-in-loop</vt:lpstr>
      <vt:lpstr>How This Solution Stands Out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Chittra Chaman</dc:creator>
  <cp:lastModifiedBy>Chittra Chaman</cp:lastModifiedBy>
  <cp:revision>20</cp:revision>
  <dcterms:created xsi:type="dcterms:W3CDTF">2025-03-26T10:45:02Z</dcterms:created>
  <dcterms:modified xsi:type="dcterms:W3CDTF">2025-03-26T15:12:20Z</dcterms:modified>
</cp:coreProperties>
</file>