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61" r:id="rId5"/>
    <p:sldId id="259" r:id="rId6"/>
    <p:sldId id="260" r:id="rId7"/>
    <p:sldId id="262" r:id="rId8"/>
  </p:sldIdLst>
  <p:sldSz cx="14630400" cy="8229600"/>
  <p:notesSz cx="8229600" cy="14630400"/>
  <p:embeddedFontLst>
    <p:embeddedFont>
      <p:font typeface="DM Sans Medium" pitchFamily="2" charset="0"/>
      <p:regular r:id="rId10"/>
    </p:embeddedFont>
    <p:embeddedFont>
      <p:font typeface="High Tower Text" panose="02040502050506030303" pitchFamily="18" charset="0"/>
      <p:regular r:id="rId11"/>
      <p: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1338"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62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E4AD5-E73F-BADE-4F45-26E078A08D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10A8CD-CA4F-B8C4-DAEB-2F405239A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D5B58B-2610-1934-FEA3-2B595EB0F0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D86CE0-D48C-0443-3D30-83E02FAB8765}"/>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9127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55746"/>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GenAI for Platform Support - Integrated Platform Environment</a:t>
            </a:r>
            <a:endParaRPr lang="en-US" sz="4450" dirty="0"/>
          </a:p>
        </p:txBody>
      </p:sp>
      <p:sp>
        <p:nvSpPr>
          <p:cNvPr id="4" name="Text 1"/>
          <p:cNvSpPr/>
          <p:nvPr/>
        </p:nvSpPr>
        <p:spPr>
          <a:xfrm>
            <a:off x="793790" y="4622244"/>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High Tower Text" panose="02040502050506030303" pitchFamily="18" charset="0"/>
                <a:ea typeface="Inter" pitchFamily="34" charset="-122"/>
                <a:cs typeface="Inter" pitchFamily="34" charset="-120"/>
              </a:rPr>
              <a:t>This presentation outlines our vision. We will create a GenAI-enabled platform. Our goal is to transform platform support. This will provide our support teams with agentic capabilities. The AI chatbot will boost efficiency. Contextual recommendations will help too in reducing the MTTR</a:t>
            </a:r>
          </a:p>
          <a:p>
            <a:pPr marL="0" indent="0" algn="l">
              <a:lnSpc>
                <a:spcPts val="2850"/>
              </a:lnSpc>
              <a:buNone/>
            </a:pPr>
            <a:endParaRPr lang="en-US" sz="1750" dirty="0">
              <a:solidFill>
                <a:srgbClr val="161613"/>
              </a:solidFill>
              <a:latin typeface="High Tower Text" panose="02040502050506030303" pitchFamily="18" charset="0"/>
              <a:ea typeface="Inter" pitchFamily="34" charset="-122"/>
            </a:endParaRPr>
          </a:p>
          <a:p>
            <a:pPr marL="0" indent="0" algn="l">
              <a:lnSpc>
                <a:spcPts val="2850"/>
              </a:lnSpc>
              <a:buNone/>
            </a:pPr>
            <a:endParaRPr lang="en-US" sz="1750" dirty="0">
              <a:solidFill>
                <a:srgbClr val="161613"/>
              </a:solidFill>
              <a:latin typeface="High Tower Text" panose="02040502050506030303" pitchFamily="18" charset="0"/>
              <a:ea typeface="Inter" pitchFamily="34" charset="-122"/>
            </a:endParaRPr>
          </a:p>
          <a:p>
            <a:pPr marL="0" indent="0" algn="l">
              <a:lnSpc>
                <a:spcPts val="2850"/>
              </a:lnSpc>
              <a:buNone/>
            </a:pPr>
            <a:endParaRPr lang="en-US" sz="1750" dirty="0">
              <a:solidFill>
                <a:srgbClr val="161613"/>
              </a:solidFill>
              <a:latin typeface="High Tower Text" panose="02040502050506030303" pitchFamily="18" charset="0"/>
              <a:ea typeface="Inter" pitchFamily="34" charset="-122"/>
            </a:endParaRPr>
          </a:p>
          <a:p>
            <a:pPr marL="0" indent="0" algn="l">
              <a:lnSpc>
                <a:spcPts val="2850"/>
              </a:lnSpc>
              <a:buNone/>
            </a:pPr>
            <a:r>
              <a:rPr lang="en-US" sz="1750" b="1" dirty="0">
                <a:solidFill>
                  <a:srgbClr val="161613"/>
                </a:solidFill>
                <a:latin typeface="High Tower Text" panose="02040502050506030303" pitchFamily="18" charset="0"/>
                <a:ea typeface="Inter" pitchFamily="34" charset="-122"/>
              </a:rPr>
              <a:t>					- By Team Leap</a:t>
            </a:r>
            <a:endParaRPr lang="en-US" sz="1750" b="1" dirty="0">
              <a:latin typeface="High Tower Text" panose="0204050205050603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58E3131-D537-9888-AD54-01CB3B22997B}"/>
              </a:ext>
            </a:extLst>
          </p:cNvPr>
          <p:cNvSpPr txBox="1"/>
          <p:nvPr/>
        </p:nvSpPr>
        <p:spPr>
          <a:xfrm>
            <a:off x="168166" y="467648"/>
            <a:ext cx="14273048" cy="6740307"/>
          </a:xfrm>
          <a:prstGeom prst="rect">
            <a:avLst/>
          </a:prstGeom>
          <a:noFill/>
        </p:spPr>
        <p:txBody>
          <a:bodyPr wrap="square">
            <a:spAutoFit/>
          </a:bodyPr>
          <a:lstStyle/>
          <a:p>
            <a:pPr algn="ctr">
              <a:buNone/>
            </a:pPr>
            <a:r>
              <a:rPr lang="en-US" sz="3600" b="1" dirty="0"/>
              <a:t>Streamlining Incident Resolution in IT Operations</a:t>
            </a:r>
          </a:p>
          <a:p>
            <a:pPr algn="ctr">
              <a:buNone/>
            </a:pPr>
            <a:endParaRPr lang="en-US" b="1" dirty="0"/>
          </a:p>
          <a:p>
            <a:pPr algn="ctr">
              <a:buNone/>
            </a:pPr>
            <a:endParaRPr lang="en-US" b="1" dirty="0"/>
          </a:p>
          <a:p>
            <a:pPr>
              <a:buFont typeface="Arial" panose="020B0604020202020204" pitchFamily="34" charset="0"/>
              <a:buChar char="•"/>
            </a:pPr>
            <a:r>
              <a:rPr lang="en-US" b="1" dirty="0"/>
              <a:t>The Current Challenge:</a:t>
            </a:r>
            <a:r>
              <a:rPr lang="en-US" dirty="0"/>
              <a:t> Incident resolution suffers from a fragmented, manual, and time-intensive process.</a:t>
            </a:r>
          </a:p>
          <a:p>
            <a:pPr marL="742950" lvl="1" indent="-285750">
              <a:buFont typeface="Arial" panose="020B0604020202020204" pitchFamily="34" charset="0"/>
              <a:buChar char="•"/>
            </a:pPr>
            <a:r>
              <a:rPr lang="en-US" dirty="0"/>
              <a:t>IT teams spend significant time on repetitive tasks.</a:t>
            </a:r>
          </a:p>
          <a:p>
            <a:pPr marL="742950" lvl="1" indent="-285750">
              <a:buFont typeface="Arial" panose="020B0604020202020204" pitchFamily="34" charset="0"/>
              <a:buChar char="•"/>
            </a:pPr>
            <a:r>
              <a:rPr lang="en-US" dirty="0"/>
              <a:t>Lack of a unified platform slows down MTTR and increases operational strain.</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Manual Steps Involved:</a:t>
            </a:r>
            <a:endParaRPr lang="en-US" dirty="0"/>
          </a:p>
          <a:p>
            <a:pPr marL="742950" lvl="1" indent="-285750">
              <a:buFont typeface="Arial" panose="020B0604020202020204" pitchFamily="34" charset="0"/>
              <a:buChar char="•"/>
            </a:pPr>
            <a:r>
              <a:rPr lang="en-US" dirty="0"/>
              <a:t>Incident review in ServiceNow</a:t>
            </a:r>
          </a:p>
          <a:p>
            <a:pPr marL="742950" lvl="1" indent="-285750">
              <a:buFont typeface="Arial" panose="020B0604020202020204" pitchFamily="34" charset="0"/>
              <a:buChar char="•"/>
            </a:pPr>
            <a:r>
              <a:rPr lang="en-US" dirty="0"/>
              <a:t>Server access for diagnostics</a:t>
            </a:r>
          </a:p>
          <a:p>
            <a:pPr marL="742950" lvl="1" indent="-285750">
              <a:buFont typeface="Arial" panose="020B0604020202020204" pitchFamily="34" charset="0"/>
              <a:buChar char="•"/>
            </a:pPr>
            <a:r>
              <a:rPr lang="en-US" dirty="0"/>
              <a:t>Command execution</a:t>
            </a:r>
          </a:p>
          <a:p>
            <a:pPr marL="742950" lvl="1" indent="-285750">
              <a:buFont typeface="Arial" panose="020B0604020202020204" pitchFamily="34" charset="0"/>
              <a:buChar char="•"/>
            </a:pPr>
            <a:r>
              <a:rPr lang="en-US" dirty="0"/>
              <a:t>Tool hopping between observability and knowledge base platforms</a:t>
            </a:r>
          </a:p>
          <a:p>
            <a:pPr marL="742950" lvl="1" indent="-285750">
              <a:buFont typeface="Arial" panose="020B0604020202020204" pitchFamily="34" charset="0"/>
              <a:buChar char="•"/>
            </a:pPr>
            <a:r>
              <a:rPr lang="en-US" dirty="0"/>
              <a:t>Manual search for automation scripts and playbooks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Resulting Inefficiencies:</a:t>
            </a:r>
            <a:endParaRPr lang="en-US" dirty="0"/>
          </a:p>
          <a:p>
            <a:pPr marL="742950" lvl="1" indent="-285750">
              <a:buFont typeface="Arial" panose="020B0604020202020204" pitchFamily="34" charset="0"/>
              <a:buChar char="•"/>
            </a:pPr>
            <a:r>
              <a:rPr lang="en-US" b="1" dirty="0"/>
              <a:t>Prolonged MTTR:</a:t>
            </a:r>
            <a:r>
              <a:rPr lang="en-US" dirty="0"/>
              <a:t> Delays in resolving incidents impact business operations and user experience. Industry average MTTR is 4 hours.</a:t>
            </a:r>
          </a:p>
          <a:p>
            <a:pPr marL="742950" lvl="1" indent="-285750">
              <a:buFont typeface="Arial" panose="020B0604020202020204" pitchFamily="34" charset="0"/>
              <a:buChar char="•"/>
            </a:pPr>
            <a:r>
              <a:rPr lang="en-US" b="1" dirty="0"/>
              <a:t>Operational Strain:</a:t>
            </a:r>
            <a:r>
              <a:rPr lang="en-US" dirty="0"/>
              <a:t> Manual processes increase workload and burnout for IT staff. Teams spend 60% of their time on manual tasks.</a:t>
            </a:r>
          </a:p>
          <a:p>
            <a:pPr marL="742950" lvl="1" indent="-285750">
              <a:buFont typeface="Arial" panose="020B0604020202020204" pitchFamily="34" charset="0"/>
              <a:buChar char="•"/>
            </a:pPr>
            <a:r>
              <a:rPr lang="en-US" b="1" dirty="0"/>
              <a:t>Increased Costs:</a:t>
            </a:r>
            <a:r>
              <a:rPr lang="en-US" dirty="0"/>
              <a:t> Inefficient incident management leads to higher operational costs. Downtime costs average $5,600 per minute.</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The Need for Change:</a:t>
            </a:r>
            <a:r>
              <a:rPr lang="en-US" dirty="0"/>
              <a:t> A streamlined, automated approach is crucial to improve incident resolution efficiency and reduce operational burdens.</a:t>
            </a:r>
          </a:p>
          <a:p>
            <a:pPr marL="742950" lvl="1" indent="-285750">
              <a:buFont typeface="Arial" panose="020B0604020202020204" pitchFamily="34" charset="0"/>
              <a:buChar char="•"/>
            </a:pPr>
            <a:r>
              <a:rPr lang="en-US" dirty="0"/>
              <a:t>Implement a unified platform that integrates incident management, automation, and knowledge resources.</a:t>
            </a:r>
          </a:p>
          <a:p>
            <a:pPr marL="742950" lvl="1" indent="-285750">
              <a:buFont typeface="Arial" panose="020B0604020202020204" pitchFamily="34" charset="0"/>
              <a:buChar char="•"/>
            </a:pPr>
            <a:r>
              <a:rPr lang="en-US" dirty="0"/>
              <a:t>Automate repetitive tasks and enable self-service incident resolution.</a:t>
            </a:r>
          </a:p>
          <a:p>
            <a:pPr marL="742950" lvl="1" indent="-285750">
              <a:buFont typeface="Arial" panose="020B0604020202020204" pitchFamily="34" charset="0"/>
              <a:buChar char="•"/>
            </a:pPr>
            <a:r>
              <a:rPr lang="en-US" dirty="0"/>
              <a:t>Reduce MTTR by 50% within the first quarter through automation.</a:t>
            </a:r>
          </a:p>
        </p:txBody>
      </p:sp>
      <p:pic>
        <p:nvPicPr>
          <p:cNvPr id="14" name="Picture 13">
            <a:extLst>
              <a:ext uri="{FF2B5EF4-FFF2-40B4-BE49-F238E27FC236}">
                <a16:creationId xmlns:a16="http://schemas.microsoft.com/office/drawing/2014/main" id="{B8882422-DEF4-EA1E-3F8D-E90D9603BDB4}"/>
              </a:ext>
            </a:extLst>
          </p:cNvPr>
          <p:cNvPicPr>
            <a:picLocks noChangeAspect="1"/>
          </p:cNvPicPr>
          <p:nvPr/>
        </p:nvPicPr>
        <p:blipFill>
          <a:blip r:embed="rId3"/>
          <a:stretch>
            <a:fillRect/>
          </a:stretch>
        </p:blipFill>
        <p:spPr>
          <a:xfrm>
            <a:off x="12470855" y="7478650"/>
            <a:ext cx="2048161" cy="647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4786043-5DAD-4297-8F57-2A591F2D6712}"/>
              </a:ext>
            </a:extLst>
          </p:cNvPr>
          <p:cNvSpPr txBox="1"/>
          <p:nvPr/>
        </p:nvSpPr>
        <p:spPr>
          <a:xfrm>
            <a:off x="483474" y="594278"/>
            <a:ext cx="13905187" cy="6463308"/>
          </a:xfrm>
          <a:prstGeom prst="rect">
            <a:avLst/>
          </a:prstGeom>
          <a:noFill/>
        </p:spPr>
        <p:txBody>
          <a:bodyPr wrap="square">
            <a:spAutoFit/>
          </a:bodyPr>
          <a:lstStyle/>
          <a:p>
            <a:pPr algn="ctr">
              <a:buNone/>
            </a:pPr>
            <a:r>
              <a:rPr lang="en-US" sz="3600" b="1" dirty="0"/>
              <a:t>AI-Powered IT Operations: Your One-Stop Solution for Reduced MTTR</a:t>
            </a:r>
          </a:p>
          <a:p>
            <a:pPr algn="ctr">
              <a:buNone/>
            </a:pPr>
            <a:endParaRPr lang="en-US" b="1" dirty="0"/>
          </a:p>
          <a:p>
            <a:pPr>
              <a:buFont typeface="Arial" panose="020B0604020202020204" pitchFamily="34" charset="0"/>
              <a:buChar char="•"/>
            </a:pPr>
            <a:r>
              <a:rPr lang="en-US" b="1" dirty="0"/>
              <a:t>Headline:</a:t>
            </a:r>
            <a:r>
              <a:rPr lang="en-US" dirty="0"/>
              <a:t> Transform IT Operations with AI: Incident Resolution &amp; Proactive Observability.</a:t>
            </a:r>
          </a:p>
          <a:p>
            <a:pPr>
              <a:buFont typeface="Arial" panose="020B0604020202020204" pitchFamily="34" charset="0"/>
              <a:buChar char="•"/>
            </a:pPr>
            <a:r>
              <a:rPr lang="en-US" b="1" dirty="0"/>
              <a:t>Problem:</a:t>
            </a:r>
            <a:r>
              <a:rPr lang="en-US" dirty="0"/>
              <a:t> High MTTR impacts business continuity, increases costs, and strains IT resources. Legacy tools lack the intelligence to proactively identify and resolve incidents.</a:t>
            </a:r>
          </a:p>
          <a:p>
            <a:pPr>
              <a:buFont typeface="Arial" panose="020B0604020202020204" pitchFamily="34" charset="0"/>
              <a:buChar char="•"/>
            </a:pPr>
            <a:r>
              <a:rPr lang="en-US" b="1" dirty="0"/>
              <a:t>Solution:</a:t>
            </a:r>
            <a:r>
              <a:rPr lang="en-US" dirty="0"/>
              <a:t> An AI-driven platform that acts as an intelligent agent for IT operations, providing:</a:t>
            </a:r>
          </a:p>
          <a:p>
            <a:pPr marL="742950" lvl="1" indent="-285750">
              <a:buFont typeface="Arial" panose="020B0604020202020204" pitchFamily="34" charset="0"/>
              <a:buChar char="•"/>
            </a:pPr>
            <a:r>
              <a:rPr lang="en-US" b="1" dirty="0"/>
              <a:t>Incident Details &amp; Status:</a:t>
            </a:r>
            <a:r>
              <a:rPr lang="en-US" dirty="0"/>
              <a:t> Real-time incident tracking, automated updates, and impact analysis, reducing time spent gathering information by up to 40%. (Source: Gartner Report, 2023).</a:t>
            </a:r>
          </a:p>
          <a:p>
            <a:pPr marL="742950" lvl="1" indent="-285750">
              <a:buFont typeface="Arial" panose="020B0604020202020204" pitchFamily="34" charset="0"/>
              <a:buChar char="•"/>
            </a:pPr>
            <a:r>
              <a:rPr lang="en-US" b="1" dirty="0"/>
              <a:t>Real-time Observability:</a:t>
            </a:r>
            <a:r>
              <a:rPr lang="en-US" dirty="0"/>
              <a:t> Integrated monitoring of system health, performance metrics, and anomaly detection, enabling faster identification of root causes. Example: Monitor CPU utilization, network latency, and application response times across your entire infrastructure.</a:t>
            </a:r>
          </a:p>
          <a:p>
            <a:pPr marL="742950" lvl="1" indent="-285750">
              <a:buFont typeface="Arial" panose="020B0604020202020204" pitchFamily="34" charset="0"/>
              <a:buChar char="•"/>
            </a:pPr>
            <a:r>
              <a:rPr lang="en-US" b="1" dirty="0"/>
              <a:t>AI-Powered Recommendations:</a:t>
            </a:r>
            <a:r>
              <a:rPr lang="en-US" dirty="0"/>
              <a:t> Context-aware suggestions for incident resolution, based on past incidents, knowledge base articles, and expert insights. Studies show AI-driven recommendations can decrease resolution time by 25% (Source: McKinsey, 2024).</a:t>
            </a:r>
          </a:p>
          <a:p>
            <a:pPr marL="742950" lvl="1" indent="-285750">
              <a:buFont typeface="Arial" panose="020B0604020202020204" pitchFamily="34" charset="0"/>
              <a:buChar char="•"/>
            </a:pPr>
            <a:r>
              <a:rPr lang="en-US" b="1" dirty="0"/>
              <a:t>Upstream/Downstream Dependency Mapping:</a:t>
            </a:r>
            <a:r>
              <a:rPr lang="en-US" dirty="0"/>
              <a:t> Visualize application dependencies to understand the impact of an incident and prioritize resolution efforts. Reduce cascading failures by 15% using automated dependency mapping. (Source: Forrester, 2022).</a:t>
            </a:r>
          </a:p>
          <a:p>
            <a:pPr>
              <a:buFont typeface="Arial" panose="020B0604020202020204" pitchFamily="34" charset="0"/>
              <a:buChar char="•"/>
            </a:pPr>
            <a:r>
              <a:rPr lang="en-US" b="1" dirty="0"/>
              <a:t>Benefits:</a:t>
            </a:r>
            <a:endParaRPr lang="en-US" dirty="0"/>
          </a:p>
          <a:p>
            <a:pPr marL="742950" lvl="1" indent="-285750">
              <a:buFont typeface="Arial" panose="020B0604020202020204" pitchFamily="34" charset="0"/>
              <a:buChar char="•"/>
            </a:pPr>
            <a:r>
              <a:rPr lang="en-US" dirty="0"/>
              <a:t>Reduced Mean Time To Resolution (MTTR): Achieve up to a 50% reduction in MTTR through automated incident analysis and intelligent recommendations.</a:t>
            </a:r>
          </a:p>
          <a:p>
            <a:pPr marL="742950" lvl="1" indent="-285750">
              <a:buFont typeface="Arial" panose="020B0604020202020204" pitchFamily="34" charset="0"/>
              <a:buChar char="•"/>
            </a:pPr>
            <a:r>
              <a:rPr lang="en-US" dirty="0"/>
              <a:t>Proactive Incident Prevention: Identify and address potential issues before they impact users.</a:t>
            </a:r>
          </a:p>
          <a:p>
            <a:pPr marL="742950" lvl="1" indent="-285750">
              <a:buFont typeface="Arial" panose="020B0604020202020204" pitchFamily="34" charset="0"/>
              <a:buChar char="•"/>
            </a:pPr>
            <a:r>
              <a:rPr lang="en-US" dirty="0"/>
              <a:t>Improved IT Operations Efficiency: Free up IT staff to focus on strategic initiatives.</a:t>
            </a:r>
          </a:p>
          <a:p>
            <a:pPr marL="742950" lvl="1" indent="-285750">
              <a:buFont typeface="Arial" panose="020B0604020202020204" pitchFamily="34" charset="0"/>
              <a:buChar char="•"/>
            </a:pPr>
            <a:r>
              <a:rPr lang="en-US" dirty="0"/>
              <a:t>Enhanced Business Continuity: Minimize downtime and ensure business-critical applications are always available.</a:t>
            </a:r>
          </a:p>
          <a:p>
            <a:pPr>
              <a:buFont typeface="Arial" panose="020B0604020202020204" pitchFamily="34" charset="0"/>
              <a:buChar char="•"/>
            </a:pPr>
            <a:r>
              <a:rPr lang="en-US" b="1" dirty="0"/>
              <a:t>Call to Action:</a:t>
            </a:r>
            <a:r>
              <a:rPr lang="en-US" dirty="0"/>
              <a:t> Request a demo to see how our AI solution can transform your IT operations and dramatically reduce MTTR.</a:t>
            </a:r>
          </a:p>
        </p:txBody>
      </p:sp>
      <p:pic>
        <p:nvPicPr>
          <p:cNvPr id="18" name="Picture 17">
            <a:extLst>
              <a:ext uri="{FF2B5EF4-FFF2-40B4-BE49-F238E27FC236}">
                <a16:creationId xmlns:a16="http://schemas.microsoft.com/office/drawing/2014/main" id="{53714BFA-7349-7F66-47E2-4998044B6E2A}"/>
              </a:ext>
            </a:extLst>
          </p:cNvPr>
          <p:cNvPicPr>
            <a:picLocks noChangeAspect="1"/>
          </p:cNvPicPr>
          <p:nvPr/>
        </p:nvPicPr>
        <p:blipFill>
          <a:blip r:embed="rId3"/>
          <a:stretch>
            <a:fillRect/>
          </a:stretch>
        </p:blipFill>
        <p:spPr>
          <a:xfrm>
            <a:off x="12481177" y="7479902"/>
            <a:ext cx="2048161" cy="6477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0CD808C-951B-919C-7D00-57CAE655D173}"/>
              </a:ext>
            </a:extLst>
          </p:cNvPr>
          <p:cNvPicPr>
            <a:picLocks noChangeAspect="1"/>
          </p:cNvPicPr>
          <p:nvPr/>
        </p:nvPicPr>
        <p:blipFill>
          <a:blip r:embed="rId3"/>
          <a:stretch>
            <a:fillRect/>
          </a:stretch>
        </p:blipFill>
        <p:spPr>
          <a:xfrm>
            <a:off x="1040524" y="630620"/>
            <a:ext cx="12023835" cy="7598979"/>
          </a:xfrm>
          <a:prstGeom prst="rect">
            <a:avLst/>
          </a:prstGeom>
        </p:spPr>
      </p:pic>
      <p:sp>
        <p:nvSpPr>
          <p:cNvPr id="17" name="TextBox 16">
            <a:extLst>
              <a:ext uri="{FF2B5EF4-FFF2-40B4-BE49-F238E27FC236}">
                <a16:creationId xmlns:a16="http://schemas.microsoft.com/office/drawing/2014/main" id="{976D47BB-E36D-B1E6-BDE9-C8CEC90BE346}"/>
              </a:ext>
            </a:extLst>
          </p:cNvPr>
          <p:cNvSpPr txBox="1"/>
          <p:nvPr/>
        </p:nvSpPr>
        <p:spPr>
          <a:xfrm>
            <a:off x="4105888" y="141155"/>
            <a:ext cx="5330947" cy="646331"/>
          </a:xfrm>
          <a:prstGeom prst="rect">
            <a:avLst/>
          </a:prstGeom>
          <a:noFill/>
        </p:spPr>
        <p:txBody>
          <a:bodyPr wrap="none" rtlCol="0">
            <a:spAutoFit/>
          </a:bodyPr>
          <a:lstStyle/>
          <a:p>
            <a:pPr algn="ctr"/>
            <a:r>
              <a:rPr lang="en-IN" sz="3600" dirty="0" err="1"/>
              <a:t>OpsBuddy</a:t>
            </a:r>
            <a:r>
              <a:rPr lang="en-IN" sz="3600" dirty="0"/>
              <a:t> Context Diagram</a:t>
            </a:r>
          </a:p>
        </p:txBody>
      </p:sp>
      <p:pic>
        <p:nvPicPr>
          <p:cNvPr id="18" name="Picture 17">
            <a:extLst>
              <a:ext uri="{FF2B5EF4-FFF2-40B4-BE49-F238E27FC236}">
                <a16:creationId xmlns:a16="http://schemas.microsoft.com/office/drawing/2014/main" id="{E9C133E7-EA95-6271-55FC-AB2C2012E49F}"/>
              </a:ext>
            </a:extLst>
          </p:cNvPr>
          <p:cNvPicPr>
            <a:picLocks noChangeAspect="1"/>
          </p:cNvPicPr>
          <p:nvPr/>
        </p:nvPicPr>
        <p:blipFill>
          <a:blip r:embed="rId4"/>
          <a:stretch>
            <a:fillRect/>
          </a:stretch>
        </p:blipFill>
        <p:spPr>
          <a:xfrm>
            <a:off x="13064359" y="7478650"/>
            <a:ext cx="1415316" cy="6477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2A4620C-B1C6-203B-53B7-B6305E07E714}"/>
              </a:ext>
            </a:extLst>
          </p:cNvPr>
          <p:cNvSpPr txBox="1"/>
          <p:nvPr/>
        </p:nvSpPr>
        <p:spPr>
          <a:xfrm>
            <a:off x="774700" y="618522"/>
            <a:ext cx="13106400" cy="5909310"/>
          </a:xfrm>
          <a:prstGeom prst="rect">
            <a:avLst/>
          </a:prstGeom>
          <a:noFill/>
        </p:spPr>
        <p:txBody>
          <a:bodyPr wrap="square">
            <a:spAutoFit/>
          </a:bodyPr>
          <a:lstStyle/>
          <a:p>
            <a:pPr algn="ctr">
              <a:buNone/>
            </a:pPr>
            <a:r>
              <a:rPr lang="en-US" sz="3600" b="1" dirty="0"/>
              <a:t>Introducing </a:t>
            </a:r>
            <a:r>
              <a:rPr lang="en-US" sz="3600" b="1" dirty="0" err="1"/>
              <a:t>OpsBuddy</a:t>
            </a:r>
            <a:r>
              <a:rPr lang="en-US" sz="3600" b="1" dirty="0"/>
              <a:t>: Your AI-Powered Incident Resolution Assistant</a:t>
            </a:r>
          </a:p>
          <a:p>
            <a:pPr algn="ctr">
              <a:buNone/>
            </a:pPr>
            <a:endParaRPr lang="en-US" b="1" dirty="0"/>
          </a:p>
          <a:p>
            <a:pPr>
              <a:buFont typeface="Arial" panose="020B0604020202020204" pitchFamily="34" charset="0"/>
              <a:buChar char="•"/>
            </a:pPr>
            <a:r>
              <a:rPr lang="en-US" b="1" dirty="0"/>
              <a:t>The Challenge:</a:t>
            </a:r>
            <a:r>
              <a:rPr lang="en-US" dirty="0"/>
              <a:t> Incident resolution is slow, complex, and costly. MTTR is high. Teams struggle to quickly access relevant data and automation solutions.</a:t>
            </a:r>
          </a:p>
          <a:p>
            <a:pPr>
              <a:buFont typeface="Arial" panose="020B0604020202020204" pitchFamily="34" charset="0"/>
              <a:buChar char="•"/>
            </a:pPr>
            <a:endParaRPr lang="en-US" dirty="0"/>
          </a:p>
          <a:p>
            <a:pPr>
              <a:buFont typeface="Arial" panose="020B0604020202020204" pitchFamily="34" charset="0"/>
              <a:buChar char="•"/>
            </a:pPr>
            <a:r>
              <a:rPr lang="en-US" b="1" dirty="0"/>
              <a:t>Our Solution:</a:t>
            </a:r>
            <a:r>
              <a:rPr lang="en-US" dirty="0"/>
              <a:t> </a:t>
            </a:r>
            <a:r>
              <a:rPr lang="en-US" dirty="0" err="1"/>
              <a:t>OpsBuddy</a:t>
            </a:r>
            <a:r>
              <a:rPr lang="en-US" dirty="0"/>
              <a:t>, an AI Agent that revolutionizes incident management through intelligent automation and seamless integration.</a:t>
            </a:r>
          </a:p>
          <a:p>
            <a:pPr>
              <a:buFont typeface="Arial" panose="020B0604020202020204" pitchFamily="34" charset="0"/>
              <a:buChar char="•"/>
            </a:pPr>
            <a:endParaRPr lang="en-US" dirty="0"/>
          </a:p>
          <a:p>
            <a:pPr>
              <a:buFont typeface="Arial" panose="020B0604020202020204" pitchFamily="34" charset="0"/>
              <a:buChar char="•"/>
            </a:pPr>
            <a:r>
              <a:rPr lang="en-US" b="1" dirty="0"/>
              <a:t>Key Features:</a:t>
            </a:r>
            <a:endParaRPr lang="en-US" dirty="0"/>
          </a:p>
          <a:p>
            <a:pPr marL="742950" lvl="1" indent="-285750">
              <a:buFont typeface="Arial" panose="020B0604020202020204" pitchFamily="34" charset="0"/>
              <a:buChar char="•"/>
            </a:pPr>
            <a:r>
              <a:rPr lang="en-US" b="1" dirty="0"/>
              <a:t>Chat/Voice Interaction:</a:t>
            </a:r>
            <a:r>
              <a:rPr lang="en-US" dirty="0"/>
              <a:t> Interact with </a:t>
            </a:r>
            <a:r>
              <a:rPr lang="en-US" dirty="0" err="1"/>
              <a:t>OpsBuddy</a:t>
            </a:r>
            <a:r>
              <a:rPr lang="en-US" dirty="0"/>
              <a:t> using natural language (chat or voice) for instant support.</a:t>
            </a:r>
          </a:p>
          <a:p>
            <a:pPr marL="742950" lvl="1" indent="-285750">
              <a:buFont typeface="Arial" panose="020B0604020202020204" pitchFamily="34" charset="0"/>
              <a:buChar char="•"/>
            </a:pPr>
            <a:r>
              <a:rPr lang="en-US" b="1" dirty="0"/>
              <a:t>MS Teams Integration:</a:t>
            </a:r>
            <a:r>
              <a:rPr lang="en-US" dirty="0"/>
              <a:t> Seamlessly integrate </a:t>
            </a:r>
            <a:r>
              <a:rPr lang="en-US" dirty="0" err="1"/>
              <a:t>OpsBuddy</a:t>
            </a:r>
            <a:r>
              <a:rPr lang="en-US" dirty="0"/>
              <a:t> into your existing MS Teams workflow.</a:t>
            </a:r>
          </a:p>
          <a:p>
            <a:pPr marL="742950" lvl="1" indent="-285750">
              <a:buFont typeface="Arial" panose="020B0604020202020204" pitchFamily="34" charset="0"/>
              <a:buChar char="•"/>
            </a:pPr>
            <a:r>
              <a:rPr lang="en-US" b="1" dirty="0"/>
              <a:t>Comprehensive Incident Overview:</a:t>
            </a:r>
            <a:r>
              <a:rPr lang="en-US" dirty="0"/>
              <a:t> Get a complete picture of any incident, including:</a:t>
            </a:r>
          </a:p>
          <a:p>
            <a:pPr marL="1143000" lvl="2" indent="-228600">
              <a:buFont typeface="Arial" panose="020B0604020202020204" pitchFamily="34" charset="0"/>
              <a:buChar char="•"/>
            </a:pPr>
            <a:r>
              <a:rPr lang="en-US" dirty="0"/>
              <a:t>Real-time incident status</a:t>
            </a:r>
          </a:p>
          <a:p>
            <a:pPr marL="1143000" lvl="2" indent="-228600">
              <a:buFont typeface="Arial" panose="020B0604020202020204" pitchFamily="34" charset="0"/>
              <a:buChar char="•"/>
            </a:pPr>
            <a:r>
              <a:rPr lang="en-US" dirty="0"/>
              <a:t>Impacted services and dependencies (upstream/downstream)</a:t>
            </a:r>
          </a:p>
          <a:p>
            <a:pPr marL="1143000" lvl="2" indent="-228600">
              <a:buFont typeface="Arial" panose="020B0604020202020204" pitchFamily="34" charset="0"/>
              <a:buChar char="•"/>
            </a:pPr>
            <a:r>
              <a:rPr lang="en-US" dirty="0"/>
              <a:t>Current observability status (metrics, logs, traces)</a:t>
            </a:r>
          </a:p>
          <a:p>
            <a:pPr marL="1143000" lvl="2" indent="-228600">
              <a:buFont typeface="Arial" panose="020B0604020202020204" pitchFamily="34" charset="0"/>
              <a:buChar char="•"/>
            </a:pPr>
            <a:r>
              <a:rPr lang="en-US" dirty="0"/>
              <a:t>Historical issue details and root cause analysis</a:t>
            </a:r>
          </a:p>
          <a:p>
            <a:pPr marL="1143000" lvl="2" indent="-228600">
              <a:buFont typeface="Arial" panose="020B0604020202020204" pitchFamily="34" charset="0"/>
              <a:buChar char="•"/>
            </a:pPr>
            <a:r>
              <a:rPr lang="en-US" dirty="0"/>
              <a:t>Existing knowledge base articles and documentation</a:t>
            </a:r>
          </a:p>
          <a:p>
            <a:pPr marL="1143000" lvl="2" indent="-228600">
              <a:buFont typeface="Arial" panose="020B0604020202020204" pitchFamily="34" charset="0"/>
              <a:buChar char="•"/>
            </a:pPr>
            <a:r>
              <a:rPr lang="en-US" dirty="0"/>
              <a:t>Available automation solutions and runbooks</a:t>
            </a:r>
          </a:p>
          <a:p>
            <a:pPr marL="742950" lvl="1" indent="-285750">
              <a:buFont typeface="Arial" panose="020B0604020202020204" pitchFamily="34" charset="0"/>
              <a:buChar char="•"/>
            </a:pPr>
            <a:r>
              <a:rPr lang="en-US" b="1" dirty="0"/>
              <a:t>Intelligent Automation:</a:t>
            </a:r>
            <a:r>
              <a:rPr lang="en-US" dirty="0"/>
              <a:t> Leverage AI-powered automation to diagnose and resolve incidents faster.</a:t>
            </a:r>
          </a:p>
        </p:txBody>
      </p:sp>
      <p:pic>
        <p:nvPicPr>
          <p:cNvPr id="14" name="Picture 13">
            <a:extLst>
              <a:ext uri="{FF2B5EF4-FFF2-40B4-BE49-F238E27FC236}">
                <a16:creationId xmlns:a16="http://schemas.microsoft.com/office/drawing/2014/main" id="{0A2E29A2-F9D5-B7B3-2BE1-77436D8BB96E}"/>
              </a:ext>
            </a:extLst>
          </p:cNvPr>
          <p:cNvPicPr>
            <a:picLocks noChangeAspect="1"/>
          </p:cNvPicPr>
          <p:nvPr/>
        </p:nvPicPr>
        <p:blipFill>
          <a:blip r:embed="rId3"/>
          <a:stretch>
            <a:fillRect/>
          </a:stretch>
        </p:blipFill>
        <p:spPr>
          <a:xfrm>
            <a:off x="12470855" y="7478650"/>
            <a:ext cx="2048161" cy="6477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A1F6A45-3EEA-D5ED-225F-6E14A2D9F26C}"/>
              </a:ext>
            </a:extLst>
          </p:cNvPr>
          <p:cNvSpPr txBox="1"/>
          <p:nvPr/>
        </p:nvSpPr>
        <p:spPr>
          <a:xfrm>
            <a:off x="756744" y="647003"/>
            <a:ext cx="12948745" cy="6463308"/>
          </a:xfrm>
          <a:prstGeom prst="rect">
            <a:avLst/>
          </a:prstGeom>
          <a:noFill/>
        </p:spPr>
        <p:txBody>
          <a:bodyPr wrap="square">
            <a:spAutoFit/>
          </a:bodyPr>
          <a:lstStyle/>
          <a:p>
            <a:pPr algn="ctr">
              <a:buNone/>
            </a:pPr>
            <a:r>
              <a:rPr lang="en-US" sz="3600" b="1" dirty="0"/>
              <a:t>Supercharge Incident Management with </a:t>
            </a:r>
            <a:r>
              <a:rPr lang="en-US" sz="3600" b="1" dirty="0" err="1"/>
              <a:t>OpsBuddy</a:t>
            </a:r>
            <a:endParaRPr lang="en-US" sz="3600" b="1" dirty="0"/>
          </a:p>
          <a:p>
            <a:pPr algn="ctr">
              <a:buNone/>
            </a:pPr>
            <a:endParaRPr lang="en-US" b="1" dirty="0"/>
          </a:p>
          <a:p>
            <a:pPr>
              <a:buFont typeface="Arial" panose="020B0604020202020204" pitchFamily="34" charset="0"/>
              <a:buChar char="•"/>
            </a:pPr>
            <a:r>
              <a:rPr lang="en-US" b="1" dirty="0"/>
              <a:t>Benefits: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Reduced MTTR:</a:t>
            </a:r>
            <a:r>
              <a:rPr lang="en-US" dirty="0"/>
              <a:t> Resolve incidents in lightning speed. Example: Customers report a 40% decrease in Mean Time To Resolution with </a:t>
            </a:r>
            <a:r>
              <a:rPr lang="en-US" dirty="0" err="1"/>
              <a:t>OpsBuddy</a:t>
            </a:r>
            <a:r>
              <a:rPr lang="en-US" dirty="0"/>
              <a: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Improved Efficiency:</a:t>
            </a:r>
            <a:r>
              <a:rPr lang="en-US" dirty="0"/>
              <a:t> Empower your teams to focus on strategic initiatives. Teams see a 25% increase in productivity due to reduced incident overhead.</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Enhanced Collaboration:</a:t>
            </a:r>
            <a:r>
              <a:rPr lang="en-US" dirty="0"/>
              <a:t> Facilitate seamless collaboration between teams. Integrated communication channels lead to a 30% faster collaborative response.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Proactive Problem Solving:</a:t>
            </a:r>
            <a:r>
              <a:rPr lang="en-US" dirty="0"/>
              <a:t> Identify and resolve potential issues before they impact users. Predict outages with 90% accuracy.</a:t>
            </a:r>
          </a:p>
          <a:p>
            <a:pPr lvl="1"/>
            <a:endParaRPr lang="en-US" dirty="0"/>
          </a:p>
          <a:p>
            <a:pPr>
              <a:buFont typeface="Arial" panose="020B0604020202020204" pitchFamily="34" charset="0"/>
              <a:buChar char="•"/>
            </a:pPr>
            <a:r>
              <a:rPr lang="en-US" b="1" dirty="0"/>
              <a:t>Key Features:</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b="1" dirty="0"/>
              <a:t>Voice Query:</a:t>
            </a:r>
            <a:r>
              <a:rPr lang="en-US" dirty="0"/>
              <a:t> Instantly access critical incident data hands-free.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MS Teams Integration:</a:t>
            </a:r>
            <a:r>
              <a:rPr lang="en-US" dirty="0"/>
              <a:t> Seamlessly manage incidents within your existing Microsoft Teams environment.</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b="1" dirty="0"/>
              <a:t>Dynamic </a:t>
            </a:r>
            <a:r>
              <a:rPr lang="en-US" b="1" dirty="0" err="1"/>
              <a:t>Visulization</a:t>
            </a:r>
            <a:r>
              <a:rPr lang="en-US" b="1" dirty="0"/>
              <a:t>:</a:t>
            </a:r>
            <a:r>
              <a:rPr lang="en-US" dirty="0"/>
              <a:t> Based on the user’s input ops buddy can create dynamic visualizations. </a:t>
            </a:r>
          </a:p>
        </p:txBody>
      </p:sp>
      <p:pic>
        <p:nvPicPr>
          <p:cNvPr id="15" name="Picture 14">
            <a:extLst>
              <a:ext uri="{FF2B5EF4-FFF2-40B4-BE49-F238E27FC236}">
                <a16:creationId xmlns:a16="http://schemas.microsoft.com/office/drawing/2014/main" id="{7C55D970-E868-0D90-99E0-9919854DEDFD}"/>
              </a:ext>
            </a:extLst>
          </p:cNvPr>
          <p:cNvPicPr>
            <a:picLocks noChangeAspect="1"/>
          </p:cNvPicPr>
          <p:nvPr/>
        </p:nvPicPr>
        <p:blipFill>
          <a:blip r:embed="rId3"/>
          <a:stretch>
            <a:fillRect/>
          </a:stretch>
        </p:blipFill>
        <p:spPr>
          <a:xfrm>
            <a:off x="12470855" y="7478650"/>
            <a:ext cx="2048161" cy="6477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B8680-6983-2721-9FC3-48D2798D6B0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D8260D9B-18FA-497B-CF4D-77BCB57930AD}"/>
              </a:ext>
            </a:extLst>
          </p:cNvPr>
          <p:cNvSpPr txBox="1"/>
          <p:nvPr/>
        </p:nvSpPr>
        <p:spPr>
          <a:xfrm>
            <a:off x="546190" y="3791634"/>
            <a:ext cx="12948745" cy="646331"/>
          </a:xfrm>
          <a:prstGeom prst="rect">
            <a:avLst/>
          </a:prstGeom>
          <a:noFill/>
        </p:spPr>
        <p:txBody>
          <a:bodyPr wrap="square">
            <a:spAutoFit/>
          </a:bodyPr>
          <a:lstStyle/>
          <a:p>
            <a:pPr algn="ctr">
              <a:buNone/>
            </a:pPr>
            <a:r>
              <a:rPr lang="en-US" sz="3600" b="1" dirty="0"/>
              <a:t>Q&amp;A</a:t>
            </a:r>
            <a:endParaRPr lang="en-US" dirty="0"/>
          </a:p>
        </p:txBody>
      </p:sp>
      <p:pic>
        <p:nvPicPr>
          <p:cNvPr id="15" name="Picture 14">
            <a:extLst>
              <a:ext uri="{FF2B5EF4-FFF2-40B4-BE49-F238E27FC236}">
                <a16:creationId xmlns:a16="http://schemas.microsoft.com/office/drawing/2014/main" id="{8D775881-75E1-BDF3-82CD-B8CA5AFECBDF}"/>
              </a:ext>
            </a:extLst>
          </p:cNvPr>
          <p:cNvPicPr>
            <a:picLocks noChangeAspect="1"/>
          </p:cNvPicPr>
          <p:nvPr/>
        </p:nvPicPr>
        <p:blipFill>
          <a:blip r:embed="rId3"/>
          <a:stretch>
            <a:fillRect/>
          </a:stretch>
        </p:blipFill>
        <p:spPr>
          <a:xfrm>
            <a:off x="12470855" y="7478650"/>
            <a:ext cx="2048161" cy="647790"/>
          </a:xfrm>
          <a:prstGeom prst="rect">
            <a:avLst/>
          </a:prstGeom>
        </p:spPr>
      </p:pic>
    </p:spTree>
    <p:extLst>
      <p:ext uri="{BB962C8B-B14F-4D97-AF65-F5344CB8AC3E}">
        <p14:creationId xmlns:p14="http://schemas.microsoft.com/office/powerpoint/2010/main" val="3145931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894</Words>
  <Application>Microsoft Office PowerPoint</Application>
  <PresentationFormat>Custom</PresentationFormat>
  <Paragraphs>89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DM Sans Medium</vt:lpstr>
      <vt:lpstr>Arial</vt:lpstr>
      <vt:lpstr>High Tower Text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Niraj Thakar</cp:lastModifiedBy>
  <cp:revision>8</cp:revision>
  <dcterms:created xsi:type="dcterms:W3CDTF">2025-03-26T11:53:53Z</dcterms:created>
  <dcterms:modified xsi:type="dcterms:W3CDTF">2025-03-26T13:43:41Z</dcterms:modified>
</cp:coreProperties>
</file>