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58" r:id="rId3"/>
    <p:sldId id="261" r:id="rId4"/>
    <p:sldId id="262" r:id="rId5"/>
    <p:sldId id="259" r:id="rId6"/>
    <p:sldId id="266" r:id="rId7"/>
    <p:sldId id="267" r:id="rId8"/>
    <p:sldId id="277" r:id="rId9"/>
    <p:sldId id="265" r:id="rId10"/>
    <p:sldId id="271" r:id="rId11"/>
    <p:sldId id="270" r:id="rId12"/>
    <p:sldId id="269" r:id="rId13"/>
    <p:sldId id="272" r:id="rId14"/>
    <p:sldId id="273" r:id="rId15"/>
    <p:sldId id="276" r:id="rId16"/>
    <p:sldId id="275" r:id="rId17"/>
    <p:sldId id="274" r:id="rId18"/>
    <p:sldId id="268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3443"/>
    <a:srgbClr val="FF6E69"/>
    <a:srgbClr val="156082"/>
    <a:srgbClr val="0694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9"/>
    <p:restoredTop sz="94725"/>
  </p:normalViewPr>
  <p:slideViewPr>
    <p:cSldViewPr snapToGrid="0">
      <p:cViewPr varScale="1">
        <p:scale>
          <a:sx n="103" d="100"/>
          <a:sy n="103" d="100"/>
        </p:scale>
        <p:origin x="1608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05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592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3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8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6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8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2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52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9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0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55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EE0A6-0C87-B84E-A6FE-C4DCD0E36287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F69AB3-43F5-B344-815B-BAA21AD4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672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88695-3E76-32C2-AB0E-A2DE18387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dirty="0"/>
              <a:t>Gen AI Enabled Integrated Platform Environment</a:t>
            </a:r>
          </a:p>
        </p:txBody>
      </p:sp>
      <p:pic>
        <p:nvPicPr>
          <p:cNvPr id="4" name="Picture 3" descr="Blue blocks and networks technology background">
            <a:extLst>
              <a:ext uri="{FF2B5EF4-FFF2-40B4-BE49-F238E27FC236}">
                <a16:creationId xmlns:a16="http://schemas.microsoft.com/office/drawing/2014/main" id="{8526FFA2-B77B-EA15-5948-4273B94CE3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52" b="1121"/>
          <a:stretch/>
        </p:blipFill>
        <p:spPr>
          <a:xfrm>
            <a:off x="20" y="-39"/>
            <a:ext cx="9143980" cy="417274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83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2404E1-06EB-65B8-22CF-31903E698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D0E430-86A0-C3DA-CBB9-798368D4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1801946-0591-62BB-2950-D367C18F4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750" y="2047218"/>
            <a:ext cx="7720079" cy="4290309"/>
          </a:xfrm>
          <a:prstGeom prst="rect">
            <a:avLst/>
          </a:prstGeom>
        </p:spPr>
      </p:pic>
      <p:pic>
        <p:nvPicPr>
          <p:cNvPr id="17" name="Picture 16" descr="A colorful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C0B5D779-3B16-7234-A379-959A862CA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2" y="3645243"/>
            <a:ext cx="817472" cy="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106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FC05B7-DBBE-0617-9675-D2A6C453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8EE51-7839-286A-7696-1FB994CA0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[Continued]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C720332-D77F-D018-8C4E-D827DE74A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586" y="2224216"/>
            <a:ext cx="7654243" cy="3996496"/>
          </a:xfrm>
          <a:prstGeom prst="rect">
            <a:avLst/>
          </a:prstGeom>
        </p:spPr>
      </p:pic>
      <p:pic>
        <p:nvPicPr>
          <p:cNvPr id="5" name="Picture 4" descr="A colorful graph with a line and a line&#10;&#10;Description automatically generated with medium confidence">
            <a:extLst>
              <a:ext uri="{FF2B5EF4-FFF2-40B4-BE49-F238E27FC236}">
                <a16:creationId xmlns:a16="http://schemas.microsoft.com/office/drawing/2014/main" id="{BCE1578A-3822-BCFD-D83D-02F8CB2137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2" y="3645243"/>
            <a:ext cx="817472" cy="8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86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7EFF09-F92E-99ED-B31D-7D0B90B5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D1B870-C4C8-0B4F-391F-F7DD5054E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Chatbot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A97DC58-F1E4-6A5C-F6D4-DA5AE80E6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8" y="2164034"/>
            <a:ext cx="7707722" cy="4056678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2F85F479-3BD2-06B9-A390-65482CD8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" y="3722129"/>
            <a:ext cx="940487" cy="9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905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AE7BD-002F-B126-BA52-8CB6A5B1D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322DA72-5119-FBC7-E67F-9F3B9325F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FE3D51-0FBB-C9FC-B87D-F08DA5E75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1E82F-3E3B-EFD5-3B8E-DEB3CCDD7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34E77-0D96-ED44-62D5-A0E6DB4E2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A4D1C-ACF8-F8A6-E276-D9DB92A2E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Metrics Chatbot [continued]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2021A86-9AC9-0E73-E2EB-02917B658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7" y="2129842"/>
            <a:ext cx="7635789" cy="3721036"/>
          </a:xfrm>
          <a:prstGeom prst="rect">
            <a:avLst/>
          </a:prstGeom>
        </p:spPr>
      </p:pic>
      <p:pic>
        <p:nvPicPr>
          <p:cNvPr id="10" name="Picture 9" descr="A blue and white logo&#10;&#10;Description automatically generated">
            <a:extLst>
              <a:ext uri="{FF2B5EF4-FFF2-40B4-BE49-F238E27FC236}">
                <a16:creationId xmlns:a16="http://schemas.microsoft.com/office/drawing/2014/main" id="{D607BBB1-3052-3B01-66A1-487497937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11" y="3722129"/>
            <a:ext cx="940487" cy="9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12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7BFCAB-592C-DB8F-57B2-5A2A914D6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D075C9-65E2-5029-BACC-13CE6DD08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8C0BF28-D8EB-5C5C-59DF-09705A1D7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F07540-7678-0E17-C84E-B56773827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46865-C16E-8D72-AAD7-BB5D7B415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44C6FA-8830-3097-EA64-6891B0D6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Incidents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data analysis&#10;&#10;Description automatically generated">
            <a:extLst>
              <a:ext uri="{FF2B5EF4-FFF2-40B4-BE49-F238E27FC236}">
                <a16:creationId xmlns:a16="http://schemas.microsoft.com/office/drawing/2014/main" id="{12AAC866-80E9-772F-11F8-3734AA71B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042" y="1968277"/>
            <a:ext cx="7556155" cy="3701605"/>
          </a:xfrm>
          <a:prstGeom prst="rect">
            <a:avLst/>
          </a:prstGeom>
        </p:spPr>
      </p:pic>
      <p:pic>
        <p:nvPicPr>
          <p:cNvPr id="11" name="Picture 10" descr="A clipboard with a yellow sign and a gear&#10;&#10;Description automatically generated">
            <a:extLst>
              <a:ext uri="{FF2B5EF4-FFF2-40B4-BE49-F238E27FC236}">
                <a16:creationId xmlns:a16="http://schemas.microsoft.com/office/drawing/2014/main" id="{DF0F0E98-7F2C-384F-2092-3CBD63254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" y="3438345"/>
            <a:ext cx="761468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732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95B75D-D0C2-F979-3A41-97840F99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DE23E14-341E-F0F2-C6F3-900EAF12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CE8525-12FA-B4B3-EBFA-C691ADCA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5D46A-31E7-CD0D-2151-BFF0A4686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2EBF4-9DEC-3651-7608-D975C83A9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BF7E4-1205-6EF4-B611-9393258A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dirty="0">
                <a:solidFill>
                  <a:srgbClr val="FFFFFF"/>
                </a:solidFill>
              </a:rPr>
              <a:t>Incidents Details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A06537A-7409-5B8E-2A04-B69E84E8A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540" y="2238272"/>
            <a:ext cx="7469657" cy="3662743"/>
          </a:xfrm>
          <a:prstGeom prst="rect">
            <a:avLst/>
          </a:prstGeom>
        </p:spPr>
      </p:pic>
      <p:pic>
        <p:nvPicPr>
          <p:cNvPr id="10" name="Picture 9" descr="A clipboard with a yellow sign and a gear&#10;&#10;Description automatically generated">
            <a:extLst>
              <a:ext uri="{FF2B5EF4-FFF2-40B4-BE49-F238E27FC236}">
                <a16:creationId xmlns:a16="http://schemas.microsoft.com/office/drawing/2014/main" id="{10E6B04F-4FE4-40B5-4FEC-373B3286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50" y="3454111"/>
            <a:ext cx="761468" cy="76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663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96D4E-B061-F2F0-56DD-981F8039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A145C2-50F4-C316-D8D1-419D8F830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CF6458-0409-A2CC-14ED-73E266DCA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7EE62A-7F4A-A002-1F30-E08BDEC10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3341B-78F7-56E1-7337-B967368E0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046A8-445B-EB5D-151B-B08BC163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Incidents Chatbot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5EAA10B-2E18-81AD-EE34-188248E62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54" y="2136483"/>
            <a:ext cx="7648832" cy="3730752"/>
          </a:xfrm>
          <a:prstGeom prst="rect">
            <a:avLst/>
          </a:prstGeom>
        </p:spPr>
      </p:pic>
      <p:pic>
        <p:nvPicPr>
          <p:cNvPr id="13" name="Picture 12" descr="A blue and white logo&#10;&#10;Description automatically generated">
            <a:extLst>
              <a:ext uri="{FF2B5EF4-FFF2-40B4-BE49-F238E27FC236}">
                <a16:creationId xmlns:a16="http://schemas.microsoft.com/office/drawing/2014/main" id="{99D2BC1F-146E-537B-F13C-87F8EE13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19" y="3429000"/>
            <a:ext cx="939834" cy="11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376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7B1A53-E3BB-CAB2-23CA-9FAD03A3C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664CDC9-4057-520C-C38D-80775D2AA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B8B4F0-1AE8-2EE1-7A46-6A183D833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BE1D1-59BC-6B82-13CD-C741F63C0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F97F9E-EFEC-7428-1BF4-F97D70BDD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6862A7-7D86-4F9D-2D3D-347E9B1B2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Incidents Chatbot [continued]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DF9E2A5-C2E7-8F91-248A-6BB35CFB1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31" y="2129842"/>
            <a:ext cx="7722255" cy="3721036"/>
          </a:xfrm>
          <a:prstGeom prst="rect">
            <a:avLst/>
          </a:prstGeom>
        </p:spPr>
      </p:pic>
      <p:pic>
        <p:nvPicPr>
          <p:cNvPr id="4" name="Picture 3" descr="A blue and white logo&#10;&#10;Description automatically generated">
            <a:extLst>
              <a:ext uri="{FF2B5EF4-FFF2-40B4-BE49-F238E27FC236}">
                <a16:creationId xmlns:a16="http://schemas.microsoft.com/office/drawing/2014/main" id="{E6788CFD-61E0-A38F-08EA-31B0059416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3301265"/>
            <a:ext cx="939834" cy="113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582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3C7F84-0D8C-A18B-C341-4B6F5F663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69E2F-293D-217C-DBDE-0AF781AF1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99" y="328606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Advantages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A752B7-6206-F3C7-F0AA-296FCB765C0D}"/>
              </a:ext>
            </a:extLst>
          </p:cNvPr>
          <p:cNvGrpSpPr/>
          <p:nvPr/>
        </p:nvGrpSpPr>
        <p:grpSpPr>
          <a:xfrm>
            <a:off x="1670281" y="2112579"/>
            <a:ext cx="5821396" cy="4192805"/>
            <a:chOff x="556113" y="1295909"/>
            <a:chExt cx="5661406" cy="4132801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1536773B-212C-D9F3-EA1C-508E39E4D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3018350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AD1C12-35C0-B272-AF60-15EB2E22C5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1295909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35AC4B38-52AC-8F5A-2CF4-DEF300D26E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42" y="1979167"/>
              <a:ext cx="902676" cy="902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>
              <a:extLst>
                <a:ext uri="{FF2B5EF4-FFF2-40B4-BE49-F238E27FC236}">
                  <a16:creationId xmlns:a16="http://schemas.microsoft.com/office/drawing/2014/main" id="{F2CBDCF5-420E-BE31-A61F-4E6F8F90A4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3042" y="3871105"/>
              <a:ext cx="704850" cy="704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>
              <a:extLst>
                <a:ext uri="{FF2B5EF4-FFF2-40B4-BE49-F238E27FC236}">
                  <a16:creationId xmlns:a16="http://schemas.microsoft.com/office/drawing/2014/main" id="{06394576-FB20-4A37-E0A5-E1A61CF4C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6113" y="4604284"/>
              <a:ext cx="824426" cy="824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FD577FB-C0BB-0D25-CFFE-8A773D94BCBC}"/>
                </a:ext>
              </a:extLst>
            </p:cNvPr>
            <p:cNvSpPr txBox="1"/>
            <p:nvPr/>
          </p:nvSpPr>
          <p:spPr>
            <a:xfrm>
              <a:off x="1972734" y="1522671"/>
              <a:ext cx="2426046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Proactive Management</a:t>
              </a:r>
              <a:endParaRPr lang="en-US" sz="16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AFB678-2E0D-9516-418C-0FD511494E61}"/>
                </a:ext>
              </a:extLst>
            </p:cNvPr>
            <p:cNvSpPr txBox="1"/>
            <p:nvPr/>
          </p:nvSpPr>
          <p:spPr>
            <a:xfrm>
              <a:off x="1972733" y="2331276"/>
              <a:ext cx="4244786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Efficient Incident Resolution Management</a:t>
              </a:r>
              <a:endParaRPr lang="en-US" sz="16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BD0CB8-99B3-E09A-F87C-88E25C15393F}"/>
                </a:ext>
              </a:extLst>
            </p:cNvPr>
            <p:cNvSpPr txBox="1"/>
            <p:nvPr/>
          </p:nvSpPr>
          <p:spPr>
            <a:xfrm>
              <a:off x="1972733" y="4127921"/>
              <a:ext cx="1241536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Scalability</a:t>
              </a:r>
              <a:endParaRPr lang="en-US" sz="160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7EE479-855C-7D2B-40B4-F22B6C378CCD}"/>
                </a:ext>
              </a:extLst>
            </p:cNvPr>
            <p:cNvSpPr txBox="1"/>
            <p:nvPr/>
          </p:nvSpPr>
          <p:spPr>
            <a:xfrm>
              <a:off x="1972731" y="3242425"/>
              <a:ext cx="2360761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Knowledge Integration</a:t>
              </a:r>
              <a:endParaRPr lang="en-US" sz="16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664013D-0C80-FABE-53B4-50EE245945A2}"/>
                </a:ext>
              </a:extLst>
            </p:cNvPr>
            <p:cNvSpPr txBox="1"/>
            <p:nvPr/>
          </p:nvSpPr>
          <p:spPr>
            <a:xfrm>
              <a:off x="1972733" y="4921500"/>
              <a:ext cx="1353458" cy="3780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516636">
                <a:spcAft>
                  <a:spcPts val="600"/>
                </a:spcAft>
              </a:pPr>
              <a:r>
                <a:rPr lang="en-US" sz="180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Automation</a:t>
              </a:r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783447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AAD22B-EB32-7D32-3793-71A789F29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FBADF1D-518F-48E7-F900-AF620E8D0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5AB382-D6DF-6A1E-9B07-C253CEDE3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C8E83-86F5-B148-8EDF-41E2422D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A9FEA11-D871-6B97-1B32-08F977A8A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898B7-E953-EA70-A9D1-BF0EFDA88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94" y="472433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A3D10-FDDC-1840-EBF6-6529B273DBF8}"/>
              </a:ext>
            </a:extLst>
          </p:cNvPr>
          <p:cNvSpPr txBox="1"/>
          <p:nvPr/>
        </p:nvSpPr>
        <p:spPr>
          <a:xfrm>
            <a:off x="2187146" y="3046626"/>
            <a:ext cx="457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i="1" dirty="0"/>
              <a:t>“Empowering Platforms with AI Intelligence”</a:t>
            </a:r>
          </a:p>
        </p:txBody>
      </p:sp>
    </p:spTree>
    <p:extLst>
      <p:ext uri="{BB962C8B-B14F-4D97-AF65-F5344CB8AC3E}">
        <p14:creationId xmlns:p14="http://schemas.microsoft.com/office/powerpoint/2010/main" val="2357427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FBC6-E589-3088-ADE5-2CE812EC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68414"/>
          </a:xfrm>
          <a:solidFill>
            <a:srgbClr val="0E3443"/>
          </a:solidFill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     Team Mind Over Machines 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5DE1871-94D5-FDE3-E0BC-7814C287D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61" y="140937"/>
            <a:ext cx="1060486" cy="1060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A chain with different colors and text&#10;&#10;Description automatically generated with medium confidence">
            <a:extLst>
              <a:ext uri="{FF2B5EF4-FFF2-40B4-BE49-F238E27FC236}">
                <a16:creationId xmlns:a16="http://schemas.microsoft.com/office/drawing/2014/main" id="{2FACB436-4AD9-E4CA-F205-0F04FD628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1476" y="1571076"/>
            <a:ext cx="7701047" cy="4351338"/>
          </a:xfrm>
        </p:spPr>
      </p:pic>
    </p:spTree>
    <p:extLst>
      <p:ext uri="{BB962C8B-B14F-4D97-AF65-F5344CB8AC3E}">
        <p14:creationId xmlns:p14="http://schemas.microsoft.com/office/powerpoint/2010/main" val="349426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3" name="Picture 1132" descr="A blue and white envelope&#10;&#10;Description automatically generated">
            <a:extLst>
              <a:ext uri="{FF2B5EF4-FFF2-40B4-BE49-F238E27FC236}">
                <a16:creationId xmlns:a16="http://schemas.microsoft.com/office/drawing/2014/main" id="{C22C7A08-D3A3-0906-1A6D-759186F87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376" y="5735593"/>
            <a:ext cx="530079" cy="53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EEE582-1467-00CC-8FEC-90607176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424" y="-64999"/>
            <a:ext cx="9156423" cy="1398167"/>
          </a:xfrm>
          <a:solidFill>
            <a:srgbClr val="0E3443"/>
          </a:solidFill>
        </p:spPr>
        <p:txBody>
          <a:bodyPr>
            <a:normAutofit/>
          </a:bodyPr>
          <a:lstStyle/>
          <a:p>
            <a:r>
              <a:rPr lang="en-US" sz="3500" dirty="0">
                <a:solidFill>
                  <a:schemeClr val="bg1"/>
                </a:solidFill>
              </a:rPr>
              <a:t>      Design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1F38A-EFFE-52C5-1463-E2C44EA5E2EB}"/>
              </a:ext>
            </a:extLst>
          </p:cNvPr>
          <p:cNvSpPr/>
          <p:nvPr/>
        </p:nvSpPr>
        <p:spPr>
          <a:xfrm rot="16200000">
            <a:off x="3662287" y="1817932"/>
            <a:ext cx="2587929" cy="4695249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BFFEE-6D44-71C7-4E6C-D97D419E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7331" y="3751505"/>
            <a:ext cx="554183" cy="655381"/>
          </a:xfrm>
          <a:prstGeom prst="rect">
            <a:avLst/>
          </a:prstGeom>
        </p:spPr>
      </p:pic>
      <p:pic>
        <p:nvPicPr>
          <p:cNvPr id="9" name="Picture 8" descr="A close-up of a gear&#10;&#10;Description automatically generated">
            <a:extLst>
              <a:ext uri="{FF2B5EF4-FFF2-40B4-BE49-F238E27FC236}">
                <a16:creationId xmlns:a16="http://schemas.microsoft.com/office/drawing/2014/main" id="{C223E062-C6AB-945B-6A21-F5413DFC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8441" y="3854718"/>
            <a:ext cx="355597" cy="355597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25EE499-2C82-57DF-00AF-537AA97C88E0}"/>
              </a:ext>
            </a:extLst>
          </p:cNvPr>
          <p:cNvGrpSpPr/>
          <p:nvPr/>
        </p:nvGrpSpPr>
        <p:grpSpPr>
          <a:xfrm>
            <a:off x="770683" y="1973011"/>
            <a:ext cx="7862135" cy="3343491"/>
            <a:chOff x="1547590" y="4080949"/>
            <a:chExt cx="7575863" cy="334349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161EED0-60EB-E75D-3115-D7E28F955645}"/>
                </a:ext>
              </a:extLst>
            </p:cNvPr>
            <p:cNvSpPr/>
            <p:nvPr/>
          </p:nvSpPr>
          <p:spPr>
            <a:xfrm rot="16200000">
              <a:off x="4451042" y="1177497"/>
              <a:ext cx="488406" cy="62953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3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 descr="A close up of a logo&#10;&#10;Description automatically generated">
              <a:extLst>
                <a:ext uri="{FF2B5EF4-FFF2-40B4-BE49-F238E27FC236}">
                  <a16:creationId xmlns:a16="http://schemas.microsoft.com/office/drawing/2014/main" id="{94D93D04-42DC-1D42-5E45-72C7C452D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450068" y="4108477"/>
              <a:ext cx="789457" cy="44209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81E37AD-B540-BF65-163D-C6BCC27BF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78655" y="4203760"/>
              <a:ext cx="744006" cy="231739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C65416A-8201-91AE-16A3-E55A1DD4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673438" y="4196531"/>
              <a:ext cx="1209868" cy="249362"/>
            </a:xfrm>
            <a:prstGeom prst="rect">
              <a:avLst/>
            </a:prstGeom>
          </p:spPr>
        </p:pic>
        <p:pic>
          <p:nvPicPr>
            <p:cNvPr id="22" name="Picture 21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C706D44C-9852-723B-D32B-94CB8B99A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941096" y="4154811"/>
              <a:ext cx="1072514" cy="320373"/>
            </a:xfrm>
            <a:prstGeom prst="rect">
              <a:avLst/>
            </a:prstGeom>
          </p:spPr>
        </p:pic>
        <p:pic>
          <p:nvPicPr>
            <p:cNvPr id="1122" name="Picture 1121" descr="A black text on a white background&#10;&#10;Description automatically generated">
              <a:extLst>
                <a:ext uri="{FF2B5EF4-FFF2-40B4-BE49-F238E27FC236}">
                  <a16:creationId xmlns:a16="http://schemas.microsoft.com/office/drawing/2014/main" id="{F5297AC9-AD35-9E9E-A2ED-EDAC748611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50939" y="7104066"/>
              <a:ext cx="1072514" cy="320373"/>
            </a:xfrm>
            <a:prstGeom prst="rect">
              <a:avLst/>
            </a:prstGeom>
          </p:spPr>
        </p:pic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5DDDC0-2409-7B4D-3CBF-90FCAC643A42}"/>
              </a:ext>
            </a:extLst>
          </p:cNvPr>
          <p:cNvCxnSpPr>
            <a:cxnSpLocks/>
          </p:cNvCxnSpPr>
          <p:nvPr/>
        </p:nvCxnSpPr>
        <p:spPr>
          <a:xfrm>
            <a:off x="5228571" y="2509456"/>
            <a:ext cx="17480" cy="3312202"/>
          </a:xfrm>
          <a:prstGeom prst="line">
            <a:avLst/>
          </a:prstGeom>
          <a:ln w="9525"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D51C72-E8AB-240E-C8F4-42B35AA5B562}"/>
              </a:ext>
            </a:extLst>
          </p:cNvPr>
          <p:cNvCxnSpPr>
            <a:cxnSpLocks/>
          </p:cNvCxnSpPr>
          <p:nvPr/>
        </p:nvCxnSpPr>
        <p:spPr>
          <a:xfrm flipH="1">
            <a:off x="3650614" y="2450373"/>
            <a:ext cx="4468" cy="76450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BA3637-6CEC-CCF4-8ED2-7DB97F804F2C}"/>
              </a:ext>
            </a:extLst>
          </p:cNvPr>
          <p:cNvCxnSpPr>
            <a:cxnSpLocks/>
          </p:cNvCxnSpPr>
          <p:nvPr/>
        </p:nvCxnSpPr>
        <p:spPr>
          <a:xfrm>
            <a:off x="1327469" y="2434090"/>
            <a:ext cx="0" cy="5272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CE614FFC-2A6F-42EC-3F83-07B465B13EED}"/>
              </a:ext>
            </a:extLst>
          </p:cNvPr>
          <p:cNvGrpSpPr/>
          <p:nvPr/>
        </p:nvGrpSpPr>
        <p:grpSpPr>
          <a:xfrm>
            <a:off x="797706" y="2965611"/>
            <a:ext cx="8134180" cy="3142741"/>
            <a:chOff x="2018522" y="1798804"/>
            <a:chExt cx="8134179" cy="314273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E3EED-1E3B-6058-A651-725A3773FD8C}"/>
                </a:ext>
              </a:extLst>
            </p:cNvPr>
            <p:cNvSpPr/>
            <p:nvPr/>
          </p:nvSpPr>
          <p:spPr>
            <a:xfrm>
              <a:off x="2018522" y="1798804"/>
              <a:ext cx="1242499" cy="250794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accent1">
                  <a:lumMod val="60000"/>
                  <a:lumOff val="40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B6C663C-34C3-EDEF-A9EF-588BA8CA20BD}"/>
                </a:ext>
              </a:extLst>
            </p:cNvPr>
            <p:cNvGrpSpPr/>
            <p:nvPr/>
          </p:nvGrpSpPr>
          <p:grpSpPr>
            <a:xfrm>
              <a:off x="2129632" y="2164301"/>
              <a:ext cx="988268" cy="366942"/>
              <a:chOff x="460921" y="2023005"/>
              <a:chExt cx="988268" cy="366942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8958A67-C674-436B-5E5A-7D8E1D812421}"/>
                  </a:ext>
                </a:extLst>
              </p:cNvPr>
              <p:cNvSpPr/>
              <p:nvPr/>
            </p:nvSpPr>
            <p:spPr>
              <a:xfrm>
                <a:off x="483989" y="2023005"/>
                <a:ext cx="965200" cy="366942"/>
              </a:xfrm>
              <a:prstGeom prst="rect">
                <a:avLst/>
              </a:prstGeom>
              <a:noFill/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C165406-B5B6-9CAA-09A7-73AABF3CA37E}"/>
                  </a:ext>
                </a:extLst>
              </p:cNvPr>
              <p:cNvSpPr txBox="1"/>
              <p:nvPr/>
            </p:nvSpPr>
            <p:spPr>
              <a:xfrm>
                <a:off x="460921" y="2111274"/>
                <a:ext cx="6841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Metrics</a:t>
                </a:r>
              </a:p>
            </p:txBody>
          </p:sp>
          <p:pic>
            <p:nvPicPr>
              <p:cNvPr id="58" name="Picture 57" descr="A colorful graph with a line and a line&#10;&#10;Description automatically generated with medium confidence">
                <a:extLst>
                  <a:ext uri="{FF2B5EF4-FFF2-40B4-BE49-F238E27FC236}">
                    <a16:creationId xmlns:a16="http://schemas.microsoft.com/office/drawing/2014/main" id="{E7C48500-D58E-E529-87E5-31D963DCD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6877" y="2033842"/>
                <a:ext cx="333071" cy="333071"/>
              </a:xfrm>
              <a:prstGeom prst="rect">
                <a:avLst/>
              </a:prstGeom>
            </p:spPr>
          </p:pic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1393EC12-F743-3E36-5892-F393387D0205}"/>
                </a:ext>
              </a:extLst>
            </p:cNvPr>
            <p:cNvGrpSpPr/>
            <p:nvPr/>
          </p:nvGrpSpPr>
          <p:grpSpPr>
            <a:xfrm>
              <a:off x="2145158" y="3694689"/>
              <a:ext cx="1012044" cy="366942"/>
              <a:chOff x="453570" y="2365901"/>
              <a:chExt cx="1012044" cy="366942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E630B33-BB5D-35D0-0B17-9EECC43ADF92}"/>
                  </a:ext>
                </a:extLst>
              </p:cNvPr>
              <p:cNvGrpSpPr/>
              <p:nvPr/>
            </p:nvGrpSpPr>
            <p:grpSpPr>
              <a:xfrm>
                <a:off x="453570" y="2365901"/>
                <a:ext cx="1012044" cy="366942"/>
                <a:chOff x="469148" y="2376945"/>
                <a:chExt cx="1012044" cy="366942"/>
              </a:xfrm>
            </p:grpSpPr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11E5144E-2554-1986-854D-F58935BBF168}"/>
                    </a:ext>
                  </a:extLst>
                </p:cNvPr>
                <p:cNvSpPr/>
                <p:nvPr/>
              </p:nvSpPr>
              <p:spPr>
                <a:xfrm>
                  <a:off x="517615" y="2376945"/>
                  <a:ext cx="963577" cy="366942"/>
                </a:xfrm>
                <a:prstGeom prst="rect">
                  <a:avLst/>
                </a:prstGeom>
                <a:noFill/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1CE2C33-2174-DE68-F58D-CB7585C1EBDE}"/>
                    </a:ext>
                  </a:extLst>
                </p:cNvPr>
                <p:cNvSpPr txBox="1"/>
                <p:nvPr/>
              </p:nvSpPr>
              <p:spPr>
                <a:xfrm>
                  <a:off x="469148" y="2418030"/>
                  <a:ext cx="928598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Incidents</a:t>
                  </a:r>
                </a:p>
              </p:txBody>
            </p:sp>
          </p:grpSp>
          <p:pic>
            <p:nvPicPr>
              <p:cNvPr id="60" name="Picture 59" descr="A magnifying glass and gear&#10;&#10;Description automatically generated">
                <a:extLst>
                  <a:ext uri="{FF2B5EF4-FFF2-40B4-BE49-F238E27FC236}">
                    <a16:creationId xmlns:a16="http://schemas.microsoft.com/office/drawing/2014/main" id="{76CAE204-1611-E64C-1ED1-77ED470E4B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0465" y="2406986"/>
                <a:ext cx="285497" cy="285497"/>
              </a:xfrm>
              <a:prstGeom prst="rect">
                <a:avLst/>
              </a:prstGeom>
            </p:spPr>
          </p:pic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3579A08A-9EF8-7C84-AC2F-6DF1D9D52714}"/>
                </a:ext>
              </a:extLst>
            </p:cNvPr>
            <p:cNvGrpSpPr/>
            <p:nvPr/>
          </p:nvGrpSpPr>
          <p:grpSpPr>
            <a:xfrm>
              <a:off x="2370216" y="2684871"/>
              <a:ext cx="654581" cy="681272"/>
              <a:chOff x="665575" y="2947394"/>
              <a:chExt cx="654581" cy="681272"/>
            </a:xfrm>
          </p:grpSpPr>
          <p:pic>
            <p:nvPicPr>
              <p:cNvPr id="63" name="Picture 62" descr="A headphone with a microphone&#10;&#10;Description automatically generated">
                <a:extLst>
                  <a:ext uri="{FF2B5EF4-FFF2-40B4-BE49-F238E27FC236}">
                    <a16:creationId xmlns:a16="http://schemas.microsoft.com/office/drawing/2014/main" id="{29A86440-1721-E0DA-38BA-CDC53035B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67759" y="2947394"/>
                <a:ext cx="567187" cy="567187"/>
              </a:xfrm>
              <a:prstGeom prst="rect">
                <a:avLst/>
              </a:prstGeom>
            </p:spPr>
          </p:pic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0A399F46-B590-1220-938C-D00FC63F609D}"/>
                  </a:ext>
                </a:extLst>
              </p:cNvPr>
              <p:cNvSpPr txBox="1"/>
              <p:nvPr/>
            </p:nvSpPr>
            <p:spPr>
              <a:xfrm>
                <a:off x="665575" y="3397834"/>
                <a:ext cx="65458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b="1" dirty="0">
                    <a:solidFill>
                      <a:srgbClr val="7030A0"/>
                    </a:solidFill>
                  </a:rPr>
                  <a:t>Chatbot</a:t>
                </a:r>
              </a:p>
            </p:txBody>
          </p:sp>
        </p:grpSp>
        <p:cxnSp>
          <p:nvCxnSpPr>
            <p:cNvPr id="1029" name="Straight Arrow Connector 1028">
              <a:extLst>
                <a:ext uri="{FF2B5EF4-FFF2-40B4-BE49-F238E27FC236}">
                  <a16:creationId xmlns:a16="http://schemas.microsoft.com/office/drawing/2014/main" id="{F93B7981-C828-3968-3BD6-52D70266A4B8}"/>
                </a:ext>
              </a:extLst>
            </p:cNvPr>
            <p:cNvCxnSpPr>
              <a:cxnSpLocks/>
            </p:cNvCxnSpPr>
            <p:nvPr/>
          </p:nvCxnSpPr>
          <p:spPr>
            <a:xfrm>
              <a:off x="3261021" y="2746753"/>
              <a:ext cx="548139" cy="0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31" name="Straight Arrow Connector 1030">
              <a:extLst>
                <a:ext uri="{FF2B5EF4-FFF2-40B4-BE49-F238E27FC236}">
                  <a16:creationId xmlns:a16="http://schemas.microsoft.com/office/drawing/2014/main" id="{8DE461A7-E57C-9D02-D75C-BC75F3D0D7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8501" y="3083470"/>
              <a:ext cx="497311" cy="0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2" name="TextBox 1031">
              <a:extLst>
                <a:ext uri="{FF2B5EF4-FFF2-40B4-BE49-F238E27FC236}">
                  <a16:creationId xmlns:a16="http://schemas.microsoft.com/office/drawing/2014/main" id="{9F6460E1-59E3-386C-4F4A-99CDB6F612AF}"/>
                </a:ext>
              </a:extLst>
            </p:cNvPr>
            <p:cNvSpPr txBox="1"/>
            <p:nvPr/>
          </p:nvSpPr>
          <p:spPr>
            <a:xfrm>
              <a:off x="3261458" y="2508209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prompt</a:t>
              </a:r>
            </a:p>
          </p:txBody>
        </p: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28AAF5C7-7AB7-8D2B-79F2-FDB20E018787}"/>
                </a:ext>
              </a:extLst>
            </p:cNvPr>
            <p:cNvSpPr txBox="1"/>
            <p:nvPr/>
          </p:nvSpPr>
          <p:spPr>
            <a:xfrm>
              <a:off x="3228558" y="3115583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response</a:t>
              </a: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095577CC-A134-A5BB-F63B-052A2949D86D}"/>
                </a:ext>
              </a:extLst>
            </p:cNvPr>
            <p:cNvSpPr txBox="1"/>
            <p:nvPr/>
          </p:nvSpPr>
          <p:spPr>
            <a:xfrm>
              <a:off x="5795229" y="2253112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context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08C5BC00-C4DD-58DD-880D-2920257CABF4}"/>
                </a:ext>
              </a:extLst>
            </p:cNvPr>
            <p:cNvSpPr txBox="1"/>
            <p:nvPr/>
          </p:nvSpPr>
          <p:spPr>
            <a:xfrm>
              <a:off x="5795229" y="3054274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response</a:t>
              </a:r>
            </a:p>
          </p:txBody>
        </p:sp>
        <p:sp>
          <p:nvSpPr>
            <p:cNvPr id="1101" name="TextBox 1100">
              <a:extLst>
                <a:ext uri="{FF2B5EF4-FFF2-40B4-BE49-F238E27FC236}">
                  <a16:creationId xmlns:a16="http://schemas.microsoft.com/office/drawing/2014/main" id="{2C9F3659-A8B0-C932-D080-5A465928ACF3}"/>
                </a:ext>
              </a:extLst>
            </p:cNvPr>
            <p:cNvSpPr txBox="1"/>
            <p:nvPr/>
          </p:nvSpPr>
          <p:spPr>
            <a:xfrm>
              <a:off x="7501391" y="3034057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Actions</a:t>
              </a:r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66E0DB1D-D520-C5DD-0EB8-486E41E1CABC}"/>
                </a:ext>
              </a:extLst>
            </p:cNvPr>
            <p:cNvSpPr txBox="1"/>
            <p:nvPr/>
          </p:nvSpPr>
          <p:spPr>
            <a:xfrm>
              <a:off x="9293762" y="3381066"/>
              <a:ext cx="85893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start/stop</a:t>
              </a:r>
              <a:br>
                <a:rPr lang="en-US" sz="800" dirty="0"/>
              </a:br>
              <a:r>
                <a:rPr lang="en-US" sz="800" dirty="0"/>
                <a:t>ansible script</a:t>
              </a:r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222AD1ED-ACC8-F6CB-C556-C9138C48289A}"/>
                </a:ext>
              </a:extLst>
            </p:cNvPr>
            <p:cNvSpPr txBox="1"/>
            <p:nvPr/>
          </p:nvSpPr>
          <p:spPr>
            <a:xfrm>
              <a:off x="7954853" y="4726099"/>
              <a:ext cx="72813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Email</a:t>
              </a:r>
            </a:p>
          </p:txBody>
        </p:sp>
      </p:grpSp>
      <p:cxnSp>
        <p:nvCxnSpPr>
          <p:cNvPr id="1048" name="Straight Connector 1047">
            <a:extLst>
              <a:ext uri="{FF2B5EF4-FFF2-40B4-BE49-F238E27FC236}">
                <a16:creationId xmlns:a16="http://schemas.microsoft.com/office/drawing/2014/main" id="{ACB17C5E-6A1C-E145-43C7-C7A8B7C394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183244" y="4028846"/>
            <a:ext cx="195197" cy="36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3D92F9DB-5262-A4E9-AB4C-615263E8D1A5}"/>
              </a:ext>
            </a:extLst>
          </p:cNvPr>
          <p:cNvGrpSpPr/>
          <p:nvPr/>
        </p:nvGrpSpPr>
        <p:grpSpPr>
          <a:xfrm>
            <a:off x="2807116" y="3235436"/>
            <a:ext cx="2441699" cy="1830968"/>
            <a:chOff x="3929800" y="1919765"/>
            <a:chExt cx="2441699" cy="183096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1B82B19-0762-F06B-D3CD-3AD4A95AE814}"/>
                </a:ext>
              </a:extLst>
            </p:cNvPr>
            <p:cNvSpPr/>
            <p:nvPr/>
          </p:nvSpPr>
          <p:spPr>
            <a:xfrm>
              <a:off x="4121539" y="3126157"/>
              <a:ext cx="1330980" cy="295243"/>
            </a:xfrm>
            <a:prstGeom prst="rect">
              <a:avLst/>
            </a:prstGeom>
            <a:noFill/>
            <a:ln w="127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 descr="A group of colorful circles&#10;&#10;Description automatically generated with medium confidence">
              <a:extLst>
                <a:ext uri="{FF2B5EF4-FFF2-40B4-BE49-F238E27FC236}">
                  <a16:creationId xmlns:a16="http://schemas.microsoft.com/office/drawing/2014/main" id="{E7226547-E0B3-1366-7048-F14DE84960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033814" y="2972213"/>
              <a:ext cx="265218" cy="295243"/>
            </a:xfrm>
            <a:prstGeom prst="rect">
              <a:avLst/>
            </a:prstGeom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95587BD-A445-A26B-1ACC-8F5FDA3C7A94}"/>
                </a:ext>
              </a:extLst>
            </p:cNvPr>
            <p:cNvGrpSpPr/>
            <p:nvPr/>
          </p:nvGrpSpPr>
          <p:grpSpPr>
            <a:xfrm>
              <a:off x="4188128" y="2102139"/>
              <a:ext cx="1044442" cy="384176"/>
              <a:chOff x="319800" y="2091815"/>
              <a:chExt cx="1044442" cy="384176"/>
            </a:xfrm>
          </p:grpSpPr>
          <p:pic>
            <p:nvPicPr>
              <p:cNvPr id="39" name="Picture 38" descr="A cartoon face with hands&#10;&#10;Description automatically generated">
                <a:extLst>
                  <a:ext uri="{FF2B5EF4-FFF2-40B4-BE49-F238E27FC236}">
                    <a16:creationId xmlns:a16="http://schemas.microsoft.com/office/drawing/2014/main" id="{82BB04C4-6BEA-BA15-80DC-330AC5D0B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91427" y="2122808"/>
                <a:ext cx="272815" cy="259886"/>
              </a:xfrm>
              <a:prstGeom prst="rect">
                <a:avLst/>
              </a:prstGeom>
            </p:spPr>
          </p:pic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B2123C9A-2A2C-1BF1-AE07-D059FA625E62}"/>
                  </a:ext>
                </a:extLst>
              </p:cNvPr>
              <p:cNvSpPr/>
              <p:nvPr/>
            </p:nvSpPr>
            <p:spPr>
              <a:xfrm>
                <a:off x="328957" y="2091815"/>
                <a:ext cx="1032934" cy="330200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FCA953-ACDC-AC14-64CA-5B713CCE3754}"/>
                  </a:ext>
                </a:extLst>
              </p:cNvPr>
              <p:cNvSpPr txBox="1"/>
              <p:nvPr/>
            </p:nvSpPr>
            <p:spPr>
              <a:xfrm>
                <a:off x="319800" y="2106659"/>
                <a:ext cx="10329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Hugging Face Model</a:t>
                </a:r>
              </a:p>
            </p:txBody>
          </p:sp>
        </p:grp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13CA4C10-8286-61BD-FA50-8D4CA9DBC40E}"/>
                </a:ext>
              </a:extLst>
            </p:cNvPr>
            <p:cNvSpPr txBox="1"/>
            <p:nvPr/>
          </p:nvSpPr>
          <p:spPr>
            <a:xfrm>
              <a:off x="4264021" y="3150668"/>
              <a:ext cx="102749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Elastic Search</a:t>
              </a:r>
            </a:p>
          </p:txBody>
        </p:sp>
        <p:cxnSp>
          <p:nvCxnSpPr>
            <p:cNvPr id="1035" name="Straight Arrow Connector 1034">
              <a:extLst>
                <a:ext uri="{FF2B5EF4-FFF2-40B4-BE49-F238E27FC236}">
                  <a16:creationId xmlns:a16="http://schemas.microsoft.com/office/drawing/2014/main" id="{16B16992-E58F-02C6-9F9E-B45EB2DC3819}"/>
                </a:ext>
              </a:extLst>
            </p:cNvPr>
            <p:cNvCxnSpPr>
              <a:stCxn id="44" idx="2"/>
            </p:cNvCxnSpPr>
            <p:nvPr/>
          </p:nvCxnSpPr>
          <p:spPr>
            <a:xfrm>
              <a:off x="4704595" y="2486315"/>
              <a:ext cx="8937" cy="7083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5C42FE3E-EF91-9CD9-752C-6CB86545EEF8}"/>
                </a:ext>
              </a:extLst>
            </p:cNvPr>
            <p:cNvSpPr txBox="1"/>
            <p:nvPr/>
          </p:nvSpPr>
          <p:spPr>
            <a:xfrm>
              <a:off x="4662495" y="2539046"/>
              <a:ext cx="1083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b="1" dirty="0">
                  <a:solidFill>
                    <a:schemeClr val="accent2"/>
                  </a:solidFill>
                </a:rPr>
                <a:t>&lt; / &gt; </a:t>
              </a:r>
              <a:r>
                <a:rPr lang="en-US" sz="800" dirty="0"/>
                <a:t>Vector</a:t>
              </a:r>
              <a:r>
                <a:rPr lang="en-US" sz="900" b="1" dirty="0">
                  <a:solidFill>
                    <a:schemeClr val="accent2"/>
                  </a:solidFill>
                </a:rPr>
                <a:t>  </a:t>
              </a:r>
            </a:p>
            <a:p>
              <a:r>
                <a:rPr lang="en-US" sz="900" b="1" dirty="0">
                  <a:solidFill>
                    <a:schemeClr val="accent2"/>
                  </a:solidFill>
                </a:rPr>
                <a:t>         </a:t>
              </a:r>
              <a:r>
                <a:rPr lang="en-US" sz="800" dirty="0"/>
                <a:t>Embeddings</a:t>
              </a:r>
            </a:p>
          </p:txBody>
        </p:sp>
        <p:sp>
          <p:nvSpPr>
            <p:cNvPr id="1069" name="Rounded Rectangle 1068">
              <a:extLst>
                <a:ext uri="{FF2B5EF4-FFF2-40B4-BE49-F238E27FC236}">
                  <a16:creationId xmlns:a16="http://schemas.microsoft.com/office/drawing/2014/main" id="{F4DC93F4-8B4F-BAB4-43D6-24022DCD88F0}"/>
                </a:ext>
              </a:extLst>
            </p:cNvPr>
            <p:cNvSpPr/>
            <p:nvPr/>
          </p:nvSpPr>
          <p:spPr>
            <a:xfrm>
              <a:off x="3929800" y="1919765"/>
              <a:ext cx="1718830" cy="183096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Straight Arrow Connector 1071">
              <a:extLst>
                <a:ext uri="{FF2B5EF4-FFF2-40B4-BE49-F238E27FC236}">
                  <a16:creationId xmlns:a16="http://schemas.microsoft.com/office/drawing/2014/main" id="{3CC5B9A9-1877-7C55-02BC-3171B0E7F838}"/>
                </a:ext>
              </a:extLst>
            </p:cNvPr>
            <p:cNvCxnSpPr>
              <a:cxnSpLocks/>
            </p:cNvCxnSpPr>
            <p:nvPr/>
          </p:nvCxnSpPr>
          <p:spPr>
            <a:xfrm>
              <a:off x="5682261" y="2445768"/>
              <a:ext cx="686474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2" name="Straight Arrow Connector 1081">
              <a:extLst>
                <a:ext uri="{FF2B5EF4-FFF2-40B4-BE49-F238E27FC236}">
                  <a16:creationId xmlns:a16="http://schemas.microsoft.com/office/drawing/2014/main" id="{EFB97CB4-10CB-A25E-613B-76179D278A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48630" y="3073753"/>
              <a:ext cx="722869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EF978D48-5E8C-953A-89AF-2DD5974A51E8}"/>
              </a:ext>
            </a:extLst>
          </p:cNvPr>
          <p:cNvCxnSpPr>
            <a:cxnSpLocks/>
          </p:cNvCxnSpPr>
          <p:nvPr/>
        </p:nvCxnSpPr>
        <p:spPr>
          <a:xfrm>
            <a:off x="5228571" y="4069413"/>
            <a:ext cx="268760" cy="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08" name="Group 1107">
            <a:extLst>
              <a:ext uri="{FF2B5EF4-FFF2-40B4-BE49-F238E27FC236}">
                <a16:creationId xmlns:a16="http://schemas.microsoft.com/office/drawing/2014/main" id="{5580875C-6DE4-4B71-70CB-647A0F287976}"/>
              </a:ext>
            </a:extLst>
          </p:cNvPr>
          <p:cNvGrpSpPr/>
          <p:nvPr/>
        </p:nvGrpSpPr>
        <p:grpSpPr>
          <a:xfrm>
            <a:off x="7813944" y="3832498"/>
            <a:ext cx="794287" cy="344083"/>
            <a:chOff x="7188200" y="541432"/>
            <a:chExt cx="794286" cy="344082"/>
          </a:xfrm>
        </p:grpSpPr>
        <p:pic>
          <p:nvPicPr>
            <p:cNvPr id="1105" name="Picture 1104" descr="A close-up of a logo&#10;&#10;Description automatically generated">
              <a:extLst>
                <a:ext uri="{FF2B5EF4-FFF2-40B4-BE49-F238E27FC236}">
                  <a16:creationId xmlns:a16="http://schemas.microsoft.com/office/drawing/2014/main" id="{8A5E2DDD-200B-2016-A035-AF6E20F2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221224" y="659015"/>
              <a:ext cx="632168" cy="226499"/>
            </a:xfrm>
            <a:prstGeom prst="rect">
              <a:avLst/>
            </a:prstGeom>
          </p:spPr>
        </p:pic>
        <p:sp>
          <p:nvSpPr>
            <p:cNvPr id="1106" name="Rectangle 1105">
              <a:extLst>
                <a:ext uri="{FF2B5EF4-FFF2-40B4-BE49-F238E27FC236}">
                  <a16:creationId xmlns:a16="http://schemas.microsoft.com/office/drawing/2014/main" id="{045F8C60-EB8C-BD9C-8980-99579AB45594}"/>
                </a:ext>
              </a:extLst>
            </p:cNvPr>
            <p:cNvSpPr/>
            <p:nvPr/>
          </p:nvSpPr>
          <p:spPr>
            <a:xfrm>
              <a:off x="7188200" y="550333"/>
              <a:ext cx="794286" cy="315929"/>
            </a:xfrm>
            <a:prstGeom prst="rect">
              <a:avLst/>
            </a:prstGeom>
            <a:noFill/>
            <a:ln w="9525">
              <a:solidFill>
                <a:srgbClr val="06948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7" name="TextBox 1106">
              <a:extLst>
                <a:ext uri="{FF2B5EF4-FFF2-40B4-BE49-F238E27FC236}">
                  <a16:creationId xmlns:a16="http://schemas.microsoft.com/office/drawing/2014/main" id="{2629FCC7-19A3-0344-9CB2-4BB383FAA3E3}"/>
                </a:ext>
              </a:extLst>
            </p:cNvPr>
            <p:cNvSpPr txBox="1"/>
            <p:nvPr/>
          </p:nvSpPr>
          <p:spPr>
            <a:xfrm>
              <a:off x="7298471" y="541432"/>
              <a:ext cx="57374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Python</a:t>
              </a:r>
            </a:p>
          </p:txBody>
        </p:sp>
      </p:grp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8BC78DA6-7194-1D63-6A68-28A928D59E1E}"/>
              </a:ext>
            </a:extLst>
          </p:cNvPr>
          <p:cNvCxnSpPr>
            <a:cxnSpLocks/>
          </p:cNvCxnSpPr>
          <p:nvPr/>
        </p:nvCxnSpPr>
        <p:spPr>
          <a:xfrm>
            <a:off x="6706113" y="4004540"/>
            <a:ext cx="1088653" cy="177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Straight Arrow Connector 1116">
            <a:extLst>
              <a:ext uri="{FF2B5EF4-FFF2-40B4-BE49-F238E27FC236}">
                <a16:creationId xmlns:a16="http://schemas.microsoft.com/office/drawing/2014/main" id="{EDC34DDE-7260-FA41-524B-7B175EF974B5}"/>
              </a:ext>
            </a:extLst>
          </p:cNvPr>
          <p:cNvCxnSpPr>
            <a:cxnSpLocks/>
          </p:cNvCxnSpPr>
          <p:nvPr/>
        </p:nvCxnSpPr>
        <p:spPr>
          <a:xfrm>
            <a:off x="8110427" y="4210315"/>
            <a:ext cx="0" cy="72603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21" name="Picture 1120" descr="A drawing of a gear and a piece of paper&#10;&#10;Description automatically generated">
            <a:extLst>
              <a:ext uri="{FF2B5EF4-FFF2-40B4-BE49-F238E27FC236}">
                <a16:creationId xmlns:a16="http://schemas.microsoft.com/office/drawing/2014/main" id="{49A48684-C91B-C35B-BBA1-11D6E521E30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0402" y="4250278"/>
            <a:ext cx="304971" cy="304971"/>
          </a:xfrm>
          <a:prstGeom prst="rect">
            <a:avLst/>
          </a:prstGeom>
        </p:spPr>
      </p:pic>
      <p:cxnSp>
        <p:nvCxnSpPr>
          <p:cNvPr id="1124" name="Straight Arrow Connector 1123">
            <a:extLst>
              <a:ext uri="{FF2B5EF4-FFF2-40B4-BE49-F238E27FC236}">
                <a16:creationId xmlns:a16="http://schemas.microsoft.com/office/drawing/2014/main" id="{32138EFF-5339-6585-9D13-CCF3156F0197}"/>
              </a:ext>
            </a:extLst>
          </p:cNvPr>
          <p:cNvCxnSpPr>
            <a:cxnSpLocks/>
          </p:cNvCxnSpPr>
          <p:nvPr/>
        </p:nvCxnSpPr>
        <p:spPr>
          <a:xfrm flipV="1">
            <a:off x="6563203" y="2509456"/>
            <a:ext cx="0" cy="131388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2A3E2437-EC78-DA42-26C9-D95D57B0F326}"/>
              </a:ext>
            </a:extLst>
          </p:cNvPr>
          <p:cNvSpPr txBox="1"/>
          <p:nvPr/>
        </p:nvSpPr>
        <p:spPr>
          <a:xfrm>
            <a:off x="5320435" y="5014685"/>
            <a:ext cx="843764" cy="2308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900" dirty="0"/>
              <a:t>Observations</a:t>
            </a:r>
          </a:p>
        </p:txBody>
      </p:sp>
      <p:cxnSp>
        <p:nvCxnSpPr>
          <p:cNvPr id="1142" name="Straight Arrow Connector 1141">
            <a:extLst>
              <a:ext uri="{FF2B5EF4-FFF2-40B4-BE49-F238E27FC236}">
                <a16:creationId xmlns:a16="http://schemas.microsoft.com/office/drawing/2014/main" id="{F6F803DC-D321-5F5F-1FEB-E4D18FC2332A}"/>
              </a:ext>
            </a:extLst>
          </p:cNvPr>
          <p:cNvCxnSpPr>
            <a:cxnSpLocks/>
          </p:cNvCxnSpPr>
          <p:nvPr/>
        </p:nvCxnSpPr>
        <p:spPr>
          <a:xfrm flipV="1">
            <a:off x="5742316" y="4536333"/>
            <a:ext cx="0" cy="41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60296903-EB74-4EC3-25B3-71485AD381F1}"/>
              </a:ext>
            </a:extLst>
          </p:cNvPr>
          <p:cNvCxnSpPr>
            <a:cxnSpLocks/>
          </p:cNvCxnSpPr>
          <p:nvPr/>
        </p:nvCxnSpPr>
        <p:spPr>
          <a:xfrm>
            <a:off x="6534589" y="4357157"/>
            <a:ext cx="8604" cy="748173"/>
          </a:xfrm>
          <a:prstGeom prst="line">
            <a:avLst/>
          </a:prstGeom>
          <a:ln w="12700">
            <a:solidFill>
              <a:srgbClr val="15608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7" name="TextBox 1146">
            <a:extLst>
              <a:ext uri="{FF2B5EF4-FFF2-40B4-BE49-F238E27FC236}">
                <a16:creationId xmlns:a16="http://schemas.microsoft.com/office/drawing/2014/main" id="{E0577F11-4CB4-5000-B652-374FE055C991}"/>
              </a:ext>
            </a:extLst>
          </p:cNvPr>
          <p:cNvSpPr txBox="1"/>
          <p:nvPr/>
        </p:nvSpPr>
        <p:spPr>
          <a:xfrm rot="10800000">
            <a:off x="6253375" y="4996131"/>
            <a:ext cx="480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156082"/>
                </a:solidFill>
              </a:rPr>
              <a:t>C</a:t>
            </a:r>
          </a:p>
        </p:txBody>
      </p:sp>
      <p:cxnSp>
        <p:nvCxnSpPr>
          <p:cNvPr id="1157" name="Straight Arrow Connector 1156">
            <a:extLst>
              <a:ext uri="{FF2B5EF4-FFF2-40B4-BE49-F238E27FC236}">
                <a16:creationId xmlns:a16="http://schemas.microsoft.com/office/drawing/2014/main" id="{35332D78-FF0C-7CFF-3A15-8040F584134A}"/>
              </a:ext>
            </a:extLst>
          </p:cNvPr>
          <p:cNvCxnSpPr>
            <a:cxnSpLocks/>
          </p:cNvCxnSpPr>
          <p:nvPr/>
        </p:nvCxnSpPr>
        <p:spPr>
          <a:xfrm>
            <a:off x="6536662" y="5188079"/>
            <a:ext cx="11275" cy="63805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9" name="Straight Connector 1148">
            <a:extLst>
              <a:ext uri="{FF2B5EF4-FFF2-40B4-BE49-F238E27FC236}">
                <a16:creationId xmlns:a16="http://schemas.microsoft.com/office/drawing/2014/main" id="{76C6DB8C-4316-4371-8F57-E39335B80940}"/>
              </a:ext>
            </a:extLst>
          </p:cNvPr>
          <p:cNvCxnSpPr>
            <a:cxnSpLocks/>
          </p:cNvCxnSpPr>
          <p:nvPr/>
        </p:nvCxnSpPr>
        <p:spPr>
          <a:xfrm>
            <a:off x="6163991" y="5147180"/>
            <a:ext cx="1345945" cy="1503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3" name="Straight Connector 1162">
            <a:extLst>
              <a:ext uri="{FF2B5EF4-FFF2-40B4-BE49-F238E27FC236}">
                <a16:creationId xmlns:a16="http://schemas.microsoft.com/office/drawing/2014/main" id="{27E12E1D-AC51-39F0-9425-D9A33509AA04}"/>
              </a:ext>
            </a:extLst>
          </p:cNvPr>
          <p:cNvCxnSpPr>
            <a:cxnSpLocks/>
          </p:cNvCxnSpPr>
          <p:nvPr/>
        </p:nvCxnSpPr>
        <p:spPr>
          <a:xfrm>
            <a:off x="5749698" y="6000629"/>
            <a:ext cx="59677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5" name="Straight Connector 1164">
            <a:extLst>
              <a:ext uri="{FF2B5EF4-FFF2-40B4-BE49-F238E27FC236}">
                <a16:creationId xmlns:a16="http://schemas.microsoft.com/office/drawing/2014/main" id="{28A6BA39-A849-1693-5874-69D9A4999DF2}"/>
              </a:ext>
            </a:extLst>
          </p:cNvPr>
          <p:cNvCxnSpPr>
            <a:cxnSpLocks/>
          </p:cNvCxnSpPr>
          <p:nvPr/>
        </p:nvCxnSpPr>
        <p:spPr>
          <a:xfrm>
            <a:off x="5749699" y="5245517"/>
            <a:ext cx="0" cy="75511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81" name="TextBox 1180">
            <a:extLst>
              <a:ext uri="{FF2B5EF4-FFF2-40B4-BE49-F238E27FC236}">
                <a16:creationId xmlns:a16="http://schemas.microsoft.com/office/drawing/2014/main" id="{96693A1F-8E1F-EC6C-3D78-FD35703A9273}"/>
              </a:ext>
            </a:extLst>
          </p:cNvPr>
          <p:cNvSpPr txBox="1"/>
          <p:nvPr/>
        </p:nvSpPr>
        <p:spPr>
          <a:xfrm>
            <a:off x="5474025" y="4353739"/>
            <a:ext cx="7687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Llama(70B)</a:t>
            </a:r>
          </a:p>
        </p:txBody>
      </p:sp>
      <p:pic>
        <p:nvPicPr>
          <p:cNvPr id="8" name="Picture 7" descr="A blue symbol with a circle and a dot&#10;&#10;Description automatically generated">
            <a:extLst>
              <a:ext uri="{FF2B5EF4-FFF2-40B4-BE49-F238E27FC236}">
                <a16:creationId xmlns:a16="http://schemas.microsoft.com/office/drawing/2014/main" id="{D79645EB-AFB1-2D30-7063-FD9F373BE7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450757" y="2770771"/>
            <a:ext cx="360152" cy="442167"/>
          </a:xfrm>
          <a:prstGeom prst="rect">
            <a:avLst/>
          </a:prstGeom>
        </p:spPr>
      </p:pic>
      <p:pic>
        <p:nvPicPr>
          <p:cNvPr id="12" name="Picture 11" descr="A black and red person icon&#10;&#10;Description automatically generated with medium confidence">
            <a:extLst>
              <a:ext uri="{FF2B5EF4-FFF2-40B4-BE49-F238E27FC236}">
                <a16:creationId xmlns:a16="http://schemas.microsoft.com/office/drawing/2014/main" id="{C8A6B3C5-554E-EBD9-E241-F88A2CF36C9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5244" y="3953645"/>
            <a:ext cx="457009" cy="48186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15D1C-7179-9AC5-532F-765F44D62FF6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552253" y="4194575"/>
            <a:ext cx="2345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2B9776-2710-0736-2127-CAFBD6615385}"/>
              </a:ext>
            </a:extLst>
          </p:cNvPr>
          <p:cNvSpPr txBox="1"/>
          <p:nvPr/>
        </p:nvSpPr>
        <p:spPr>
          <a:xfrm>
            <a:off x="122844" y="4402257"/>
            <a:ext cx="5997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CFB390-2CDB-E24A-B941-C61FC10B9324}"/>
              </a:ext>
            </a:extLst>
          </p:cNvPr>
          <p:cNvSpPr txBox="1"/>
          <p:nvPr/>
        </p:nvSpPr>
        <p:spPr>
          <a:xfrm>
            <a:off x="931884" y="5534860"/>
            <a:ext cx="12424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Layer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B37ED1-BBCC-24AF-9272-4ED9C137D90A}"/>
              </a:ext>
            </a:extLst>
          </p:cNvPr>
          <p:cNvSpPr txBox="1"/>
          <p:nvPr/>
        </p:nvSpPr>
        <p:spPr>
          <a:xfrm>
            <a:off x="3272173" y="5549778"/>
            <a:ext cx="124249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Model  Layer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D9011-8E1F-E81C-9860-B9D4B446827F}"/>
              </a:ext>
            </a:extLst>
          </p:cNvPr>
          <p:cNvSpPr txBox="1"/>
          <p:nvPr/>
        </p:nvSpPr>
        <p:spPr>
          <a:xfrm>
            <a:off x="3635110" y="1734030"/>
            <a:ext cx="138944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Integrations  Layer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F29E47-E957-FC41-A232-CD1046C86525}"/>
              </a:ext>
            </a:extLst>
          </p:cNvPr>
          <p:cNvSpPr txBox="1"/>
          <p:nvPr/>
        </p:nvSpPr>
        <p:spPr>
          <a:xfrm>
            <a:off x="5685839" y="2621160"/>
            <a:ext cx="95630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Agentic  Layer</a:t>
            </a:r>
          </a:p>
        </p:txBody>
      </p:sp>
    </p:spTree>
    <p:extLst>
      <p:ext uri="{BB962C8B-B14F-4D97-AF65-F5344CB8AC3E}">
        <p14:creationId xmlns:p14="http://schemas.microsoft.com/office/powerpoint/2010/main" val="75537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7EACC0-F64F-C4BE-FAAB-6C7F4C7A6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7F893-3378-040E-E174-BB4DB701A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Tech Stack</a:t>
            </a:r>
          </a:p>
        </p:txBody>
      </p:sp>
      <p:pic>
        <p:nvPicPr>
          <p:cNvPr id="7" name="Picture 6" descr="A diagram of a software development&#10;&#10;Description automatically generated">
            <a:extLst>
              <a:ext uri="{FF2B5EF4-FFF2-40B4-BE49-F238E27FC236}">
                <a16:creationId xmlns:a16="http://schemas.microsoft.com/office/drawing/2014/main" id="{AAAF3D07-53DB-C04D-F6CB-7C8BD4F12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784" y="1574310"/>
            <a:ext cx="7370427" cy="512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44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28122-04F7-22E0-7875-423FBFD28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5DF8AEB-3290-3D31-DF2A-9C01CA9C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968" y="2047218"/>
            <a:ext cx="7781862" cy="4290309"/>
          </a:xfrm>
          <a:prstGeom prst="rect">
            <a:avLst/>
          </a:prstGeom>
        </p:spPr>
      </p:pic>
      <p:pic>
        <p:nvPicPr>
          <p:cNvPr id="17" name="Picture 16" descr="A computer screen with a pie chart and graph&#10;&#10;Description automatically generated">
            <a:extLst>
              <a:ext uri="{FF2B5EF4-FFF2-40B4-BE49-F238E27FC236}">
                <a16:creationId xmlns:a16="http://schemas.microsoft.com/office/drawing/2014/main" id="{CBE1376F-1AF5-96D8-C4F1-B2297DF2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76" y="3429000"/>
            <a:ext cx="853303" cy="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B46E0-1815-2990-F212-47E70F23A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EFDE2-1A11-290B-2707-C851E0830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[light]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7C79E8BA-D626-AD5C-1DFA-3CE1333D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324" y="2047218"/>
            <a:ext cx="7769506" cy="4290309"/>
          </a:xfrm>
          <a:prstGeom prst="rect">
            <a:avLst/>
          </a:prstGeom>
        </p:spPr>
      </p:pic>
      <p:pic>
        <p:nvPicPr>
          <p:cNvPr id="5" name="Picture 4" descr="A computer screen with a pie chart and graph&#10;&#10;Description automatically generated">
            <a:extLst>
              <a:ext uri="{FF2B5EF4-FFF2-40B4-BE49-F238E27FC236}">
                <a16:creationId xmlns:a16="http://schemas.microsoft.com/office/drawing/2014/main" id="{545AA444-3982-C9A0-565D-CA76AF9A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2" y="3515497"/>
            <a:ext cx="853303" cy="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1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A6D8D-7872-FCC0-1D19-8A3291F36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E37FA-70D1-7751-A1DE-1AF1878C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[Continued]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B1BA6757-2C2B-EA31-F17B-2728A923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62" y="2036599"/>
            <a:ext cx="7845167" cy="4265347"/>
          </a:xfrm>
          <a:prstGeom prst="rect">
            <a:avLst/>
          </a:prstGeom>
        </p:spPr>
      </p:pic>
      <p:pic>
        <p:nvPicPr>
          <p:cNvPr id="5" name="Picture 4" descr="A computer screen with a pie chart and graph&#10;&#10;Description automatically generated">
            <a:extLst>
              <a:ext uri="{FF2B5EF4-FFF2-40B4-BE49-F238E27FC236}">
                <a16:creationId xmlns:a16="http://schemas.microsoft.com/office/drawing/2014/main" id="{050C86F8-B772-CECE-92C2-F501BF30FB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32" y="3515497"/>
            <a:ext cx="853303" cy="85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23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EC346-5121-F433-27D9-F7B8762D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286635-4448-0740-721E-52A19958A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F31FD1-BD90-D6A9-C26F-EA2104678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759B259-A67C-C30A-8BF9-79441247C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F432A33-04A0-7591-098B-F08367CA8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840BC2-4DD3-5B96-1754-87F6773A9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[Continued]</a:t>
            </a:r>
          </a:p>
        </p:txBody>
      </p:sp>
      <p:pic>
        <p:nvPicPr>
          <p:cNvPr id="5" name="Picture 4" descr="A computer screen with a pie chart and graph&#10;&#10;Description automatically generated">
            <a:extLst>
              <a:ext uri="{FF2B5EF4-FFF2-40B4-BE49-F238E27FC236}">
                <a16:creationId xmlns:a16="http://schemas.microsoft.com/office/drawing/2014/main" id="{2581F9C5-62A0-3101-94A9-C23377C77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2" y="3515497"/>
            <a:ext cx="853303" cy="853303"/>
          </a:xfrm>
          <a:prstGeom prst="rect">
            <a:avLst/>
          </a:prstGeo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6ACD366-8017-FF7A-9D87-FDA6B7808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67" y="1822348"/>
            <a:ext cx="7772400" cy="392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22E24-7F1B-3180-75B6-A42335A80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6DB50-7C7F-6275-53FC-4662CA8A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Dashboard Chatbot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F6290EF-CC5C-1AA4-B304-963EAF7A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972" y="2025979"/>
            <a:ext cx="7808858" cy="4332787"/>
          </a:xfrm>
          <a:prstGeom prst="rect">
            <a:avLst/>
          </a:prstGeom>
        </p:spPr>
      </p:pic>
      <p:pic>
        <p:nvPicPr>
          <p:cNvPr id="18" name="Picture 17" descr="A blue and white logo&#10;&#10;Description automatically generated">
            <a:extLst>
              <a:ext uri="{FF2B5EF4-FFF2-40B4-BE49-F238E27FC236}">
                <a16:creationId xmlns:a16="http://schemas.microsoft.com/office/drawing/2014/main" id="{634FE7A4-D8BE-E481-574B-9F0421056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5" y="3542112"/>
            <a:ext cx="972377" cy="97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2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</TotalTime>
  <Words>114</Words>
  <Application>Microsoft Macintosh PowerPoint</Application>
  <PresentationFormat>On-screen Show (4:3)</PresentationFormat>
  <Paragraphs>48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Gen AI Enabled Integrated Platform Environment</vt:lpstr>
      <vt:lpstr>     Team Mind Over Machines </vt:lpstr>
      <vt:lpstr>      Design</vt:lpstr>
      <vt:lpstr>Tech Stack</vt:lpstr>
      <vt:lpstr>Dashboard</vt:lpstr>
      <vt:lpstr>Dashboard [light]</vt:lpstr>
      <vt:lpstr>Dashboard [Continued]</vt:lpstr>
      <vt:lpstr>Dashboard [Continued]</vt:lpstr>
      <vt:lpstr>Dashboard Chatbot</vt:lpstr>
      <vt:lpstr>Metrics</vt:lpstr>
      <vt:lpstr>Metrics [Continued]</vt:lpstr>
      <vt:lpstr>Metrics Chatbot</vt:lpstr>
      <vt:lpstr>Metrics Chatbot [continued]</vt:lpstr>
      <vt:lpstr>Incidents</vt:lpstr>
      <vt:lpstr>Incidents Details</vt:lpstr>
      <vt:lpstr>Incidents Chatbot</vt:lpstr>
      <vt:lpstr>Incidents Chatbot [continued]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Chandra Sekhar Javalkar</dc:creator>
  <cp:lastModifiedBy>Chandra Sekhar Javalkar</cp:lastModifiedBy>
  <cp:revision>10</cp:revision>
  <dcterms:created xsi:type="dcterms:W3CDTF">2025-03-25T19:14:21Z</dcterms:created>
  <dcterms:modified xsi:type="dcterms:W3CDTF">2025-03-26T13:58:15Z</dcterms:modified>
</cp:coreProperties>
</file>