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5" r:id="rId6"/>
    <p:sldId id="266" r:id="rId7"/>
    <p:sldId id="261" r:id="rId8"/>
    <p:sldId id="262" r:id="rId9"/>
    <p:sldId id="263" r:id="rId10"/>
    <p:sldId id="264" r:id="rId11"/>
    <p:sldId id="267" r:id="rId12"/>
    <p:sldId id="26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b="1">
                <a:solidFill>
                  <a:srgbClr val="C80000"/>
                </a:solidFill>
              </a:defRPr>
            </a:pPr>
            <a:r>
              <a:rPr dirty="0"/>
              <a:t>Gen AI for Platform Support - Integrated Platform Environment</a:t>
            </a:r>
          </a:p>
        </p:txBody>
      </p:sp>
      <p:sp>
        <p:nvSpPr>
          <p:cNvPr id="3" name="Subtitle 2"/>
          <p:cNvSpPr>
            <a:spLocks noGrp="1"/>
          </p:cNvSpPr>
          <p:nvPr>
            <p:ph type="subTitle" idx="1"/>
          </p:nvPr>
        </p:nvSpPr>
        <p:spPr>
          <a:xfrm>
            <a:off x="1258478" y="3612234"/>
            <a:ext cx="6400800" cy="1752600"/>
          </a:xfrm>
        </p:spPr>
        <p:txBody>
          <a:bodyPr/>
          <a:lstStyle/>
          <a:p>
            <a:pPr>
              <a:defRPr sz="2000">
                <a:solidFill>
                  <a:srgbClr val="FFCC00"/>
                </a:solidFill>
              </a:defRPr>
            </a:pPr>
            <a:r>
              <a:rPr dirty="0"/>
              <a:t>Technology Hackathon | Revolutionizing Incident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b="1">
                <a:solidFill>
                  <a:srgbClr val="C80000"/>
                </a:solidFill>
              </a:defRPr>
            </a:pPr>
            <a:r>
              <a:rPr dirty="0"/>
              <a:t>Why This Solution W</a:t>
            </a:r>
            <a:r>
              <a:rPr lang="en-IN" dirty="0" err="1"/>
              <a:t>orks</a:t>
            </a:r>
            <a:endParaRPr dirty="0"/>
          </a:p>
        </p:txBody>
      </p:sp>
      <p:sp>
        <p:nvSpPr>
          <p:cNvPr id="3" name="Subtitle 2"/>
          <p:cNvSpPr>
            <a:spLocks noGrp="1"/>
          </p:cNvSpPr>
          <p:nvPr>
            <p:ph type="subTitle" idx="1"/>
          </p:nvPr>
        </p:nvSpPr>
        <p:spPr/>
        <p:txBody>
          <a:bodyPr/>
          <a:lstStyle/>
          <a:p>
            <a:pPr>
              <a:defRPr sz="2000">
                <a:solidFill>
                  <a:srgbClr val="FFCC00"/>
                </a:solidFill>
              </a:defRPr>
            </a:pPr>
            <a:r>
              <a:t>Innovative | Scalable | Enterprise-Ready | AI-Driven Efficiency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98B90D-596C-1B11-3B59-322D53156A56}"/>
              </a:ext>
            </a:extLst>
          </p:cNvPr>
          <p:cNvSpPr>
            <a:spLocks noGrp="1"/>
          </p:cNvSpPr>
          <p:nvPr>
            <p:ph type="title"/>
          </p:nvPr>
        </p:nvSpPr>
        <p:spPr/>
        <p:txBody>
          <a:bodyPr>
            <a:normAutofit/>
          </a:bodyPr>
          <a:lstStyle/>
          <a:p>
            <a:r>
              <a:rPr lang="en-IN" sz="3600" b="1" dirty="0">
                <a:solidFill>
                  <a:srgbClr val="C00000"/>
                </a:solidFill>
              </a:rPr>
              <a:t>Team: </a:t>
            </a:r>
            <a:r>
              <a:rPr lang="en-IN" sz="3600" b="1" dirty="0" err="1">
                <a:solidFill>
                  <a:srgbClr val="C00000"/>
                </a:solidFill>
              </a:rPr>
              <a:t>OpsIntellect</a:t>
            </a:r>
            <a:endParaRPr lang="en-IN" sz="3600" b="1" dirty="0">
              <a:solidFill>
                <a:srgbClr val="C00000"/>
              </a:solidFill>
            </a:endParaRPr>
          </a:p>
        </p:txBody>
      </p:sp>
      <p:sp>
        <p:nvSpPr>
          <p:cNvPr id="5" name="Content Placeholder 4">
            <a:extLst>
              <a:ext uri="{FF2B5EF4-FFF2-40B4-BE49-F238E27FC236}">
                <a16:creationId xmlns:a16="http://schemas.microsoft.com/office/drawing/2014/main" id="{2E14F43B-2EE2-193D-40E9-7575EFE1C7D8}"/>
              </a:ext>
            </a:extLst>
          </p:cNvPr>
          <p:cNvSpPr>
            <a:spLocks noGrp="1"/>
          </p:cNvSpPr>
          <p:nvPr>
            <p:ph idx="1"/>
          </p:nvPr>
        </p:nvSpPr>
        <p:spPr/>
        <p:txBody>
          <a:bodyPr/>
          <a:lstStyle/>
          <a:p>
            <a:pPr marL="0" indent="0">
              <a:buNone/>
            </a:pPr>
            <a:r>
              <a:rPr lang="en-IN" dirty="0">
                <a:solidFill>
                  <a:srgbClr val="C00000"/>
                </a:solidFill>
              </a:rPr>
              <a:t>Members:</a:t>
            </a:r>
          </a:p>
          <a:p>
            <a:pPr marL="0" indent="0">
              <a:buNone/>
            </a:pPr>
            <a:r>
              <a:rPr lang="en-IN" sz="2400" dirty="0"/>
              <a:t>Aishwarya Arunachalam</a:t>
            </a:r>
          </a:p>
          <a:p>
            <a:pPr marL="0" indent="0">
              <a:buNone/>
            </a:pPr>
            <a:r>
              <a:rPr lang="en-IN" sz="2400" dirty="0"/>
              <a:t>Aryan Yadav</a:t>
            </a:r>
          </a:p>
          <a:p>
            <a:pPr marL="0" indent="0">
              <a:buNone/>
            </a:pPr>
            <a:r>
              <a:rPr lang="en-IN" sz="2400" dirty="0"/>
              <a:t>Lakshay Chandra</a:t>
            </a:r>
          </a:p>
          <a:p>
            <a:pPr marL="0" indent="0">
              <a:buNone/>
            </a:pPr>
            <a:r>
              <a:rPr lang="en-IN" sz="2400" dirty="0" err="1"/>
              <a:t>Venneti</a:t>
            </a:r>
            <a:r>
              <a:rPr lang="en-IN" sz="2400" dirty="0"/>
              <a:t> Sri Satya Vinay</a:t>
            </a:r>
          </a:p>
        </p:txBody>
      </p:sp>
    </p:spTree>
    <p:extLst>
      <p:ext uri="{BB962C8B-B14F-4D97-AF65-F5344CB8AC3E}">
        <p14:creationId xmlns:p14="http://schemas.microsoft.com/office/powerpoint/2010/main" val="1574748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6DF7FB-70A1-39D4-7564-FAA53FD3650C}"/>
              </a:ext>
            </a:extLst>
          </p:cNvPr>
          <p:cNvSpPr txBox="1"/>
          <p:nvPr/>
        </p:nvSpPr>
        <p:spPr>
          <a:xfrm>
            <a:off x="1578990" y="2921168"/>
            <a:ext cx="5986020" cy="1015663"/>
          </a:xfrm>
          <a:prstGeom prst="rect">
            <a:avLst/>
          </a:prstGeom>
          <a:noFill/>
        </p:spPr>
        <p:txBody>
          <a:bodyPr wrap="square" rtlCol="0">
            <a:spAutoFit/>
          </a:bodyPr>
          <a:lstStyle/>
          <a:p>
            <a:pPr algn="ctr"/>
            <a:r>
              <a:rPr lang="en-IN" sz="6000" b="1" dirty="0">
                <a:solidFill>
                  <a:srgbClr val="C00000"/>
                </a:solidFill>
                <a:latin typeface="+mj-lt"/>
              </a:rPr>
              <a:t>Thank You!</a:t>
            </a:r>
          </a:p>
        </p:txBody>
      </p:sp>
    </p:spTree>
    <p:extLst>
      <p:ext uri="{BB962C8B-B14F-4D97-AF65-F5344CB8AC3E}">
        <p14:creationId xmlns:p14="http://schemas.microsoft.com/office/powerpoint/2010/main" val="2278608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b="1">
                <a:solidFill>
                  <a:srgbClr val="C80000"/>
                </a:solidFill>
              </a:defRPr>
            </a:pPr>
            <a:r>
              <a:rPr lang="en-IN" dirty="0"/>
              <a:t>Challenge Overview</a:t>
            </a:r>
            <a:endParaRPr dirty="0"/>
          </a:p>
        </p:txBody>
      </p:sp>
      <p:sp>
        <p:nvSpPr>
          <p:cNvPr id="3" name="Content Placeholder 2"/>
          <p:cNvSpPr>
            <a:spLocks noGrp="1"/>
          </p:cNvSpPr>
          <p:nvPr>
            <p:ph idx="1"/>
          </p:nvPr>
        </p:nvSpPr>
        <p:spPr/>
        <p:txBody>
          <a:bodyPr>
            <a:normAutofit/>
          </a:bodyPr>
          <a:lstStyle/>
          <a:p>
            <a:pPr marL="0" indent="0">
              <a:buNone/>
              <a:defRPr sz="1800">
                <a:solidFill>
                  <a:srgbClr val="323232"/>
                </a:solidFill>
              </a:defRPr>
            </a:pPr>
            <a:r>
              <a:rPr lang="en-US" sz="2000" dirty="0"/>
              <a:t>Currently Technology organization has a large platform support system operations organization that provides application and infrastructure support across L1/L2/L3 levels for our application and infrastructure platforms. Platform support requires troubleshooting, accessing variety of KB (Knowledge base) articles, running ansible automation scripts, reviewing telemetry /observability metrics as well as leveraging foundational information about the Cis (Configuration items) including their relationships, dependencies, health etc. etc. All these tools and products require frequent context switching, cause significant time/effort overhead in accessing different tools, portals to provide the required platform support for the technology environment. </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b="1">
                <a:solidFill>
                  <a:srgbClr val="C80000"/>
                </a:solidFill>
              </a:defRPr>
            </a:pPr>
            <a:r>
              <a:t>Current Challenges in Platform Support</a:t>
            </a:r>
          </a:p>
        </p:txBody>
      </p:sp>
      <p:sp>
        <p:nvSpPr>
          <p:cNvPr id="5" name="Rectangle 2">
            <a:extLst>
              <a:ext uri="{FF2B5EF4-FFF2-40B4-BE49-F238E27FC236}">
                <a16:creationId xmlns:a16="http://schemas.microsoft.com/office/drawing/2014/main" id="{4C8C520B-238E-287C-22F4-29F625D4CADF}"/>
              </a:ext>
            </a:extLst>
          </p:cNvPr>
          <p:cNvSpPr>
            <a:spLocks noGrp="1" noChangeArrowheads="1"/>
          </p:cNvSpPr>
          <p:nvPr>
            <p:ph idx="1"/>
          </p:nvPr>
        </p:nvSpPr>
        <p:spPr bwMode="auto">
          <a:xfrm>
            <a:off x="311084" y="1979424"/>
            <a:ext cx="852183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Frequent Context Switching:</a:t>
            </a:r>
            <a:r>
              <a:rPr kumimoji="0" lang="en-US" altLang="en-US" sz="2000" b="0" i="0" u="none" strike="noStrike" cap="none" normalizeH="0" baseline="0" dirty="0">
                <a:ln>
                  <a:noFill/>
                </a:ln>
                <a:solidFill>
                  <a:schemeClr val="tx1"/>
                </a:solidFill>
                <a:effectLst/>
              </a:rPr>
              <a:t> Engineers must switch between multiple tools, reducing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Scattered Information:</a:t>
            </a:r>
            <a:r>
              <a:rPr kumimoji="0" lang="en-US" altLang="en-US" sz="2000" b="0" i="0" u="none" strike="noStrike" cap="none" normalizeH="0" baseline="0" dirty="0">
                <a:ln>
                  <a:noFill/>
                </a:ln>
                <a:solidFill>
                  <a:schemeClr val="tx1"/>
                </a:solidFill>
                <a:effectLst/>
              </a:rPr>
              <a:t> Incident details, logs, and RCA data are spread across different platforms.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Time-Consuming Manual Processes:</a:t>
            </a:r>
            <a:r>
              <a:rPr kumimoji="0" lang="en-US" altLang="en-US" sz="2000" b="0" i="0" u="none" strike="noStrike" cap="none" normalizeH="0" baseline="0" dirty="0">
                <a:ln>
                  <a:noFill/>
                </a:ln>
                <a:solidFill>
                  <a:schemeClr val="tx1"/>
                </a:solidFill>
                <a:effectLst/>
              </a:rPr>
              <a:t> Searching for KB articles, running scripts, and analyzing logs takes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Lack of Proactive Insights:</a:t>
            </a:r>
            <a:r>
              <a:rPr kumimoji="0" lang="en-US" altLang="en-US" sz="2000" b="0" i="0" u="none" strike="noStrike" cap="none" normalizeH="0" baseline="0" dirty="0">
                <a:ln>
                  <a:noFill/>
                </a:ln>
                <a:solidFill>
                  <a:schemeClr val="tx1"/>
                </a:solidFill>
                <a:effectLst/>
              </a:rPr>
              <a:t> No predictive analysis to prevent recurring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Siloed Data Sources:</a:t>
            </a:r>
            <a:r>
              <a:rPr kumimoji="0" lang="en-US" altLang="en-US" sz="2000" b="0" i="0" u="none" strike="noStrike" cap="none" normalizeH="0" baseline="0" dirty="0">
                <a:ln>
                  <a:noFill/>
                </a:ln>
                <a:solidFill>
                  <a:schemeClr val="tx1"/>
                </a:solidFill>
                <a:effectLst/>
              </a:rPr>
              <a:t> Lack of unified access to Jira, ServiceNow, Splunk,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 High Resolution Time:</a:t>
            </a:r>
            <a:r>
              <a:rPr kumimoji="0" lang="en-US" altLang="en-US" sz="2000" b="0" i="0" u="none" strike="noStrike" cap="none" normalizeH="0" baseline="0" dirty="0">
                <a:ln>
                  <a:noFill/>
                </a:ln>
                <a:solidFill>
                  <a:schemeClr val="tx1"/>
                </a:solidFill>
                <a:effectLst/>
              </a:rPr>
              <a:t> Delays due to inefficient troubleshooting and fragmented information.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b="1">
                <a:solidFill>
                  <a:srgbClr val="C80000"/>
                </a:solidFill>
              </a:defRPr>
            </a:pPr>
            <a:r>
              <a:rPr dirty="0"/>
              <a:t>Introducing the AI-Enabled Integrated Platform</a:t>
            </a:r>
          </a:p>
        </p:txBody>
      </p:sp>
      <p:sp>
        <p:nvSpPr>
          <p:cNvPr id="5" name="Rectangle 2">
            <a:extLst>
              <a:ext uri="{FF2B5EF4-FFF2-40B4-BE49-F238E27FC236}">
                <a16:creationId xmlns:a16="http://schemas.microsoft.com/office/drawing/2014/main" id="{D1B57727-6721-8E69-978E-9FE8714139F1}"/>
              </a:ext>
            </a:extLst>
          </p:cNvPr>
          <p:cNvSpPr>
            <a:spLocks noGrp="1" noChangeArrowheads="1"/>
          </p:cNvSpPr>
          <p:nvPr>
            <p:ph idx="1"/>
          </p:nvPr>
        </p:nvSpPr>
        <p:spPr bwMode="auto">
          <a:xfrm>
            <a:off x="457201" y="1832643"/>
            <a:ext cx="8229599"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Unified Console:</a:t>
            </a:r>
            <a:r>
              <a:rPr kumimoji="0" lang="en-US" altLang="en-US" sz="2000" b="0" i="0" u="none" strike="noStrike" cap="none" normalizeH="0" baseline="0" dirty="0">
                <a:ln>
                  <a:noFill/>
                </a:ln>
                <a:solidFill>
                  <a:schemeClr val="tx1"/>
                </a:solidFill>
                <a:effectLst/>
              </a:rPr>
              <a:t> All incident management tools in a single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GenAI Chatbot:</a:t>
            </a:r>
            <a:r>
              <a:rPr kumimoji="0" lang="en-US" altLang="en-US" sz="2000" b="0" i="0" u="none" strike="noStrike" cap="none" normalizeH="0" baseline="0" dirty="0">
                <a:ln>
                  <a:noFill/>
                </a:ln>
                <a:solidFill>
                  <a:schemeClr val="tx1"/>
                </a:solidFill>
                <a:effectLst/>
              </a:rPr>
              <a:t> Answers queries using historical incident data and enterprise knowledge.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Proactive Recommendations:</a:t>
            </a:r>
            <a:r>
              <a:rPr kumimoji="0" lang="en-US" altLang="en-US" sz="2000" b="0" i="0" u="none" strike="noStrike" cap="none" normalizeH="0" baseline="0" dirty="0">
                <a:ln>
                  <a:noFill/>
                </a:ln>
                <a:solidFill>
                  <a:schemeClr val="tx1"/>
                </a:solidFill>
                <a:effectLst/>
              </a:rPr>
              <a:t> Uses telemetry and logs to suggest resolutions before incidents escalate.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Automated RCA Summarization:</a:t>
            </a:r>
            <a:r>
              <a:rPr kumimoji="0" lang="en-US" altLang="en-US" sz="2000" b="0" i="0" u="none" strike="noStrike" cap="none" normalizeH="0" baseline="0" dirty="0">
                <a:ln>
                  <a:noFill/>
                </a:ln>
                <a:solidFill>
                  <a:schemeClr val="tx1"/>
                </a:solidFill>
                <a:effectLst/>
              </a:rPr>
              <a:t> Converts raw RCA reports into structured, easy-to-read summaries.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Context-Aware Data Retrieval:</a:t>
            </a:r>
            <a:r>
              <a:rPr kumimoji="0" lang="en-US" altLang="en-US" sz="2000" b="0" i="0" u="none" strike="noStrike" cap="none" normalizeH="0" baseline="0" dirty="0">
                <a:ln>
                  <a:noFill/>
                </a:ln>
                <a:solidFill>
                  <a:schemeClr val="tx1"/>
                </a:solidFill>
                <a:effectLst/>
              </a:rPr>
              <a:t> Extracts relevant fields like dependencies and CI health with a simple query.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Enterprise-Grade Scalability:</a:t>
            </a:r>
            <a:r>
              <a:rPr kumimoji="0" lang="en-US" altLang="en-US" sz="2000" b="0" i="0" u="none" strike="noStrike" cap="none" normalizeH="0" baseline="0" dirty="0">
                <a:ln>
                  <a:noFill/>
                </a:ln>
                <a:solidFill>
                  <a:schemeClr val="tx1"/>
                </a:solidFill>
                <a:effectLst/>
              </a:rPr>
              <a:t> Designed for seamless integration with existing ITSM tools.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E932-35CA-61A7-86E8-9179B524127E}"/>
              </a:ext>
            </a:extLst>
          </p:cNvPr>
          <p:cNvSpPr>
            <a:spLocks noGrp="1"/>
          </p:cNvSpPr>
          <p:nvPr>
            <p:ph type="title"/>
          </p:nvPr>
        </p:nvSpPr>
        <p:spPr/>
        <p:txBody>
          <a:bodyPr>
            <a:normAutofit fontScale="90000"/>
          </a:bodyPr>
          <a:lstStyle/>
          <a:p>
            <a:r>
              <a:rPr kumimoji="0" lang="en-US" sz="4000" b="1" i="0" u="none" strike="noStrike" kern="1200" cap="none" spc="0" normalizeH="0" baseline="0" noProof="0" dirty="0">
                <a:ln>
                  <a:noFill/>
                </a:ln>
                <a:solidFill>
                  <a:srgbClr val="C80000"/>
                </a:solidFill>
                <a:effectLst/>
                <a:uLnTx/>
                <a:uFillTx/>
                <a:latin typeface="Calibri"/>
                <a:ea typeface="+mj-ea"/>
                <a:cs typeface="+mj-cs"/>
              </a:rPr>
              <a:t>AI Chatbot for contextual understanding</a:t>
            </a:r>
            <a:endParaRPr lang="en-IN" dirty="0"/>
          </a:p>
        </p:txBody>
      </p:sp>
      <p:sp>
        <p:nvSpPr>
          <p:cNvPr id="3" name="Content Placeholder 2">
            <a:extLst>
              <a:ext uri="{FF2B5EF4-FFF2-40B4-BE49-F238E27FC236}">
                <a16:creationId xmlns:a16="http://schemas.microsoft.com/office/drawing/2014/main" id="{D25F1CCF-300B-1EAF-62E6-FAF10801930B}"/>
              </a:ext>
            </a:extLst>
          </p:cNvPr>
          <p:cNvSpPr>
            <a:spLocks noGrp="1"/>
          </p:cNvSpPr>
          <p:nvPr>
            <p:ph idx="1"/>
          </p:nvPr>
        </p:nvSpPr>
        <p:spPr/>
        <p:txBody>
          <a:bodyPr>
            <a:normAutofit/>
          </a:bodyPr>
          <a:lstStyle/>
          <a:p>
            <a:pPr>
              <a:buFont typeface="Arial" panose="020B0604020202020204" pitchFamily="34" charset="0"/>
              <a:buChar char="•"/>
            </a:pPr>
            <a:r>
              <a:rPr lang="en-US" sz="2000" b="1" dirty="0"/>
              <a:t>Incident-Aware Responses:</a:t>
            </a:r>
            <a:r>
              <a:rPr lang="en-US" sz="2000" dirty="0"/>
              <a:t> Chatbot understands current issues and provides targeted insights.</a:t>
            </a:r>
          </a:p>
          <a:p>
            <a:pPr>
              <a:buFont typeface="Arial" panose="020B0604020202020204" pitchFamily="34" charset="0"/>
              <a:buChar char="•"/>
            </a:pPr>
            <a:r>
              <a:rPr lang="en-US" sz="2000" b="1" dirty="0"/>
              <a:t>Historical Learning:</a:t>
            </a:r>
            <a:r>
              <a:rPr lang="en-US" sz="2000" dirty="0"/>
              <a:t> Uses past incident data for improved suggestions.</a:t>
            </a:r>
          </a:p>
          <a:p>
            <a:pPr>
              <a:buFont typeface="Arial" panose="020B0604020202020204" pitchFamily="34" charset="0"/>
              <a:buChar char="•"/>
            </a:pPr>
            <a:r>
              <a:rPr lang="en-US" sz="2000" b="1" dirty="0"/>
              <a:t>Multi-Source Knowledge Retrieval Capabilities:</a:t>
            </a:r>
            <a:r>
              <a:rPr lang="en-US" sz="2000" dirty="0"/>
              <a:t> Can fetch answers from Jira, ServiceNow, and KB articles.</a:t>
            </a:r>
          </a:p>
          <a:p>
            <a:pPr>
              <a:buFont typeface="Arial" panose="020B0604020202020204" pitchFamily="34" charset="0"/>
              <a:buChar char="•"/>
            </a:pPr>
            <a:r>
              <a:rPr lang="en-US" sz="2000" b="1" dirty="0"/>
              <a:t>Actionable Responses:</a:t>
            </a:r>
            <a:r>
              <a:rPr lang="en-US" sz="2000" dirty="0"/>
              <a:t> Suggests next steps, retrieves logs, and runs health checks.</a:t>
            </a:r>
          </a:p>
          <a:p>
            <a:pPr>
              <a:buFont typeface="Arial" panose="020B0604020202020204" pitchFamily="34" charset="0"/>
              <a:buChar char="•"/>
            </a:pPr>
            <a:r>
              <a:rPr lang="en-US" sz="2000" b="1" dirty="0"/>
              <a:t>Context Retention:</a:t>
            </a:r>
            <a:r>
              <a:rPr lang="en-US" sz="2000" dirty="0"/>
              <a:t> Maintains conversation history for deeper problem-solving.</a:t>
            </a:r>
          </a:p>
          <a:p>
            <a:pPr>
              <a:buFont typeface="Arial" panose="020B0604020202020204" pitchFamily="34" charset="0"/>
              <a:buChar char="•"/>
            </a:pPr>
            <a:r>
              <a:rPr lang="en-US" sz="2000" b="1" dirty="0"/>
              <a:t>Reduces MTTR (Mean Time to Resolve):</a:t>
            </a:r>
            <a:r>
              <a:rPr lang="en-US" sz="2000" dirty="0"/>
              <a:t> Minimizes downtime by accelerating issue resolution.</a:t>
            </a:r>
          </a:p>
          <a:p>
            <a:endParaRPr lang="en-IN" dirty="0"/>
          </a:p>
        </p:txBody>
      </p:sp>
    </p:spTree>
    <p:extLst>
      <p:ext uri="{BB962C8B-B14F-4D97-AF65-F5344CB8AC3E}">
        <p14:creationId xmlns:p14="http://schemas.microsoft.com/office/powerpoint/2010/main" val="240733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1BE81-A995-4F65-C46A-E020D7478AF7}"/>
              </a:ext>
            </a:extLst>
          </p:cNvPr>
          <p:cNvSpPr>
            <a:spLocks noGrp="1"/>
          </p:cNvSpPr>
          <p:nvPr>
            <p:ph type="title"/>
          </p:nvPr>
        </p:nvSpPr>
        <p:spPr/>
        <p:txBody>
          <a:bodyPr>
            <a:noAutofit/>
          </a:bodyPr>
          <a:lstStyle/>
          <a:p>
            <a:r>
              <a:rPr lang="en-US" sz="3600" b="1" dirty="0">
                <a:solidFill>
                  <a:srgbClr val="C00000"/>
                </a:solidFill>
              </a:rPr>
              <a:t>Automated RCA, Related Incidents &amp; Health Checks</a:t>
            </a:r>
            <a:endParaRPr lang="en-IN" sz="3600" b="1" dirty="0">
              <a:solidFill>
                <a:srgbClr val="C00000"/>
              </a:solidFill>
            </a:endParaRPr>
          </a:p>
        </p:txBody>
      </p:sp>
      <p:sp>
        <p:nvSpPr>
          <p:cNvPr id="4" name="Rectangle 1">
            <a:extLst>
              <a:ext uri="{FF2B5EF4-FFF2-40B4-BE49-F238E27FC236}">
                <a16:creationId xmlns:a16="http://schemas.microsoft.com/office/drawing/2014/main" id="{F9D53D41-A7BC-4ADF-2FF0-6508658673D1}"/>
              </a:ext>
            </a:extLst>
          </p:cNvPr>
          <p:cNvSpPr>
            <a:spLocks noGrp="1" noChangeArrowheads="1"/>
          </p:cNvSpPr>
          <p:nvPr>
            <p:ph idx="1"/>
          </p:nvPr>
        </p:nvSpPr>
        <p:spPr bwMode="auto">
          <a:xfrm>
            <a:off x="457200" y="2151727"/>
            <a:ext cx="8422849"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One-Click RCA Summarization:</a:t>
            </a:r>
            <a:r>
              <a:rPr kumimoji="0" lang="en-US" altLang="en-US" sz="2000" b="0" i="0" u="none" strike="noStrike" cap="none" normalizeH="0" baseline="0" dirty="0">
                <a:ln>
                  <a:noFill/>
                </a:ln>
                <a:solidFill>
                  <a:schemeClr val="tx1"/>
                </a:solidFill>
                <a:effectLst/>
              </a:rPr>
              <a:t> Converts incident details into structured reports instantly.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Find Related Incidents:</a:t>
            </a:r>
            <a:r>
              <a:rPr kumimoji="0" lang="en-US" altLang="en-US" sz="2000" b="0" i="0" u="none" strike="noStrike" cap="none" normalizeH="0" baseline="0" dirty="0">
                <a:ln>
                  <a:noFill/>
                </a:ln>
                <a:solidFill>
                  <a:schemeClr val="tx1"/>
                </a:solidFill>
                <a:effectLst/>
              </a:rPr>
              <a:t> AI-powered search retrieves similar past incidents for faster resolution.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Instant System Health Checks:</a:t>
            </a:r>
            <a:r>
              <a:rPr kumimoji="0" lang="en-US" altLang="en-US" sz="2000" b="0" i="0" u="none" strike="noStrike" cap="none" normalizeH="0" baseline="0" dirty="0">
                <a:ln>
                  <a:noFill/>
                </a:ln>
                <a:solidFill>
                  <a:schemeClr val="tx1"/>
                </a:solidFill>
                <a:effectLst/>
              </a:rPr>
              <a:t> Fetches CPU, memory, and service status on demand.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Automated Splunk Queries:</a:t>
            </a:r>
            <a:r>
              <a:rPr kumimoji="0" lang="en-US" altLang="en-US" sz="2000" b="0" i="0" u="none" strike="noStrike" cap="none" normalizeH="0" baseline="0" dirty="0">
                <a:ln>
                  <a:noFill/>
                </a:ln>
                <a:solidFill>
                  <a:schemeClr val="tx1"/>
                </a:solidFill>
                <a:effectLst/>
              </a:rPr>
              <a:t> Retrieves relevant logs and performance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Ensures Stability &amp; Uptime:</a:t>
            </a:r>
            <a:r>
              <a:rPr kumimoji="0" lang="en-US" altLang="en-US" sz="2000" b="0" i="0" u="none" strike="noStrike" cap="none" normalizeH="0" baseline="0" dirty="0">
                <a:ln>
                  <a:noFill/>
                </a:ln>
                <a:solidFill>
                  <a:schemeClr val="tx1"/>
                </a:solidFill>
                <a:effectLst/>
              </a:rPr>
              <a:t> Proactively detects anomalies to prevent outages.</a:t>
            </a:r>
          </a:p>
        </p:txBody>
      </p:sp>
    </p:spTree>
    <p:extLst>
      <p:ext uri="{BB962C8B-B14F-4D97-AF65-F5344CB8AC3E}">
        <p14:creationId xmlns:p14="http://schemas.microsoft.com/office/powerpoint/2010/main" val="3171597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b="1">
                <a:solidFill>
                  <a:srgbClr val="C80000"/>
                </a:solidFill>
              </a:defRPr>
            </a:pPr>
            <a:r>
              <a:t>Technical Architecture</a:t>
            </a:r>
          </a:p>
        </p:txBody>
      </p:sp>
      <p:sp>
        <p:nvSpPr>
          <p:cNvPr id="3" name="Content Placeholder 2"/>
          <p:cNvSpPr>
            <a:spLocks noGrp="1"/>
          </p:cNvSpPr>
          <p:nvPr>
            <p:ph idx="1"/>
          </p:nvPr>
        </p:nvSpPr>
        <p:spPr/>
        <p:txBody>
          <a:bodyPr>
            <a:normAutofit/>
          </a:bodyPr>
          <a:lstStyle/>
          <a:p>
            <a:pPr marL="0" indent="0">
              <a:buNone/>
              <a:defRPr sz="1800">
                <a:solidFill>
                  <a:srgbClr val="323232"/>
                </a:solidFill>
              </a:defRPr>
            </a:pPr>
            <a:r>
              <a:rPr sz="2400" dirty="0"/>
              <a:t>• LLM-powered backend with Gemini embeddings.</a:t>
            </a:r>
          </a:p>
          <a:p>
            <a:pPr marL="0" indent="0">
              <a:buNone/>
              <a:defRPr sz="1800">
                <a:solidFill>
                  <a:srgbClr val="323232"/>
                </a:solidFill>
              </a:defRPr>
            </a:pPr>
            <a:r>
              <a:rPr sz="2400" dirty="0"/>
              <a:t>• </a:t>
            </a:r>
            <a:r>
              <a:rPr sz="2400" dirty="0" err="1"/>
              <a:t>ChromaDB</a:t>
            </a:r>
            <a:r>
              <a:rPr sz="2400" dirty="0"/>
              <a:t> for vector-based incident retrieval.</a:t>
            </a:r>
          </a:p>
          <a:p>
            <a:pPr marL="0" indent="0">
              <a:buNone/>
              <a:defRPr sz="1800">
                <a:solidFill>
                  <a:srgbClr val="323232"/>
                </a:solidFill>
              </a:defRPr>
            </a:pPr>
            <a:r>
              <a:rPr sz="2400" dirty="0"/>
              <a:t>• Flask API for AI-powered decision-making.</a:t>
            </a:r>
          </a:p>
          <a:p>
            <a:pPr marL="0" indent="0">
              <a:buNone/>
              <a:defRPr sz="1800">
                <a:solidFill>
                  <a:srgbClr val="323232"/>
                </a:solidFill>
              </a:defRPr>
            </a:pPr>
            <a:r>
              <a:rPr sz="2400" dirty="0"/>
              <a:t>• React-based frontend for intuitive user interaction.</a:t>
            </a:r>
          </a:p>
          <a:p>
            <a:pPr marL="0" indent="0">
              <a:buNone/>
              <a:defRPr sz="1800">
                <a:solidFill>
                  <a:srgbClr val="323232"/>
                </a:solidFill>
              </a:defRPr>
            </a:pPr>
            <a:r>
              <a:rPr sz="2400" dirty="0"/>
              <a:t>• Future Scope: Expanding integrations &amp; auto-remediation.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b="1">
                <a:solidFill>
                  <a:srgbClr val="C80000"/>
                </a:solidFill>
              </a:defRPr>
            </a:pPr>
            <a:r>
              <a:t>Impact &amp; Benefits</a:t>
            </a:r>
          </a:p>
        </p:txBody>
      </p:sp>
      <p:sp>
        <p:nvSpPr>
          <p:cNvPr id="3" name="Content Placeholder 2"/>
          <p:cNvSpPr>
            <a:spLocks noGrp="1"/>
          </p:cNvSpPr>
          <p:nvPr>
            <p:ph idx="1"/>
          </p:nvPr>
        </p:nvSpPr>
        <p:spPr/>
        <p:txBody>
          <a:bodyPr>
            <a:normAutofit/>
          </a:bodyPr>
          <a:lstStyle/>
          <a:p>
            <a:pPr marL="0" indent="0">
              <a:buNone/>
              <a:defRPr sz="1800">
                <a:solidFill>
                  <a:srgbClr val="323232"/>
                </a:solidFill>
              </a:defRPr>
            </a:pPr>
            <a:r>
              <a:rPr sz="2400" dirty="0"/>
              <a:t>• </a:t>
            </a:r>
            <a:r>
              <a:rPr lang="en-IN" sz="2400" dirty="0"/>
              <a:t>6</a:t>
            </a:r>
            <a:r>
              <a:rPr sz="2400" dirty="0"/>
              <a:t>0% faster incident resolution through AI automation.</a:t>
            </a:r>
          </a:p>
          <a:p>
            <a:pPr marL="0" indent="0">
              <a:buNone/>
              <a:defRPr sz="1800">
                <a:solidFill>
                  <a:srgbClr val="323232"/>
                </a:solidFill>
              </a:defRPr>
            </a:pPr>
            <a:r>
              <a:rPr sz="2400" dirty="0"/>
              <a:t>• Reduced operational overhead with contextual recommendations.</a:t>
            </a:r>
          </a:p>
          <a:p>
            <a:pPr marL="0" indent="0">
              <a:buNone/>
              <a:defRPr sz="1800">
                <a:solidFill>
                  <a:srgbClr val="323232"/>
                </a:solidFill>
              </a:defRPr>
            </a:pPr>
            <a:r>
              <a:rPr sz="2400" dirty="0"/>
              <a:t>• Enhanced system reliability through proactive health monitoring.</a:t>
            </a:r>
          </a:p>
          <a:p>
            <a:pPr marL="0" indent="0">
              <a:buNone/>
              <a:defRPr sz="1800">
                <a:solidFill>
                  <a:srgbClr val="323232"/>
                </a:solidFill>
              </a:defRPr>
            </a:pPr>
            <a:r>
              <a:rPr sz="2400" dirty="0"/>
              <a:t>• Scalable, explainable, and seamlessly integrated with enterprise tools.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b="1">
                <a:solidFill>
                  <a:srgbClr val="C80000"/>
                </a:solidFill>
              </a:defRPr>
            </a:pPr>
            <a:r>
              <a:t>Future Roadmap</a:t>
            </a:r>
          </a:p>
        </p:txBody>
      </p:sp>
      <p:sp>
        <p:nvSpPr>
          <p:cNvPr id="3" name="Content Placeholder 2"/>
          <p:cNvSpPr>
            <a:spLocks noGrp="1"/>
          </p:cNvSpPr>
          <p:nvPr>
            <p:ph idx="1"/>
          </p:nvPr>
        </p:nvSpPr>
        <p:spPr/>
        <p:txBody>
          <a:bodyPr>
            <a:normAutofit/>
          </a:bodyPr>
          <a:lstStyle/>
          <a:p>
            <a:pPr marL="0" indent="0">
              <a:buNone/>
              <a:defRPr sz="1800">
                <a:solidFill>
                  <a:srgbClr val="323232"/>
                </a:solidFill>
              </a:defRPr>
            </a:pPr>
            <a:r>
              <a:rPr sz="2400" dirty="0"/>
              <a:t>• Deeper integration with JIRA &amp; ServiceNow.</a:t>
            </a:r>
          </a:p>
          <a:p>
            <a:pPr marL="0" indent="0">
              <a:buNone/>
              <a:defRPr sz="1800">
                <a:solidFill>
                  <a:srgbClr val="323232"/>
                </a:solidFill>
              </a:defRPr>
            </a:pPr>
            <a:r>
              <a:rPr sz="2400" dirty="0"/>
              <a:t>• Predictive analytics for proactive incident prevention.</a:t>
            </a:r>
          </a:p>
          <a:p>
            <a:pPr marL="0" indent="0">
              <a:buNone/>
              <a:defRPr sz="1800">
                <a:solidFill>
                  <a:srgbClr val="323232"/>
                </a:solidFill>
              </a:defRPr>
            </a:pPr>
            <a:r>
              <a:rPr sz="2400" dirty="0"/>
              <a:t>• Automated remediation workflows for self-healing systems.</a:t>
            </a:r>
          </a:p>
          <a:p>
            <a:pPr marL="0" indent="0">
              <a:buNone/>
              <a:defRPr sz="1800">
                <a:solidFill>
                  <a:srgbClr val="323232"/>
                </a:solidFill>
              </a:defRPr>
            </a:pPr>
            <a:r>
              <a:rPr sz="2400" dirty="0"/>
              <a:t>• Expansion to multi-cloud and hybrid environments.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TotalTime>
  <Words>621</Words>
  <Application>Microsoft Office PowerPoint</Application>
  <PresentationFormat>On-screen Show (4:3)</PresentationFormat>
  <Paragraphs>56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Gen AI for Platform Support - Integrated Platform Environment</vt:lpstr>
      <vt:lpstr>Challenge Overview</vt:lpstr>
      <vt:lpstr>Current Challenges in Platform Support</vt:lpstr>
      <vt:lpstr>Introducing the AI-Enabled Integrated Platform</vt:lpstr>
      <vt:lpstr>AI Chatbot for contextual understanding</vt:lpstr>
      <vt:lpstr>Automated RCA, Related Incidents &amp; Health Checks</vt:lpstr>
      <vt:lpstr>Technical Architecture</vt:lpstr>
      <vt:lpstr>Impact &amp; Benefits</vt:lpstr>
      <vt:lpstr>Future Roadmap</vt:lpstr>
      <vt:lpstr>Why This Solution Works</vt:lpstr>
      <vt:lpstr>Team: OpsIntellect</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Aishwarya A</dc:creator>
  <cp:keywords/>
  <dc:description>generated using python-pptx</dc:description>
  <cp:lastModifiedBy>aish_tvd@outlook.com</cp:lastModifiedBy>
  <cp:revision>3</cp:revision>
  <dcterms:created xsi:type="dcterms:W3CDTF">2013-01-27T09:14:16Z</dcterms:created>
  <dcterms:modified xsi:type="dcterms:W3CDTF">2025-03-26T19:07:18Z</dcterms:modified>
  <cp:category/>
</cp:coreProperties>
</file>