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Quattrocento Sans"/>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QuattrocentoSans-regular.fntdata"/><Relationship Id="rId21" Type="http://schemas.openxmlformats.org/officeDocument/2006/relationships/font" Target="fonts/PTSansNarrow-bold.fntdata"/><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QuattrocentoSans-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3c75a1c8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3c75a1c8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3c75a1c8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3c75a1c8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46b374978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46b374978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6b374978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6b374978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6b374978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6b374978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3c75a1c8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3c75a1c8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3c75a1c8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343c75a1c88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3c75a1c8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3c75a1c8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3c75a1c8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3c75a1c8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3c75a1c8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3c75a1c8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3c75a1c8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3c75a1c8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3c75a1c8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3c75a1c8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3c75a1c8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3c75a1c8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jpg"/><Relationship Id="rId6"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ELITA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92500" lnSpcReduction="10000"/>
          </a:bodyPr>
          <a:lstStyle/>
          <a:p>
            <a:pPr indent="0" lvl="0" marL="0" rtl="0" algn="ctr">
              <a:lnSpc>
                <a:spcPct val="150000"/>
              </a:lnSpc>
              <a:spcBef>
                <a:spcPts val="0"/>
              </a:spcBef>
              <a:spcAft>
                <a:spcPts val="0"/>
              </a:spcAft>
              <a:buNone/>
            </a:pPr>
            <a:r>
              <a:rPr lang="en-GB" sz="1800"/>
              <a:t>Enhanced Logging &amp; Intelligent Telemetry Assistant</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 Details</a:t>
            </a:r>
            <a:endParaRPr/>
          </a:p>
          <a:p>
            <a:pPr indent="0" lvl="0" marL="0" rtl="0" algn="l">
              <a:spcBef>
                <a:spcPts val="0"/>
              </a:spcBef>
              <a:spcAft>
                <a:spcPts val="0"/>
              </a:spcAft>
              <a:buNone/>
            </a:pPr>
            <a:r>
              <a:t/>
            </a:r>
            <a:endParaRPr/>
          </a:p>
        </p:txBody>
      </p:sp>
      <p:sp>
        <p:nvSpPr>
          <p:cNvPr id="139" name="Google Shape;139;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 AI Powered - Vertical Agent</a:t>
            </a:r>
            <a:endParaRPr/>
          </a:p>
          <a:p>
            <a:pPr indent="-330200" lvl="0" marL="457200" rtl="0" algn="l">
              <a:spcBef>
                <a:spcPts val="1200"/>
              </a:spcBef>
              <a:spcAft>
                <a:spcPts val="0"/>
              </a:spcAft>
              <a:buSzPts val="1600"/>
              <a:buChar char="●"/>
            </a:pPr>
            <a:r>
              <a:rPr lang="en-GB" sz="1600"/>
              <a:t>Team specific agent which will helps the </a:t>
            </a:r>
            <a:r>
              <a:rPr lang="en-GB" sz="1600"/>
              <a:t>support</a:t>
            </a:r>
            <a:r>
              <a:rPr lang="en-GB" sz="1600"/>
              <a:t> engineer to resolve an incident</a:t>
            </a:r>
            <a:endParaRPr sz="1600"/>
          </a:p>
          <a:p>
            <a:pPr indent="0" lvl="0" marL="0" rtl="0" algn="l">
              <a:spcBef>
                <a:spcPts val="1200"/>
              </a:spcBef>
              <a:spcAft>
                <a:spcPts val="1200"/>
              </a:spcAft>
              <a:buNone/>
            </a:pPr>
            <a:r>
              <a:t/>
            </a:r>
            <a:endParaRPr/>
          </a:p>
        </p:txBody>
      </p:sp>
      <p:pic>
        <p:nvPicPr>
          <p:cNvPr id="140" name="Google Shape;140;p22"/>
          <p:cNvPicPr preferRelativeResize="0"/>
          <p:nvPr/>
        </p:nvPicPr>
        <p:blipFill>
          <a:blip r:embed="rId3">
            <a:alphaModFix/>
          </a:blip>
          <a:stretch>
            <a:fillRect/>
          </a:stretch>
        </p:blipFill>
        <p:spPr>
          <a:xfrm>
            <a:off x="803413" y="2336775"/>
            <a:ext cx="7537175" cy="235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Deployment Strategy</a:t>
            </a:r>
            <a:endParaRPr/>
          </a:p>
        </p:txBody>
      </p:sp>
      <p:sp>
        <p:nvSpPr>
          <p:cNvPr id="146" name="Google Shape;146;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Separate</a:t>
            </a:r>
            <a:r>
              <a:rPr lang="en-GB"/>
              <a:t> microservices for Optimus and other vertical agents for scalability.</a:t>
            </a:r>
            <a:endParaRPr/>
          </a:p>
          <a:p>
            <a:pPr indent="-342900" lvl="0" marL="457200" rtl="0" algn="l">
              <a:spcBef>
                <a:spcPts val="0"/>
              </a:spcBef>
              <a:spcAft>
                <a:spcPts val="0"/>
              </a:spcAft>
              <a:buSzPts val="1800"/>
              <a:buChar char="●"/>
            </a:pPr>
            <a:r>
              <a:rPr lang="en-GB"/>
              <a:t>All services run as docker containers in Azure VM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ctrTitle"/>
          </p:nvPr>
        </p:nvSpPr>
        <p:spPr>
          <a:xfrm>
            <a:off x="1003650" y="1705859"/>
            <a:ext cx="7136700" cy="1847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6600"/>
              <a:t>Demo</a:t>
            </a:r>
            <a:endParaRPr sz="6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277751" y="614712"/>
            <a:ext cx="8588502" cy="4236025"/>
          </a:xfrm>
          <a:prstGeom prst="rect">
            <a:avLst/>
          </a:prstGeom>
          <a:noFill/>
          <a:ln>
            <a:noFill/>
          </a:ln>
        </p:spPr>
      </p:pic>
      <p:cxnSp>
        <p:nvCxnSpPr>
          <p:cNvPr id="157" name="Google Shape;157;p25"/>
          <p:cNvCxnSpPr/>
          <p:nvPr/>
        </p:nvCxnSpPr>
        <p:spPr>
          <a:xfrm flipH="1" rot="10800000">
            <a:off x="6568500" y="1276775"/>
            <a:ext cx="1769700" cy="1605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5"/>
          <p:cNvCxnSpPr/>
          <p:nvPr/>
        </p:nvCxnSpPr>
        <p:spPr>
          <a:xfrm flipH="1">
            <a:off x="3147550" y="1401825"/>
            <a:ext cx="531600" cy="5316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5"/>
          <p:cNvSpPr txBox="1"/>
          <p:nvPr/>
        </p:nvSpPr>
        <p:spPr>
          <a:xfrm>
            <a:off x="3600975" y="1089350"/>
            <a:ext cx="1766700" cy="1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latin typeface="Open Sans"/>
                <a:ea typeface="Open Sans"/>
                <a:cs typeface="Open Sans"/>
                <a:sym typeface="Open Sans"/>
              </a:rPr>
              <a:t>All incidents</a:t>
            </a:r>
            <a:endParaRPr sz="1200">
              <a:solidFill>
                <a:schemeClr val="dk2"/>
              </a:solidFill>
              <a:latin typeface="Open Sans"/>
              <a:ea typeface="Open Sans"/>
              <a:cs typeface="Open Sans"/>
              <a:sym typeface="Open Sans"/>
            </a:endParaRPr>
          </a:p>
        </p:txBody>
      </p:sp>
      <p:sp>
        <p:nvSpPr>
          <p:cNvPr id="160" name="Google Shape;160;p25"/>
          <p:cNvSpPr txBox="1"/>
          <p:nvPr/>
        </p:nvSpPr>
        <p:spPr>
          <a:xfrm>
            <a:off x="5523900" y="1097150"/>
            <a:ext cx="1329000" cy="1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latin typeface="Open Sans"/>
                <a:ea typeface="Open Sans"/>
                <a:cs typeface="Open Sans"/>
                <a:sym typeface="Open Sans"/>
              </a:rPr>
              <a:t>Create new incident</a:t>
            </a:r>
            <a:endParaRPr sz="1200">
              <a:solidFill>
                <a:schemeClr val="dk2"/>
              </a:solidFill>
              <a:latin typeface="Open Sans"/>
              <a:ea typeface="Open Sans"/>
              <a:cs typeface="Open Sans"/>
              <a:sym typeface="Open Sans"/>
            </a:endParaRPr>
          </a:p>
        </p:txBody>
      </p:sp>
      <p:sp>
        <p:nvSpPr>
          <p:cNvPr id="161" name="Google Shape;161;p25"/>
          <p:cNvSpPr txBox="1"/>
          <p:nvPr/>
        </p:nvSpPr>
        <p:spPr>
          <a:xfrm>
            <a:off x="277750" y="0"/>
            <a:ext cx="63858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chemeClr val="accent1"/>
                </a:solidFill>
                <a:latin typeface="PT Sans Narrow"/>
                <a:ea typeface="PT Sans Narrow"/>
                <a:cs typeface="PT Sans Narrow"/>
                <a:sym typeface="PT Sans Narrow"/>
              </a:rPr>
              <a:t>ServiceNow UI for raising incidents</a:t>
            </a:r>
            <a:endParaRPr b="1"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6" title="Problem Statement.jpg"/>
          <p:cNvPicPr preferRelativeResize="0"/>
          <p:nvPr/>
        </p:nvPicPr>
        <p:blipFill rotWithShape="1">
          <a:blip r:embed="rId3">
            <a:alphaModFix/>
          </a:blip>
          <a:srcRect b="7407" l="0" r="0" t="6363"/>
          <a:stretch/>
        </p:blipFill>
        <p:spPr>
          <a:xfrm>
            <a:off x="270938" y="715500"/>
            <a:ext cx="8602123" cy="4172226"/>
          </a:xfrm>
          <a:prstGeom prst="rect">
            <a:avLst/>
          </a:prstGeom>
          <a:noFill/>
          <a:ln>
            <a:noFill/>
          </a:ln>
        </p:spPr>
      </p:pic>
      <p:sp>
        <p:nvSpPr>
          <p:cNvPr id="167" name="Google Shape;167;p26"/>
          <p:cNvSpPr txBox="1"/>
          <p:nvPr/>
        </p:nvSpPr>
        <p:spPr>
          <a:xfrm>
            <a:off x="277750" y="0"/>
            <a:ext cx="63858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chemeClr val="accent1"/>
                </a:solidFill>
                <a:latin typeface="PT Sans Narrow"/>
                <a:ea typeface="PT Sans Narrow"/>
                <a:cs typeface="PT Sans Narrow"/>
                <a:sym typeface="PT Sans Narrow"/>
              </a:rPr>
              <a:t>ELITA- AI based vertical agent</a:t>
            </a:r>
            <a:endParaRPr b="1"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Our Team</a:t>
            </a:r>
            <a:endParaRPr/>
          </a:p>
          <a:p>
            <a:pPr indent="-342900" lvl="0" marL="457200" rtl="0" algn="l">
              <a:spcBef>
                <a:spcPts val="0"/>
              </a:spcBef>
              <a:spcAft>
                <a:spcPts val="0"/>
              </a:spcAft>
              <a:buSzPts val="1800"/>
              <a:buChar char="➔"/>
            </a:pPr>
            <a:r>
              <a:rPr lang="en-GB"/>
              <a:t>Challenge</a:t>
            </a:r>
            <a:endParaRPr/>
          </a:p>
          <a:p>
            <a:pPr indent="-342900" lvl="0" marL="457200" rtl="0" algn="l">
              <a:spcBef>
                <a:spcPts val="0"/>
              </a:spcBef>
              <a:spcAft>
                <a:spcPts val="0"/>
              </a:spcAft>
              <a:buSzPts val="1800"/>
              <a:buChar char="➔"/>
            </a:pPr>
            <a:r>
              <a:rPr lang="en-GB"/>
              <a:t>Solution Approach</a:t>
            </a:r>
            <a:endParaRPr/>
          </a:p>
          <a:p>
            <a:pPr indent="-342900" lvl="0" marL="457200" rtl="0" algn="l">
              <a:spcBef>
                <a:spcPts val="0"/>
              </a:spcBef>
              <a:spcAft>
                <a:spcPts val="0"/>
              </a:spcAft>
              <a:buSzPts val="1800"/>
              <a:buChar char="➔"/>
            </a:pPr>
            <a:r>
              <a:rPr lang="en-GB"/>
              <a:t>Technology Stack</a:t>
            </a:r>
            <a:endParaRPr/>
          </a:p>
          <a:p>
            <a:pPr indent="-342900" lvl="0" marL="457200" rtl="0" algn="l">
              <a:spcBef>
                <a:spcPts val="0"/>
              </a:spcBef>
              <a:spcAft>
                <a:spcPts val="0"/>
              </a:spcAft>
              <a:buSzPts val="1800"/>
              <a:buChar char="➔"/>
            </a:pPr>
            <a:r>
              <a:rPr lang="en-GB"/>
              <a:t>Architecture</a:t>
            </a:r>
            <a:r>
              <a:rPr lang="en-GB"/>
              <a:t> Diagram</a:t>
            </a:r>
            <a:endParaRPr/>
          </a:p>
          <a:p>
            <a:pPr indent="-342900" lvl="0" marL="457200" rtl="0" algn="l">
              <a:spcBef>
                <a:spcPts val="0"/>
              </a:spcBef>
              <a:spcAft>
                <a:spcPts val="0"/>
              </a:spcAft>
              <a:buSzPts val="1800"/>
              <a:buChar char="➔"/>
            </a:pPr>
            <a:r>
              <a:rPr lang="en-GB"/>
              <a:t>Implementation Details</a:t>
            </a:r>
            <a:endParaRPr/>
          </a:p>
          <a:p>
            <a:pPr indent="-342900" lvl="0" marL="457200" rtl="0" algn="l">
              <a:spcBef>
                <a:spcPts val="0"/>
              </a:spcBef>
              <a:spcAft>
                <a:spcPts val="0"/>
              </a:spcAft>
              <a:buSzPts val="1800"/>
              <a:buChar char="➔"/>
            </a:pPr>
            <a:r>
              <a:rPr lang="en-GB"/>
              <a:t>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p:nvPr/>
        </p:nvSpPr>
        <p:spPr>
          <a:xfrm>
            <a:off x="0" y="2571750"/>
            <a:ext cx="9144000" cy="2571900"/>
          </a:xfrm>
          <a:prstGeom prst="rect">
            <a:avLst/>
          </a:prstGeom>
          <a:solidFill>
            <a:srgbClr val="07376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79" name="Google Shape;79;p15"/>
          <p:cNvGrpSpPr/>
          <p:nvPr/>
        </p:nvGrpSpPr>
        <p:grpSpPr>
          <a:xfrm>
            <a:off x="357001" y="1329418"/>
            <a:ext cx="1860525" cy="2688750"/>
            <a:chOff x="530431" y="1683657"/>
            <a:chExt cx="2480700" cy="3585000"/>
          </a:xfrm>
        </p:grpSpPr>
        <p:sp>
          <p:nvSpPr>
            <p:cNvPr id="80" name="Google Shape;80;p15"/>
            <p:cNvSpPr/>
            <p:nvPr/>
          </p:nvSpPr>
          <p:spPr>
            <a:xfrm>
              <a:off x="530431" y="1683657"/>
              <a:ext cx="2480700" cy="3585000"/>
            </a:xfrm>
            <a:prstGeom prst="roundRect">
              <a:avLst>
                <a:gd fmla="val 9220" name="adj"/>
              </a:avLst>
            </a:prstGeom>
            <a:solidFill>
              <a:schemeClr val="accent1"/>
            </a:solidFill>
            <a:ln>
              <a:noFill/>
            </a:ln>
            <a:effectLst>
              <a:outerShdw blurRad="127000" sx="102000" rotWithShape="0" algn="ctr" sy="102000">
                <a:srgbClr val="000000">
                  <a:alpha val="149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 name="Google Shape;81;p15"/>
            <p:cNvSpPr txBox="1"/>
            <p:nvPr/>
          </p:nvSpPr>
          <p:spPr>
            <a:xfrm>
              <a:off x="770294" y="4470440"/>
              <a:ext cx="2001000" cy="711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a:solidFill>
                    <a:schemeClr val="lt1"/>
                  </a:solidFill>
                  <a:latin typeface="Quattrocento Sans"/>
                  <a:ea typeface="Quattrocento Sans"/>
                  <a:cs typeface="Quattrocento Sans"/>
                  <a:sym typeface="Quattrocento Sans"/>
                </a:rPr>
                <a:t>Barath Srinivasan</a:t>
              </a:r>
              <a:endParaRPr sz="1100"/>
            </a:p>
            <a:p>
              <a:pPr indent="0" lvl="0" marL="0" marR="0" rtl="0" algn="ctr">
                <a:spcBef>
                  <a:spcPts val="500"/>
                </a:spcBef>
                <a:spcAft>
                  <a:spcPts val="0"/>
                </a:spcAft>
                <a:buNone/>
              </a:pPr>
              <a:r>
                <a:rPr lang="en-GB" sz="1200">
                  <a:solidFill>
                    <a:schemeClr val="lt1"/>
                  </a:solidFill>
                  <a:latin typeface="Quattrocento Sans"/>
                  <a:ea typeface="Quattrocento Sans"/>
                  <a:cs typeface="Quattrocento Sans"/>
                  <a:sym typeface="Quattrocento Sans"/>
                </a:rPr>
                <a:t>OFA (CTO)</a:t>
              </a:r>
              <a:endParaRPr sz="1100"/>
            </a:p>
          </p:txBody>
        </p:sp>
      </p:grpSp>
      <p:grpSp>
        <p:nvGrpSpPr>
          <p:cNvPr id="82" name="Google Shape;82;p15"/>
          <p:cNvGrpSpPr/>
          <p:nvPr/>
        </p:nvGrpSpPr>
        <p:grpSpPr>
          <a:xfrm>
            <a:off x="2546845" y="1329418"/>
            <a:ext cx="1860525" cy="2688750"/>
            <a:chOff x="3450222" y="1683657"/>
            <a:chExt cx="2480700" cy="3585000"/>
          </a:xfrm>
        </p:grpSpPr>
        <p:sp>
          <p:nvSpPr>
            <p:cNvPr id="83" name="Google Shape;83;p15"/>
            <p:cNvSpPr/>
            <p:nvPr/>
          </p:nvSpPr>
          <p:spPr>
            <a:xfrm>
              <a:off x="3450222" y="1683657"/>
              <a:ext cx="2480700" cy="3585000"/>
            </a:xfrm>
            <a:prstGeom prst="roundRect">
              <a:avLst>
                <a:gd fmla="val 9220" name="adj"/>
              </a:avLst>
            </a:prstGeom>
            <a:solidFill>
              <a:schemeClr val="accent1"/>
            </a:solidFill>
            <a:ln>
              <a:noFill/>
            </a:ln>
            <a:effectLst>
              <a:outerShdw blurRad="127000" sx="102000" rotWithShape="0" algn="ctr" sy="102000">
                <a:srgbClr val="000000">
                  <a:alpha val="149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 name="Google Shape;84;p15"/>
            <p:cNvSpPr txBox="1"/>
            <p:nvPr/>
          </p:nvSpPr>
          <p:spPr>
            <a:xfrm>
              <a:off x="3690086" y="4470440"/>
              <a:ext cx="2001000" cy="711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a:solidFill>
                    <a:schemeClr val="lt1"/>
                  </a:solidFill>
                  <a:latin typeface="Quattrocento Sans"/>
                  <a:ea typeface="Quattrocento Sans"/>
                  <a:cs typeface="Quattrocento Sans"/>
                  <a:sym typeface="Quattrocento Sans"/>
                </a:rPr>
                <a:t>Nilay Shah</a:t>
              </a:r>
              <a:endParaRPr sz="1100"/>
            </a:p>
            <a:p>
              <a:pPr indent="0" lvl="0" marL="0" marR="0" rtl="0" algn="ctr">
                <a:spcBef>
                  <a:spcPts val="500"/>
                </a:spcBef>
                <a:spcAft>
                  <a:spcPts val="0"/>
                </a:spcAft>
                <a:buNone/>
              </a:pPr>
              <a:r>
                <a:rPr lang="en-GB" sz="1200">
                  <a:solidFill>
                    <a:schemeClr val="lt1"/>
                  </a:solidFill>
                  <a:latin typeface="Quattrocento Sans"/>
                  <a:ea typeface="Quattrocento Sans"/>
                  <a:cs typeface="Quattrocento Sans"/>
                  <a:sym typeface="Quattrocento Sans"/>
                </a:rPr>
                <a:t>OFA (CTO)</a:t>
              </a:r>
              <a:endParaRPr sz="1100"/>
            </a:p>
          </p:txBody>
        </p:sp>
      </p:grpSp>
      <p:grpSp>
        <p:nvGrpSpPr>
          <p:cNvPr id="85" name="Google Shape;85;p15"/>
          <p:cNvGrpSpPr/>
          <p:nvPr/>
        </p:nvGrpSpPr>
        <p:grpSpPr>
          <a:xfrm>
            <a:off x="4736688" y="1329418"/>
            <a:ext cx="1860525" cy="2688750"/>
            <a:chOff x="6370013" y="1683657"/>
            <a:chExt cx="2480700" cy="3585000"/>
          </a:xfrm>
        </p:grpSpPr>
        <p:sp>
          <p:nvSpPr>
            <p:cNvPr id="86" name="Google Shape;86;p15"/>
            <p:cNvSpPr/>
            <p:nvPr/>
          </p:nvSpPr>
          <p:spPr>
            <a:xfrm>
              <a:off x="6370013" y="1683657"/>
              <a:ext cx="2480700" cy="3585000"/>
            </a:xfrm>
            <a:prstGeom prst="roundRect">
              <a:avLst>
                <a:gd fmla="val 9220" name="adj"/>
              </a:avLst>
            </a:prstGeom>
            <a:solidFill>
              <a:schemeClr val="accent1"/>
            </a:solidFill>
            <a:ln>
              <a:noFill/>
            </a:ln>
            <a:effectLst>
              <a:outerShdw blurRad="127000" sx="102000" rotWithShape="0" algn="ctr" sy="102000">
                <a:srgbClr val="000000">
                  <a:alpha val="149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15"/>
            <p:cNvSpPr txBox="1"/>
            <p:nvPr/>
          </p:nvSpPr>
          <p:spPr>
            <a:xfrm>
              <a:off x="6609877" y="4470440"/>
              <a:ext cx="2001000" cy="711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a:solidFill>
                    <a:schemeClr val="lt1"/>
                  </a:solidFill>
                  <a:latin typeface="Quattrocento Sans"/>
                  <a:ea typeface="Quattrocento Sans"/>
                  <a:cs typeface="Quattrocento Sans"/>
                  <a:sym typeface="Quattrocento Sans"/>
                </a:rPr>
                <a:t>Tanvi Kasande</a:t>
              </a:r>
              <a:endParaRPr sz="1100"/>
            </a:p>
            <a:p>
              <a:pPr indent="0" lvl="0" marL="0" marR="0" rtl="0" algn="ctr">
                <a:spcBef>
                  <a:spcPts val="500"/>
                </a:spcBef>
                <a:spcAft>
                  <a:spcPts val="0"/>
                </a:spcAft>
                <a:buNone/>
              </a:pPr>
              <a:r>
                <a:rPr lang="en-GB" sz="1200">
                  <a:solidFill>
                    <a:schemeClr val="lt1"/>
                  </a:solidFill>
                  <a:latin typeface="Quattrocento Sans"/>
                  <a:ea typeface="Quattrocento Sans"/>
                  <a:cs typeface="Quattrocento Sans"/>
                  <a:sym typeface="Quattrocento Sans"/>
                </a:rPr>
                <a:t>OFA (CTO)</a:t>
              </a:r>
              <a:endParaRPr sz="1100"/>
            </a:p>
          </p:txBody>
        </p:sp>
      </p:grpSp>
      <p:grpSp>
        <p:nvGrpSpPr>
          <p:cNvPr id="88" name="Google Shape;88;p15"/>
          <p:cNvGrpSpPr/>
          <p:nvPr/>
        </p:nvGrpSpPr>
        <p:grpSpPr>
          <a:xfrm>
            <a:off x="6926530" y="1329418"/>
            <a:ext cx="1860525" cy="2688750"/>
            <a:chOff x="9289803" y="1683657"/>
            <a:chExt cx="2480700" cy="3585000"/>
          </a:xfrm>
        </p:grpSpPr>
        <p:sp>
          <p:nvSpPr>
            <p:cNvPr id="89" name="Google Shape;89;p15"/>
            <p:cNvSpPr/>
            <p:nvPr/>
          </p:nvSpPr>
          <p:spPr>
            <a:xfrm>
              <a:off x="9289803" y="1683657"/>
              <a:ext cx="2480700" cy="3585000"/>
            </a:xfrm>
            <a:prstGeom prst="roundRect">
              <a:avLst>
                <a:gd fmla="val 9220" name="adj"/>
              </a:avLst>
            </a:prstGeom>
            <a:solidFill>
              <a:schemeClr val="accent1"/>
            </a:solidFill>
            <a:ln>
              <a:noFill/>
            </a:ln>
            <a:effectLst>
              <a:outerShdw blurRad="127000" sx="102000" rotWithShape="0" algn="ctr" sy="102000">
                <a:srgbClr val="000000">
                  <a:alpha val="149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0" name="Google Shape;90;p15"/>
            <p:cNvSpPr txBox="1"/>
            <p:nvPr/>
          </p:nvSpPr>
          <p:spPr>
            <a:xfrm>
              <a:off x="9464164" y="4470440"/>
              <a:ext cx="2131800" cy="711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a:solidFill>
                    <a:schemeClr val="lt1"/>
                  </a:solidFill>
                  <a:latin typeface="Quattrocento Sans"/>
                  <a:ea typeface="Quattrocento Sans"/>
                  <a:cs typeface="Quattrocento Sans"/>
                  <a:sym typeface="Quattrocento Sans"/>
                </a:rPr>
                <a:t>Subhash Raja</a:t>
              </a:r>
              <a:endParaRPr sz="1100"/>
            </a:p>
            <a:p>
              <a:pPr indent="0" lvl="0" marL="0" marR="0" rtl="0" algn="ctr">
                <a:spcBef>
                  <a:spcPts val="500"/>
                </a:spcBef>
                <a:spcAft>
                  <a:spcPts val="0"/>
                </a:spcAft>
                <a:buNone/>
              </a:pPr>
              <a:r>
                <a:rPr lang="en-GB" sz="1200">
                  <a:solidFill>
                    <a:schemeClr val="lt1"/>
                  </a:solidFill>
                  <a:latin typeface="Quattrocento Sans"/>
                  <a:ea typeface="Quattrocento Sans"/>
                  <a:cs typeface="Quattrocento Sans"/>
                  <a:sym typeface="Quattrocento Sans"/>
                </a:rPr>
                <a:t>CMT(</a:t>
              </a:r>
              <a:r>
                <a:rPr lang="en-GB" sz="1200">
                  <a:solidFill>
                    <a:schemeClr val="lt1"/>
                  </a:solidFill>
                  <a:latin typeface="Quattrocento Sans"/>
                  <a:ea typeface="Quattrocento Sans"/>
                  <a:cs typeface="Quattrocento Sans"/>
                  <a:sym typeface="Quattrocento Sans"/>
                </a:rPr>
                <a:t>CCIBT)</a:t>
              </a:r>
              <a:endParaRPr b="0" i="0" sz="1200" u="none" cap="none" strike="noStrike">
                <a:solidFill>
                  <a:schemeClr val="lt1"/>
                </a:solidFill>
                <a:latin typeface="Quattrocento Sans"/>
                <a:ea typeface="Quattrocento Sans"/>
                <a:cs typeface="Quattrocento Sans"/>
                <a:sym typeface="Quattrocento Sans"/>
              </a:endParaRPr>
            </a:p>
          </p:txBody>
        </p:sp>
      </p:grpSp>
      <p:sp>
        <p:nvSpPr>
          <p:cNvPr id="91" name="Google Shape;91;p15"/>
          <p:cNvSpPr txBox="1"/>
          <p:nvPr/>
        </p:nvSpPr>
        <p:spPr>
          <a:xfrm>
            <a:off x="0" y="381133"/>
            <a:ext cx="91440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3000" u="none" cap="none" strike="noStrike">
                <a:solidFill>
                  <a:schemeClr val="accent1"/>
                </a:solidFill>
                <a:latin typeface="Quattrocento Sans"/>
                <a:ea typeface="Quattrocento Sans"/>
                <a:cs typeface="Quattrocento Sans"/>
                <a:sym typeface="Quattrocento Sans"/>
              </a:rPr>
              <a:t>Introducing Team Members</a:t>
            </a:r>
            <a:endParaRPr b="1" i="0" sz="3000" u="none" cap="none" strike="noStrike">
              <a:solidFill>
                <a:schemeClr val="accent1"/>
              </a:solidFill>
              <a:latin typeface="Quattrocento Sans"/>
              <a:ea typeface="Quattrocento Sans"/>
              <a:cs typeface="Quattrocento Sans"/>
              <a:sym typeface="Quattrocento Sans"/>
            </a:endParaRPr>
          </a:p>
        </p:txBody>
      </p:sp>
      <p:pic>
        <p:nvPicPr>
          <p:cNvPr id="92" name="Google Shape;92;p15"/>
          <p:cNvPicPr preferRelativeResize="0"/>
          <p:nvPr/>
        </p:nvPicPr>
        <p:blipFill>
          <a:blip r:embed="rId3">
            <a:alphaModFix/>
          </a:blip>
          <a:stretch>
            <a:fillRect/>
          </a:stretch>
        </p:blipFill>
        <p:spPr>
          <a:xfrm>
            <a:off x="2793175" y="1481200"/>
            <a:ext cx="1418500" cy="1932376"/>
          </a:xfrm>
          <a:prstGeom prst="rect">
            <a:avLst/>
          </a:prstGeom>
          <a:noFill/>
          <a:ln>
            <a:noFill/>
          </a:ln>
        </p:spPr>
      </p:pic>
      <p:pic>
        <p:nvPicPr>
          <p:cNvPr id="93" name="Google Shape;93;p15"/>
          <p:cNvPicPr preferRelativeResize="0"/>
          <p:nvPr/>
        </p:nvPicPr>
        <p:blipFill>
          <a:blip r:embed="rId4">
            <a:alphaModFix/>
          </a:blip>
          <a:stretch>
            <a:fillRect/>
          </a:stretch>
        </p:blipFill>
        <p:spPr>
          <a:xfrm>
            <a:off x="7141350" y="1490892"/>
            <a:ext cx="1418500" cy="1912982"/>
          </a:xfrm>
          <a:prstGeom prst="rect">
            <a:avLst/>
          </a:prstGeom>
          <a:noFill/>
          <a:ln>
            <a:noFill/>
          </a:ln>
        </p:spPr>
      </p:pic>
      <p:pic>
        <p:nvPicPr>
          <p:cNvPr id="94" name="Google Shape;94;p15" title="WhatsApp Image 2025-03-27 at 9.24.22 AM.jpeg"/>
          <p:cNvPicPr preferRelativeResize="0"/>
          <p:nvPr/>
        </p:nvPicPr>
        <p:blipFill rotWithShape="1">
          <a:blip r:embed="rId5">
            <a:alphaModFix/>
          </a:blip>
          <a:srcRect b="0" l="25356" r="25493" t="0"/>
          <a:stretch/>
        </p:blipFill>
        <p:spPr>
          <a:xfrm>
            <a:off x="5040115" y="1430775"/>
            <a:ext cx="1253673" cy="1912977"/>
          </a:xfrm>
          <a:prstGeom prst="rect">
            <a:avLst/>
          </a:prstGeom>
          <a:noFill/>
          <a:ln>
            <a:noFill/>
          </a:ln>
        </p:spPr>
      </p:pic>
      <p:pic>
        <p:nvPicPr>
          <p:cNvPr id="95" name="Google Shape;95;p15" title="WhatsApp Image 2025-03-27 at 9.44.31 AM.jpeg"/>
          <p:cNvPicPr preferRelativeResize="0"/>
          <p:nvPr/>
        </p:nvPicPr>
        <p:blipFill>
          <a:blip r:embed="rId6">
            <a:alphaModFix/>
          </a:blip>
          <a:stretch>
            <a:fillRect/>
          </a:stretch>
        </p:blipFill>
        <p:spPr>
          <a:xfrm>
            <a:off x="609800" y="1518450"/>
            <a:ext cx="1304300" cy="17376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a:t>
            </a:r>
            <a:endParaRPr/>
          </a:p>
        </p:txBody>
      </p:sp>
      <p:sp>
        <p:nvSpPr>
          <p:cNvPr id="101" name="Google Shape;101;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solidFill>
                  <a:srgbClr val="2A2E30"/>
                </a:solidFill>
                <a:latin typeface="Arial"/>
                <a:ea typeface="Arial"/>
                <a:cs typeface="Arial"/>
                <a:sym typeface="Arial"/>
              </a:rPr>
              <a:t>We have large number of support engineers across the organization who provide application and infrastructure support across L1/L2/L3 levels. This requires troubleshooting, accessing variety of knowledge base articles, running automations, reviewing telemetry data and metrics, health metrics, etc. This process requires lot of context switching leading to significant time and effort overhead for the support engineer.</a:t>
            </a:r>
            <a:endParaRPr sz="2000">
              <a:solidFill>
                <a:srgbClr val="2A2E3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Approach</a:t>
            </a:r>
            <a:endParaRPr/>
          </a:p>
        </p:txBody>
      </p:sp>
      <p:sp>
        <p:nvSpPr>
          <p:cNvPr id="107" name="Google Shape;107;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7" title="Problem Statement (1).jpg"/>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Technology Stack</a:t>
            </a:r>
            <a:endParaRPr/>
          </a:p>
        </p:txBody>
      </p:sp>
      <p:sp>
        <p:nvSpPr>
          <p:cNvPr id="114" name="Google Shape;114;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30200" lvl="0" marL="457200" rtl="0" algn="l">
              <a:lnSpc>
                <a:spcPct val="150000"/>
              </a:lnSpc>
              <a:spcBef>
                <a:spcPts val="1200"/>
              </a:spcBef>
              <a:spcAft>
                <a:spcPts val="0"/>
              </a:spcAft>
              <a:buClr>
                <a:srgbClr val="000000"/>
              </a:buClr>
              <a:buSzPts val="1600"/>
              <a:buFont typeface="Arial"/>
              <a:buChar char="➔"/>
            </a:pPr>
            <a:r>
              <a:rPr b="1" lang="en-GB" sz="1600">
                <a:solidFill>
                  <a:srgbClr val="2A2E30"/>
                </a:solidFill>
                <a:latin typeface="Arial"/>
                <a:ea typeface="Arial"/>
                <a:cs typeface="Arial"/>
                <a:sym typeface="Arial"/>
              </a:rPr>
              <a:t>Backend</a:t>
            </a:r>
            <a:r>
              <a:rPr lang="en-GB" sz="1600">
                <a:solidFill>
                  <a:srgbClr val="2A2E30"/>
                </a:solidFill>
                <a:latin typeface="Arial"/>
                <a:ea typeface="Arial"/>
                <a:cs typeface="Arial"/>
                <a:sym typeface="Arial"/>
              </a:rPr>
              <a:t>: Python, Django</a:t>
            </a:r>
            <a:endParaRPr sz="1600">
              <a:solidFill>
                <a:srgbClr val="2A2E3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GB" sz="1600">
                <a:solidFill>
                  <a:srgbClr val="2A2E30"/>
                </a:solidFill>
                <a:latin typeface="Arial"/>
                <a:ea typeface="Arial"/>
                <a:cs typeface="Arial"/>
                <a:sym typeface="Arial"/>
              </a:rPr>
              <a:t>API Development &amp; Testing:</a:t>
            </a:r>
            <a:r>
              <a:rPr lang="en-GB" sz="1600">
                <a:solidFill>
                  <a:srgbClr val="2A2E30"/>
                </a:solidFill>
                <a:latin typeface="Arial"/>
                <a:ea typeface="Arial"/>
                <a:cs typeface="Arial"/>
                <a:sym typeface="Arial"/>
              </a:rPr>
              <a:t> Postman</a:t>
            </a:r>
            <a:endParaRPr sz="1600">
              <a:solidFill>
                <a:srgbClr val="2A2E3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GB" sz="1600">
                <a:solidFill>
                  <a:srgbClr val="2A2E30"/>
                </a:solidFill>
                <a:latin typeface="Arial"/>
                <a:ea typeface="Arial"/>
                <a:cs typeface="Arial"/>
                <a:sym typeface="Arial"/>
              </a:rPr>
              <a:t>AI components</a:t>
            </a:r>
            <a:r>
              <a:rPr lang="en-GB" sz="1600">
                <a:solidFill>
                  <a:srgbClr val="2A2E30"/>
                </a:solidFill>
                <a:latin typeface="Arial"/>
                <a:ea typeface="Arial"/>
                <a:cs typeface="Arial"/>
                <a:sym typeface="Arial"/>
              </a:rPr>
              <a:t>: Vector databases, Retrieval Augmented Generation</a:t>
            </a:r>
            <a:endParaRPr sz="1600">
              <a:solidFill>
                <a:srgbClr val="2A2E3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GB" sz="1600">
                <a:solidFill>
                  <a:srgbClr val="2A2E30"/>
                </a:solidFill>
                <a:latin typeface="Arial"/>
                <a:ea typeface="Arial"/>
                <a:cs typeface="Arial"/>
                <a:sym typeface="Arial"/>
              </a:rPr>
              <a:t>Foundational model &amp; NLP</a:t>
            </a:r>
            <a:r>
              <a:rPr lang="en-GB" sz="1600">
                <a:solidFill>
                  <a:srgbClr val="2A2E30"/>
                </a:solidFill>
                <a:latin typeface="Arial"/>
                <a:ea typeface="Arial"/>
                <a:cs typeface="Arial"/>
                <a:sym typeface="Arial"/>
              </a:rPr>
              <a:t>: OpenAI API (text-embedding-3-small), GPT-3o</a:t>
            </a:r>
            <a:endParaRPr sz="1600">
              <a:solidFill>
                <a:srgbClr val="2A2E3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GB" sz="1600">
                <a:solidFill>
                  <a:srgbClr val="2A2E30"/>
                </a:solidFill>
                <a:latin typeface="Arial"/>
                <a:ea typeface="Arial"/>
                <a:cs typeface="Arial"/>
                <a:sym typeface="Arial"/>
              </a:rPr>
              <a:t>Database</a:t>
            </a:r>
            <a:r>
              <a:rPr lang="en-GB" sz="1600">
                <a:solidFill>
                  <a:srgbClr val="2A2E30"/>
                </a:solidFill>
                <a:latin typeface="Arial"/>
                <a:ea typeface="Arial"/>
                <a:cs typeface="Arial"/>
                <a:sym typeface="Arial"/>
              </a:rPr>
              <a:t>: MongoDB</a:t>
            </a:r>
            <a:endParaRPr sz="1600">
              <a:solidFill>
                <a:srgbClr val="2A2E3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GB" sz="1600">
                <a:solidFill>
                  <a:srgbClr val="2A2E30"/>
                </a:solidFill>
                <a:latin typeface="Arial"/>
                <a:ea typeface="Arial"/>
                <a:cs typeface="Arial"/>
                <a:sym typeface="Arial"/>
              </a:rPr>
              <a:t>Containerization &amp; Deployment</a:t>
            </a:r>
            <a:r>
              <a:rPr lang="en-GB" sz="1600">
                <a:solidFill>
                  <a:srgbClr val="2A2E30"/>
                </a:solidFill>
                <a:latin typeface="Arial"/>
                <a:ea typeface="Arial"/>
                <a:cs typeface="Arial"/>
                <a:sym typeface="Arial"/>
              </a:rPr>
              <a:t>: Docker, Azure</a:t>
            </a:r>
            <a:endParaRPr sz="1600">
              <a:solidFill>
                <a:srgbClr val="2A2E3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GB" sz="1600">
                <a:solidFill>
                  <a:srgbClr val="2A2E30"/>
                </a:solidFill>
                <a:latin typeface="Arial"/>
                <a:ea typeface="Arial"/>
                <a:cs typeface="Arial"/>
                <a:sym typeface="Arial"/>
              </a:rPr>
              <a:t>ITSM Integration</a:t>
            </a:r>
            <a:r>
              <a:rPr lang="en-GB" sz="1600">
                <a:solidFill>
                  <a:srgbClr val="2A2E30"/>
                </a:solidFill>
                <a:latin typeface="Arial"/>
                <a:ea typeface="Arial"/>
                <a:cs typeface="Arial"/>
                <a:sym typeface="Arial"/>
              </a:rPr>
              <a:t>: ServiceNow</a:t>
            </a:r>
            <a:endParaRPr sz="1600">
              <a:solidFill>
                <a:srgbClr val="2A2E3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en-GB" sz="1600">
                <a:solidFill>
                  <a:srgbClr val="2A2E30"/>
                </a:solidFill>
                <a:latin typeface="Arial"/>
                <a:ea typeface="Arial"/>
                <a:cs typeface="Arial"/>
                <a:sym typeface="Arial"/>
              </a:rPr>
              <a:t>Monitoring &amp; Visualization</a:t>
            </a:r>
            <a:r>
              <a:rPr lang="en-GB" sz="1600">
                <a:solidFill>
                  <a:srgbClr val="2A2E30"/>
                </a:solidFill>
                <a:latin typeface="Arial"/>
                <a:ea typeface="Arial"/>
                <a:cs typeface="Arial"/>
                <a:sym typeface="Arial"/>
              </a:rPr>
              <a:t>: Grafana, System Logs</a:t>
            </a:r>
            <a:endParaRPr sz="1600">
              <a:solidFill>
                <a:srgbClr val="2A2E30"/>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Architecture Diagram (Application Overview)</a:t>
            </a:r>
            <a:endParaRPr/>
          </a:p>
        </p:txBody>
      </p:sp>
      <p:pic>
        <p:nvPicPr>
          <p:cNvPr id="120" name="Google Shape;120;p19"/>
          <p:cNvPicPr preferRelativeResize="0"/>
          <p:nvPr/>
        </p:nvPicPr>
        <p:blipFill>
          <a:blip r:embed="rId3">
            <a:alphaModFix/>
          </a:blip>
          <a:stretch>
            <a:fillRect/>
          </a:stretch>
        </p:blipFill>
        <p:spPr>
          <a:xfrm>
            <a:off x="413550" y="1152425"/>
            <a:ext cx="8030549" cy="354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Architecture Diagram ( Vertical Agent)</a:t>
            </a:r>
            <a:endParaRPr/>
          </a:p>
        </p:txBody>
      </p:sp>
      <p:pic>
        <p:nvPicPr>
          <p:cNvPr id="126" name="Google Shape;126;p20"/>
          <p:cNvPicPr preferRelativeResize="0"/>
          <p:nvPr/>
        </p:nvPicPr>
        <p:blipFill>
          <a:blip r:embed="rId3">
            <a:alphaModFix/>
          </a:blip>
          <a:stretch>
            <a:fillRect/>
          </a:stretch>
        </p:blipFill>
        <p:spPr>
          <a:xfrm>
            <a:off x="432427" y="1277875"/>
            <a:ext cx="8276926" cy="345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 Details</a:t>
            </a:r>
            <a:endParaRPr/>
          </a:p>
        </p:txBody>
      </p:sp>
      <p:sp>
        <p:nvSpPr>
          <p:cNvPr id="132" name="Google Shape;132;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GB"/>
              <a:t>Backend Service - Optimus Agent</a:t>
            </a:r>
            <a:endParaRPr/>
          </a:p>
          <a:p>
            <a:pPr indent="-330200" lvl="0" marL="457200" rtl="0" algn="l">
              <a:spcBef>
                <a:spcPts val="0"/>
              </a:spcBef>
              <a:spcAft>
                <a:spcPts val="0"/>
              </a:spcAft>
              <a:buSzPts val="1600"/>
              <a:buFont typeface="Arial"/>
              <a:buChar char="●"/>
            </a:pPr>
            <a:r>
              <a:rPr lang="en-GB" sz="1600">
                <a:latin typeface="Arial"/>
                <a:ea typeface="Arial"/>
                <a:cs typeface="Arial"/>
                <a:sym typeface="Arial"/>
              </a:rPr>
              <a:t>Optimus is a micro-service based agent that fetches unassigned ServiceNow incidents and routes it to the correct vertical agent.</a:t>
            </a:r>
            <a:endParaRPr sz="1600">
              <a:latin typeface="Arial"/>
              <a:ea typeface="Arial"/>
              <a:cs typeface="Arial"/>
              <a:sym typeface="Arial"/>
            </a:endParaRPr>
          </a:p>
          <a:p>
            <a:pPr indent="0" lvl="0" marL="0" rtl="0" algn="l">
              <a:spcBef>
                <a:spcPts val="1200"/>
              </a:spcBef>
              <a:spcAft>
                <a:spcPts val="1200"/>
              </a:spcAft>
              <a:buNone/>
            </a:pPr>
            <a:r>
              <a:t/>
            </a:r>
            <a:endParaRPr sz="1400">
              <a:solidFill>
                <a:srgbClr val="2A2E30"/>
              </a:solidFill>
              <a:latin typeface="Arial"/>
              <a:ea typeface="Arial"/>
              <a:cs typeface="Arial"/>
              <a:sym typeface="Arial"/>
            </a:endParaRPr>
          </a:p>
        </p:txBody>
      </p:sp>
      <p:pic>
        <p:nvPicPr>
          <p:cNvPr id="133" name="Google Shape;133;p21"/>
          <p:cNvPicPr preferRelativeResize="0"/>
          <p:nvPr/>
        </p:nvPicPr>
        <p:blipFill>
          <a:blip r:embed="rId3">
            <a:alphaModFix/>
          </a:blip>
          <a:stretch>
            <a:fillRect/>
          </a:stretch>
        </p:blipFill>
        <p:spPr>
          <a:xfrm>
            <a:off x="956850" y="2466100"/>
            <a:ext cx="7230300" cy="233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