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2" r:id="rId2"/>
    <p:sldId id="271" r:id="rId3"/>
    <p:sldId id="274" r:id="rId4"/>
    <p:sldId id="307" r:id="rId5"/>
    <p:sldId id="311" r:id="rId6"/>
    <p:sldId id="313" r:id="rId7"/>
    <p:sldId id="308" r:id="rId8"/>
    <p:sldId id="312" r:id="rId9"/>
    <p:sldId id="314" r:id="rId10"/>
    <p:sldId id="309" r:id="rId11"/>
    <p:sldId id="306" r:id="rId12"/>
    <p:sldId id="315" r:id="rId13"/>
    <p:sldId id="322" r:id="rId14"/>
    <p:sldId id="323" r:id="rId15"/>
    <p:sldId id="324" r:id="rId16"/>
    <p:sldId id="325" r:id="rId17"/>
    <p:sldId id="321" r:id="rId18"/>
    <p:sldId id="316" r:id="rId19"/>
    <p:sldId id="317" r:id="rId20"/>
    <p:sldId id="318" r:id="rId21"/>
    <p:sldId id="319" r:id="rId22"/>
    <p:sldId id="320" r:id="rId23"/>
    <p:sldId id="310" r:id="rId24"/>
    <p:sldId id="32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00"/>
    <a:srgbClr val="CC99FF"/>
    <a:srgbClr val="FF3399"/>
    <a:srgbClr val="660066"/>
    <a:srgbClr val="33CC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38" autoAdjust="0"/>
    <p:restoredTop sz="94660"/>
  </p:normalViewPr>
  <p:slideViewPr>
    <p:cSldViewPr snapToGrid="0">
      <p:cViewPr>
        <p:scale>
          <a:sx n="95" d="100"/>
          <a:sy n="95" d="100"/>
        </p:scale>
        <p:origin x="-1236" y="-5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0A705-07DB-4FE2-8EA1-381DAD484B72}" type="datetimeFigureOut">
              <a:rPr lang="en-IN" smtClean="0"/>
              <a:pPr/>
              <a:t>26-03-2025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84FBF-1AB1-427B-94C1-233681C0B7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44479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0FDA4E-DA98-99A6-7775-5E4EBC4715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C627274-75FB-A51C-344A-2A47A10CC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19267CE-01A0-E38F-4CB8-A8BFD95D6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2D2E-EAC4-42CE-8EAE-33F749632CB6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0F90F4-1F56-C969-0DFA-943EC69FD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D143FC-304E-9F73-5A86-36A685C2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033-CEF3-4D30-97DE-DDD58DDCC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17070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F71134-D25E-46F3-06D8-F79796379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ED1CACF-7648-C8F1-2816-FBF35BEF4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500ECD7-3EEB-A5EC-6D21-7DF60DB43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2D2E-EAC4-42CE-8EAE-33F749632CB6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024130E-0A24-1C7E-3A35-6F10D6277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DA9DC3-1E06-95AE-34C1-1F7502F2A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033-CEF3-4D30-97DE-DDD58DDCC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40045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87A42A6-14FE-EA87-685F-6D03DCCC73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3366588-1A62-F9B1-2FB8-32D8F5ECA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3BFD6E-AE93-D757-13FB-0493C278A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2D2E-EAC4-42CE-8EAE-33F749632CB6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45C34C6-E42B-ADCE-1D1A-452BAB1D3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66DF5EE-7414-A62E-70E2-650A660C2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033-CEF3-4D30-97DE-DDD58DDCC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9875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019AFF-F694-6ECB-C0DA-A8A08CD21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86780C-9841-4150-CF10-72DCD2A6B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4D7877C-DA0E-B04B-8E9A-8DE1FCE96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2D2E-EAC4-42CE-8EAE-33F749632CB6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C351504-FBF3-D8A1-EE8A-5C3551F15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6696843-3119-4BA9-0770-B30499B07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033-CEF3-4D30-97DE-DDD58DDCC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73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27B1C6-A8A0-A0A4-F3EA-634193FA1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F530636-5152-A39E-784E-73094EF2B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E4238C1-EFDE-AC1B-8AF3-2D0D216C5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2D2E-EAC4-42CE-8EAE-33F749632CB6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A0D5A55-0EB7-A5FB-91CC-7B5A47FA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A70A0E0-DFC3-BD1D-E847-C2B724CDA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033-CEF3-4D30-97DE-DDD58DDCC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13576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429BE2-A01F-1CBA-6A6C-2ED3BB030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400FD1-2BF2-8EFA-4029-AE891AC6D1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C58FE83-EB70-F56A-115F-EAF70726F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0976B70-B424-63B7-9459-DA525CC38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2D2E-EAC4-42CE-8EAE-33F749632CB6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2AC22A0-2B04-3E53-B29D-555A19ABD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103B75-9716-A208-B380-D61489416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033-CEF3-4D30-97DE-DDD58DDCC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1034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14BCB4-2A36-42BF-35FB-17324BF32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48ADD37-98C5-198F-6FF5-C2575B320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14DDE9E-BBD7-3435-E889-C35111161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2603917-F0BC-116E-FA3E-89F3E87B6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4293626-84FF-EF62-2961-295FF61B46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B78BB93-862E-D49A-CFC1-A0760B76B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2D2E-EAC4-42CE-8EAE-33F749632CB6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E22E4E9-51DD-6FF1-4CFB-5BDF053D1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4A339A6-CF38-A9B6-7EF8-170958292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033-CEF3-4D30-97DE-DDD58DDCC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769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E4255E-96E5-BF57-9A78-3358A7B4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B986BE8-D80F-95EF-F7AB-00897FCAC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2D2E-EAC4-42CE-8EAE-33F749632CB6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A2FC874-6020-D98F-A812-B4D7429B9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6305BBC-C925-0158-4693-02AE12AE1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033-CEF3-4D30-97DE-DDD58DDCC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875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68E94B4-5352-F85E-6692-65EB2000D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2D2E-EAC4-42CE-8EAE-33F749632CB6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411CB3E-0915-4667-DFFA-93F3AC50A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F419DD0-B1F8-13CD-4F66-133973CBE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033-CEF3-4D30-97DE-DDD58DDCC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2915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95A750-6666-F15F-E40C-1B8572F82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A1659E-424B-EB06-FF57-0054562EA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4173ACE-5C84-38DC-27BA-841484565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B2FCF69-BEFA-136C-FE1D-C9318D506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2D2E-EAC4-42CE-8EAE-33F749632CB6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D822FE8-4533-13A1-A302-15724CB53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EF520F6-B61D-96FF-9EFB-AB0D5C3D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033-CEF3-4D30-97DE-DDD58DDCC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7924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EE323E-7BAD-EBBE-E4BE-9D96B1797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2E9CD05-5DCD-89AA-7CDF-6DCE08A270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E04A185-1286-A3CF-5BB1-8D97CAAF0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B2FBC04-7A4C-CADE-01EF-27358C4C9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2D2E-EAC4-42CE-8EAE-33F749632CB6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290A039-3CCC-1817-74BB-C85A614E3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6B65F36-31FA-4BD0-A0F7-C705DC3FD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033-CEF3-4D30-97DE-DDD58DDCC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924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EBB33B2-137D-FF39-16EE-63146EB1D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99CF31D-8CF2-442A-4561-9FECFA40B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436089C-8ADB-5602-652D-C8EA06A4A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D2D2E-EAC4-42CE-8EAE-33F749632CB6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F5F38D-B2A6-755F-2204-0A486E82C9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58B705F-DDE2-DB93-AFEE-DD54CD6F8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1B033-CEF3-4D30-97DE-DDD58DDCC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476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jpe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8B10B1B-C9A0-5C1D-1E2B-EBB455AA5B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Wells Fargo Technology Hackathon </a:t>
            </a:r>
            <a:r>
              <a:rPr lang="en-US" dirty="0" smtClean="0">
                <a:solidFill>
                  <a:srgbClr val="FF0000"/>
                </a:solidFill>
              </a:rPr>
              <a:t>2025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F063F9F8-D11C-0A55-C089-FCAD1955F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90449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Gen AI for Platform Support – Integrated platform Environment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20F8FB5-5C0D-7516-F8D9-A7E78D33A1D3}"/>
              </a:ext>
            </a:extLst>
          </p:cNvPr>
          <p:cNvSpPr/>
          <p:nvPr/>
        </p:nvSpPr>
        <p:spPr>
          <a:xfrm>
            <a:off x="357809" y="4691270"/>
            <a:ext cx="6679095" cy="106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D4E6149-2D30-F2F4-F76B-B32B4D39972A}"/>
              </a:ext>
            </a:extLst>
          </p:cNvPr>
          <p:cNvSpPr txBox="1"/>
          <p:nvPr/>
        </p:nvSpPr>
        <p:spPr>
          <a:xfrm>
            <a:off x="357809" y="5049078"/>
            <a:ext cx="4956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S</a:t>
            </a:r>
            <a:r>
              <a:rPr lang="en-US" sz="24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b="1" baseline="30000" dirty="0" smtClean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a</a:t>
            </a:r>
            <a:r>
              <a:rPr lang="en-US" sz="2800" b="1" baseline="-25000" dirty="0" smtClean="0">
                <a:solidFill>
                  <a:schemeClr val="accent6">
                    <a:lumMod val="7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g</a:t>
            </a:r>
            <a:r>
              <a:rPr lang="en-US" sz="4400" b="1" strike="sngStrike" dirty="0" smtClean="0">
                <a:solidFill>
                  <a:schemeClr val="accent2">
                    <a:lumMod val="75000"/>
                  </a:schemeClr>
                </a:solidFill>
                <a:latin typeface="Mangal" panose="02040503050203030202" pitchFamily="18" charset="0"/>
                <a:cs typeface="Mangal" panose="02040503050203030202" pitchFamily="18" charset="0"/>
              </a:rPr>
              <a:t>u</a:t>
            </a:r>
            <a:r>
              <a:rPr lang="en-US" dirty="0" smtClean="0">
                <a:latin typeface="Segoe Print" panose="02000600000000000000" pitchFamily="2" charset="0"/>
              </a:rPr>
              <a:t>l</a:t>
            </a:r>
            <a:r>
              <a:rPr lang="en-US" sz="3200" b="1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000" b="1" u="sng" dirty="0" smtClean="0">
                <a:solidFill>
                  <a:schemeClr val="bg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4800" b="1" spc="-300" dirty="0" smtClean="0">
                <a:solidFill>
                  <a:srgbClr val="33CCCC"/>
                </a:solidFill>
                <a:latin typeface="Ink Free" panose="03080402000500000000" pitchFamily="66" charset="0"/>
              </a:rPr>
              <a:t>V</a:t>
            </a:r>
            <a:r>
              <a:rPr lang="en-US" sz="2000" b="1" spc="-300" dirty="0" smtClean="0">
                <a:solidFill>
                  <a:srgbClr val="FF339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lang="en-US" sz="3200" b="1" dirty="0">
                <a:solidFill>
                  <a:srgbClr val="660066"/>
                </a:solidFill>
                <a:latin typeface="Monotype Corsiva" panose="03010101010201010101" pitchFamily="66" charset="0"/>
              </a:rPr>
              <a:t>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8E8BD16-22C1-8E23-9A0A-FD55F6C0A5A8}"/>
              </a:ext>
            </a:extLst>
          </p:cNvPr>
          <p:cNvSpPr txBox="1"/>
          <p:nvPr/>
        </p:nvSpPr>
        <p:spPr>
          <a:xfrm>
            <a:off x="503582" y="5989983"/>
            <a:ext cx="526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 smtClean="0"/>
              <a:t>Jarvis</a:t>
            </a:r>
            <a:r>
              <a:rPr lang="en-US" b="1" i="1" dirty="0" smtClean="0"/>
              <a:t>- </a:t>
            </a:r>
            <a:r>
              <a:rPr lang="en-US" sz="1400" i="1" dirty="0" smtClean="0"/>
              <a:t>One stop AI solution for Platform Support</a:t>
            </a:r>
            <a:endParaRPr lang="en-US" sz="1400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CAF47B3-FE25-B5CA-3D74-CF15650251DC}"/>
              </a:ext>
            </a:extLst>
          </p:cNvPr>
          <p:cNvSpPr txBox="1"/>
          <p:nvPr/>
        </p:nvSpPr>
        <p:spPr>
          <a:xfrm>
            <a:off x="7235687" y="5353878"/>
            <a:ext cx="40154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Segoe Script" panose="030B0504020000000003" pitchFamily="66" charset="0"/>
              </a:rPr>
              <a:t>Trivia – each letter used in </a:t>
            </a:r>
            <a:r>
              <a:rPr lang="en-US" i="1" dirty="0" smtClean="0">
                <a:latin typeface="Segoe Script" panose="030B0504020000000003" pitchFamily="66" charset="0"/>
              </a:rPr>
              <a:t>SeagullsV25 </a:t>
            </a:r>
            <a:r>
              <a:rPr lang="en-US" i="1" dirty="0">
                <a:latin typeface="Segoe Script" panose="030B0504020000000003" pitchFamily="66" charset="0"/>
              </a:rPr>
              <a:t>is written using different font, font size, style and font color </a:t>
            </a:r>
            <a:r>
              <a:rPr lang="en-US" i="1" dirty="0">
                <a:latin typeface="Segoe Script" panose="030B0504020000000003" pitchFamily="66" charset="0"/>
                <a:sym typeface="Wingdings" panose="05000000000000000000" pitchFamily="2" charset="2"/>
              </a:rPr>
              <a:t></a:t>
            </a:r>
            <a:r>
              <a:rPr lang="en-US" i="1" dirty="0">
                <a:latin typeface="Segoe Script" panose="030B0504020000000003" pitchFamily="66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6436171-7421-E4D2-60E9-3C0F3A027DDC}"/>
              </a:ext>
            </a:extLst>
          </p:cNvPr>
          <p:cNvSpPr txBox="1"/>
          <p:nvPr/>
        </p:nvSpPr>
        <p:spPr>
          <a:xfrm>
            <a:off x="10071652" y="212035"/>
            <a:ext cx="180229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Seagulls</a:t>
            </a:r>
          </a:p>
          <a:p>
            <a:r>
              <a:rPr lang="en-US" sz="1600" i="1" dirty="0"/>
              <a:t>- sky is the limit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421" y="5917477"/>
            <a:ext cx="345989" cy="419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75877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84B1FC-437A-C0D8-613B-8F59C6F4E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Appendix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149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84B1FC-437A-C0D8-613B-8F59C6F4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2870" y="2585811"/>
            <a:ext cx="2120204" cy="132556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Results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149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84B1FC-437A-C0D8-613B-8F59C6F4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08" y="50246"/>
            <a:ext cx="10439399" cy="542611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Jarvis RR Engine: </a:t>
            </a:r>
            <a:r>
              <a:rPr lang="en-IN" sz="2800" dirty="0" smtClean="0">
                <a:solidFill>
                  <a:srgbClr val="FF0000"/>
                </a:solidFill>
              </a:rPr>
              <a:t>Knowledge Source Creation &amp; Updates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0" y="-3941724"/>
            <a:ext cx="261610" cy="834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152352" rIns="9144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3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23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237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6633" name="Picture 9" descr="https://lh7-rt.googleusercontent.com/docsz/AD_4nXdhcVDsXQ57N0C6NofBXBjEPFxR3QZvdHi3MZ4_MvBD5ZK1BdS4-_RZibvn2_-HWyMIEawmqLCh_9cC3hmGrL3ZoYe3HmKuAfK_Vc3ewG-O4Xb2TNC08e1M5-PrFuHz8V9NEfnjMg?key=JbqQOFy5MMybFsSmj5_Bpfq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432" y="1670904"/>
            <a:ext cx="5734050" cy="1933575"/>
          </a:xfrm>
          <a:prstGeom prst="rect">
            <a:avLst/>
          </a:prstGeom>
          <a:noFill/>
        </p:spPr>
      </p:pic>
      <p:pic>
        <p:nvPicPr>
          <p:cNvPr id="26634" name="Picture 10" descr="https://lh7-rt.googleusercontent.com/docsz/AD_4nXdCob19qM786RgUoVdCYirRjppOj3bX0aJHmsfzcjEVQxKv9SLza3pmD5cNglpmjbhszAR0HRrUHj_m79klK0nMDJ6PzHYnmvkjCMcnCW7YNrWhTm3D-YGlFB4RbfZzLqB9vEpyzg?key=JbqQOFy5MMybFsSmj5_Bpfq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18019" y="1638212"/>
            <a:ext cx="5734050" cy="3771901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431673" y="772439"/>
            <a:ext cx="2826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434343"/>
                </a:solidFill>
                <a:latin typeface="Arial" pitchFamily="34" charset="0"/>
                <a:cs typeface="Arial" pitchFamily="34" charset="0"/>
              </a:rPr>
              <a:t>Current Knowledge Hub</a:t>
            </a:r>
            <a:endParaRPr lang="en-US" sz="1050" b="1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149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84B1FC-437A-C0D8-613B-8F59C6F4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08" y="50246"/>
            <a:ext cx="10439399" cy="542611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Jarvis RR Engine: </a:t>
            </a:r>
            <a:r>
              <a:rPr lang="en-IN" sz="2800" dirty="0" smtClean="0">
                <a:solidFill>
                  <a:srgbClr val="FF0000"/>
                </a:solidFill>
              </a:rPr>
              <a:t>Knowledge Source Creation &amp; Updates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0" y="-3941724"/>
            <a:ext cx="261610" cy="834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152352" rIns="9144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3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23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237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4945" y="658393"/>
            <a:ext cx="609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Updated Knowledge Hub</a:t>
            </a:r>
            <a:r>
              <a:rPr lang="en-IN" b="1" dirty="0" smtClean="0"/>
              <a:t> </a:t>
            </a:r>
            <a:r>
              <a:rPr lang="en-IN" dirty="0" smtClean="0"/>
              <a:t>when a new dataset gets added</a:t>
            </a:r>
            <a:endParaRPr lang="en-IN" dirty="0"/>
          </a:p>
        </p:txBody>
      </p:sp>
      <p:pic>
        <p:nvPicPr>
          <p:cNvPr id="33797" name="Picture 5" descr="https://lh7-rt.googleusercontent.com/docsz/AD_4nXcuS9taEQrd-5ZAuZko_gCyPjP2-S7y-1OG1W-Lu7EIVOdgBNAjOT9w1AECs8K848PRgDj8dYSR-BwkVfUOe1948z1wpcsyk0ZfYjIvRaiJ7DYHUjXa-1iY5iQjnXS8vc6DwyEHrQ?key=JbqQOFy5MMybFsSmj5_Bpfq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725" y="1534886"/>
            <a:ext cx="5734050" cy="1905000"/>
          </a:xfrm>
          <a:prstGeom prst="rect">
            <a:avLst/>
          </a:prstGeom>
          <a:noFill/>
        </p:spPr>
      </p:pic>
      <p:pic>
        <p:nvPicPr>
          <p:cNvPr id="33799" name="Picture 7" descr="https://lh7-rt.googleusercontent.com/docsz/AD_4nXcaSi3RYW4KVZYU58yx1x2JPqsnqV5MNMQEW6DTOEc7LJsvR2RfphNqYpmP9dUy9OHblq3gHHt_5lpe1E0Lo3rOU-Mgz5YfEcX0v_0TeE0sukPLhR4iX5EEz49_PLJTc3bbdQZ4NA?key=JbqQOFy5MMybFsSmj5_Bpfq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88364" y="1337634"/>
            <a:ext cx="5734050" cy="3771901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847410" y="5687367"/>
            <a:ext cx="94421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A new row (202) was automatically added to the vector store along with the knowledge source.</a:t>
            </a:r>
          </a:p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96149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84B1FC-437A-C0D8-613B-8F59C6F4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08" y="50246"/>
            <a:ext cx="10439399" cy="542611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Jarvis RR Engine: </a:t>
            </a:r>
            <a:r>
              <a:rPr lang="en-IN" sz="2800" dirty="0" smtClean="0">
                <a:solidFill>
                  <a:srgbClr val="FF0000"/>
                </a:solidFill>
              </a:rPr>
              <a:t>Knowledge Source Creation &amp; Updates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0" y="-3941724"/>
            <a:ext cx="261610" cy="834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152352" rIns="9144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3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23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237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622998" y="859939"/>
            <a:ext cx="2371411" cy="615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152352" rIns="9144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+mj-lt"/>
                <a:ea typeface="+mj-ea"/>
                <a:cs typeface="+mj-cs"/>
              </a:rPr>
              <a:t>Invoked Flow  </a:t>
            </a:r>
          </a:p>
        </p:txBody>
      </p:sp>
      <p:pic>
        <p:nvPicPr>
          <p:cNvPr id="34820" name="Picture 4" descr="https://lh7-rt.googleusercontent.com/docsz/AD_4nXc_FBzk5dRvwMkihdHo6jDAiw6QOOBriyq0XA2rKHEsu0MhcDh6OYKzpyXGjCQkN3N7AbOzNZFtvw04lMqvVQfPaIfoKQYm2iWWByzgH5XJLVOMnN4j6rL0U2JV2LB5u0ZyuLK9?key=JbqQOFy5MMybFsSmj5_Bpfq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866" y="1642904"/>
            <a:ext cx="11534317" cy="33913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6149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84B1FC-437A-C0D8-613B-8F59C6F4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08" y="50246"/>
            <a:ext cx="10439399" cy="542611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Jarvis RR Engine: </a:t>
            </a:r>
            <a:r>
              <a:rPr lang="en-IN" sz="2800" dirty="0" smtClean="0">
                <a:solidFill>
                  <a:srgbClr val="FF0000"/>
                </a:solidFill>
              </a:rPr>
              <a:t>Knowledge Source Creation &amp; Updates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0" y="-3941724"/>
            <a:ext cx="261610" cy="834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152352" rIns="9144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3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23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237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622998" y="859939"/>
            <a:ext cx="2371411" cy="615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152352" rIns="9144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+mj-lt"/>
                <a:ea typeface="+mj-ea"/>
                <a:cs typeface="+mj-cs"/>
              </a:rPr>
              <a:t>Invoked Flow  </a:t>
            </a:r>
          </a:p>
        </p:txBody>
      </p:sp>
      <p:pic>
        <p:nvPicPr>
          <p:cNvPr id="34820" name="Picture 4" descr="https://lh7-rt.googleusercontent.com/docsz/AD_4nXc_FBzk5dRvwMkihdHo6jDAiw6QOOBriyq0XA2rKHEsu0MhcDh6OYKzpyXGjCQkN3N7AbOzNZFtvw04lMqvVQfPaIfoKQYm2iWWByzgH5XJLVOMnN4j6rL0U2JV2LB5u0ZyuLK9?key=JbqQOFy5MMybFsSmj5_Bpfq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866" y="1642904"/>
            <a:ext cx="11534317" cy="33913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6149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84B1FC-437A-C0D8-613B-8F59C6F4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08" y="50246"/>
            <a:ext cx="10439399" cy="542611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Jarvis RR Engine: </a:t>
            </a:r>
            <a:r>
              <a:rPr lang="en-IN" sz="2800" dirty="0" smtClean="0">
                <a:solidFill>
                  <a:srgbClr val="FF0000"/>
                </a:solidFill>
              </a:rPr>
              <a:t>Real time Knowledge Source Updates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0" y="-3941724"/>
            <a:ext cx="261610" cy="834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152352" rIns="9144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3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23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237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5842" name="Picture 2" descr="https://lh7-rt.googleusercontent.com/docsz/AD_4nXduqfE0phdH_lqn226svwlpYotkeDNxP8NL-85RU5q9gnW9tihXVUnt1eyKJ9klsnU7vKWueYaVm-sa14HzBtc8H3VCBPvhugfy_fVu68fc-zDKCz9uVY9OB0kckVb1wPpAzTHpqw?key=JbqQOFy5MMybFsSmj5_Bpfq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3579" y="651881"/>
            <a:ext cx="6732395" cy="58712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6149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84B1FC-437A-C0D8-613B-8F59C6F4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08" y="50246"/>
            <a:ext cx="10439399" cy="542611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Jarvis UI: Homepage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402" y="623000"/>
            <a:ext cx="11006914" cy="606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6149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84B1FC-437A-C0D8-613B-8F59C6F4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08" y="40198"/>
            <a:ext cx="10439399" cy="542611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Jarvis UI: App dependency health View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9266" y="572760"/>
            <a:ext cx="11246680" cy="6156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6149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84B1FC-437A-C0D8-613B-8F59C6F4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08" y="40198"/>
            <a:ext cx="10439399" cy="542611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Jarvis UI: Portfolio health View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8674" name="AutoShape 2" descr="blob:https://web.whatsapp.com/3fe434f4-065d-45a3-ab7b-8bbdd3ba8e8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983" y="625964"/>
            <a:ext cx="11026392" cy="6016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6149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57353EC1-0929-E614-5054-EDB18A7FEEEB}"/>
              </a:ext>
            </a:extLst>
          </p:cNvPr>
          <p:cNvSpPr txBox="1">
            <a:spLocks/>
          </p:cNvSpPr>
          <p:nvPr/>
        </p:nvSpPr>
        <p:spPr>
          <a:xfrm>
            <a:off x="266700" y="165101"/>
            <a:ext cx="10515600" cy="660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Jarvis- </a:t>
            </a:r>
            <a:r>
              <a:rPr lang="en-US" dirty="0">
                <a:solidFill>
                  <a:srgbClr val="FF0000"/>
                </a:solidFill>
              </a:rPr>
              <a:t>Diversified Technology Stack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4310A56-AC39-3525-E556-C1AF370863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32545" y="1170124"/>
            <a:ext cx="4176157" cy="154305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D638AC41-38F9-FD53-29F9-C1A69B0F2C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30081" y="3086168"/>
            <a:ext cx="2589123" cy="123581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B481BBEA-3E1D-0910-73C6-055A01443D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56782" y="5717514"/>
            <a:ext cx="756492" cy="726761"/>
          </a:xfrm>
          <a:prstGeom prst="rect">
            <a:avLst/>
          </a:prstGeom>
        </p:spPr>
      </p:pic>
      <p:sp>
        <p:nvSpPr>
          <p:cNvPr id="27651" name="AutoShape 3" descr="Node.js Logo PNG Transparent – Brands Logos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765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2176" y="4415220"/>
            <a:ext cx="2452176" cy="895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7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08491" y="4386134"/>
            <a:ext cx="21526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8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553575" y="5765250"/>
            <a:ext cx="2028825" cy="785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9" name="Picture 1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445710" y="2408299"/>
            <a:ext cx="2122916" cy="1182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0" name="Picture 1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728344" y="5788873"/>
            <a:ext cx="2047875" cy="87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1" name="Picture 1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02418" y="3449939"/>
            <a:ext cx="2274119" cy="836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495421" y="4072817"/>
            <a:ext cx="2077453" cy="1233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41644" y="5717511"/>
            <a:ext cx="1406769" cy="686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598518" y="5496447"/>
            <a:ext cx="1798190" cy="116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58387" y="2441746"/>
            <a:ext cx="2134572" cy="935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735726" y="3277396"/>
            <a:ext cx="2075548" cy="964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725572" y="4585869"/>
            <a:ext cx="204787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4060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84B1FC-437A-C0D8-613B-8F59C6F4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08" y="40198"/>
            <a:ext cx="10439399" cy="54261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Jarvis UI: Metrics</a:t>
            </a:r>
            <a:endParaRPr lang="en-US" sz="2800" dirty="0"/>
          </a:p>
        </p:txBody>
      </p:sp>
      <p:sp>
        <p:nvSpPr>
          <p:cNvPr id="28674" name="AutoShape 2" descr="blob:https://web.whatsapp.com/3fe434f4-065d-45a3-ab7b-8bbdd3ba8e8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1451" y="532562"/>
            <a:ext cx="11111205" cy="6101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6149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84B1FC-437A-C0D8-613B-8F59C6F4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08" y="40198"/>
            <a:ext cx="10439399" cy="54261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Jarvis UI: Metrics</a:t>
            </a:r>
            <a:endParaRPr lang="en-US" sz="2800" dirty="0"/>
          </a:p>
        </p:txBody>
      </p:sp>
      <p:sp>
        <p:nvSpPr>
          <p:cNvPr id="28674" name="AutoShape 2" descr="blob:https://web.whatsapp.com/3fe434f4-065d-45a3-ab7b-8bbdd3ba8e8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1451" y="532562"/>
            <a:ext cx="11111205" cy="6101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6149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84B1FC-437A-C0D8-613B-8F59C6F4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08" y="40198"/>
            <a:ext cx="10439399" cy="542611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Jarvis UI: Metrics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8674" name="AutoShape 2" descr="blob:https://web.whatsapp.com/3fe434f4-065d-45a3-ab7b-8bbdd3ba8e8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1900" y="508293"/>
            <a:ext cx="11193865" cy="6147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6149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5042" y="917905"/>
            <a:ext cx="6988003" cy="5742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3FE3D8BE-F8DD-087C-1839-CDD4F975E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" y="60326"/>
            <a:ext cx="10515600" cy="66073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Jarvis- Control and Data flow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149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3FE3D8BE-F8DD-087C-1839-CDD4F975E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5355" y="2954251"/>
            <a:ext cx="3272553" cy="66073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Thank You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149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1">
            <a:extLst>
              <a:ext uri="{FF2B5EF4-FFF2-40B4-BE49-F238E27FC236}">
                <a16:creationId xmlns:a16="http://schemas.microsoft.com/office/drawing/2014/main" xmlns="" id="{3FE3D8BE-F8DD-087C-1839-CDD4F975E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" y="60326"/>
            <a:ext cx="10515600" cy="66073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Jarvis- </a:t>
            </a:r>
            <a:r>
              <a:rPr lang="en-US" dirty="0">
                <a:solidFill>
                  <a:srgbClr val="FF0000"/>
                </a:solidFill>
              </a:rPr>
              <a:t>Architecture</a:t>
            </a:r>
          </a:p>
        </p:txBody>
      </p:sp>
      <p:pic>
        <p:nvPicPr>
          <p:cNvPr id="4100" name="Picture 4" descr="C:\Users\Mahesh\Downloads\jarvisArc-Jarvis_main (1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6725" y="586035"/>
            <a:ext cx="9355015" cy="6196908"/>
          </a:xfrm>
          <a:prstGeom prst="rect">
            <a:avLst/>
          </a:prstGeom>
          <a:noFill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73474" y="5153701"/>
            <a:ext cx="1264359" cy="593955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2861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14823" y="1254353"/>
            <a:ext cx="6353175" cy="1046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800" b="1" i="1" dirty="0" smtClean="0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5C678135-7BF8-C549-D0A9-04663429EE21}"/>
              </a:ext>
            </a:extLst>
          </p:cNvPr>
          <p:cNvSpPr txBox="1">
            <a:spLocks/>
          </p:cNvSpPr>
          <p:nvPr/>
        </p:nvSpPr>
        <p:spPr>
          <a:xfrm>
            <a:off x="123825" y="146051"/>
            <a:ext cx="10515600" cy="660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“Jarvis” </a:t>
            </a:r>
            <a:r>
              <a:rPr lang="en-US" dirty="0">
                <a:solidFill>
                  <a:srgbClr val="FF0000"/>
                </a:solidFill>
              </a:rPr>
              <a:t>summary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2970" y="1253809"/>
            <a:ext cx="61245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 dirty="0" smtClean="0">
                <a:ea typeface="+mj-ea"/>
                <a:cs typeface="+mj-cs"/>
              </a:rPr>
              <a:t>Problem Statement:</a:t>
            </a:r>
          </a:p>
          <a:p>
            <a:r>
              <a:rPr lang="en-IN" sz="1600" i="1" dirty="0" smtClean="0">
                <a:ea typeface="+mj-ea"/>
                <a:cs typeface="+mj-cs"/>
              </a:rPr>
              <a:t>Develop a gen-AI enabled Integrated platform environment that provides an integrated console to platform support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4445" y="2435598"/>
            <a:ext cx="6334125" cy="35733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800" b="1" i="1" dirty="0" smtClean="0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543676" y="1254352"/>
            <a:ext cx="5524500" cy="47746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800" b="1" i="1" dirty="0" smtClean="0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81775" y="1171353"/>
            <a:ext cx="539115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i="1" dirty="0" smtClean="0">
                <a:ea typeface="+mj-ea"/>
                <a:cs typeface="+mj-cs"/>
              </a:rPr>
              <a:t>Novelty:</a:t>
            </a:r>
          </a:p>
          <a:p>
            <a:pPr>
              <a:buFont typeface="Wingdings" pitchFamily="2" charset="2"/>
              <a:buChar char="ü"/>
            </a:pPr>
            <a:r>
              <a:rPr lang="en-IN" sz="1600" b="1" i="1" dirty="0" smtClean="0"/>
              <a:t>Self-healing and automated incident resolution</a:t>
            </a:r>
            <a:r>
              <a:rPr lang="en-IN" sz="1600" i="1" dirty="0" smtClean="0"/>
              <a:t> in </a:t>
            </a:r>
            <a:r>
              <a:rPr lang="en-IN" sz="1600" i="1" dirty="0" err="1" smtClean="0"/>
              <a:t>ServiceNow</a:t>
            </a:r>
            <a:r>
              <a:rPr lang="en-IN" sz="1600" i="1" dirty="0" smtClean="0"/>
              <a:t> using </a:t>
            </a:r>
            <a:r>
              <a:rPr lang="en-IN" sz="1600" i="1" dirty="0" err="1" smtClean="0"/>
              <a:t>GenAI</a:t>
            </a:r>
            <a:r>
              <a:rPr lang="en-IN" sz="1600" i="1" dirty="0" smtClean="0"/>
              <a:t>-driven workflows.</a:t>
            </a:r>
          </a:p>
          <a:p>
            <a:pPr>
              <a:buFont typeface="Wingdings" pitchFamily="2" charset="2"/>
              <a:buChar char="ü"/>
            </a:pPr>
            <a:r>
              <a:rPr lang="en-IN" sz="1600" b="1" i="1" dirty="0" smtClean="0"/>
              <a:t>Real-time data synchronization</a:t>
            </a:r>
            <a:r>
              <a:rPr lang="en-IN" sz="1600" i="1" dirty="0" smtClean="0"/>
              <a:t> for new incidents and data source updates into a vector database.</a:t>
            </a:r>
          </a:p>
          <a:p>
            <a:pPr>
              <a:buFont typeface="Wingdings" pitchFamily="2" charset="2"/>
              <a:buChar char="ü"/>
            </a:pPr>
            <a:r>
              <a:rPr lang="en-IN" sz="1600" b="1" i="1" dirty="0" smtClean="0"/>
              <a:t>Configurable workflows</a:t>
            </a:r>
            <a:r>
              <a:rPr lang="en-IN" sz="1600" i="1" dirty="0" smtClean="0"/>
              <a:t> for RAG-based retrieval and data synchronization.</a:t>
            </a:r>
          </a:p>
          <a:p>
            <a:pPr>
              <a:buFont typeface="Wingdings" pitchFamily="2" charset="2"/>
              <a:buChar char="ü"/>
            </a:pPr>
            <a:r>
              <a:rPr lang="en-IN" sz="1600" b="1" i="1" dirty="0" smtClean="0"/>
              <a:t>Multi-agent orchestration</a:t>
            </a:r>
            <a:r>
              <a:rPr lang="en-IN" sz="1600" i="1" dirty="0" smtClean="0"/>
              <a:t> to streamline task delegation and execution.</a:t>
            </a:r>
          </a:p>
          <a:p>
            <a:pPr>
              <a:buFont typeface="Wingdings" pitchFamily="2" charset="2"/>
              <a:buChar char="ü"/>
            </a:pPr>
            <a:r>
              <a:rPr lang="en-IN" sz="1600" b="1" i="1" dirty="0" smtClean="0"/>
              <a:t>Application and dependency health dashboard</a:t>
            </a:r>
            <a:r>
              <a:rPr lang="en-IN" sz="1600" i="1" dirty="0" smtClean="0"/>
              <a:t> for enhanced monitoring.</a:t>
            </a:r>
          </a:p>
          <a:p>
            <a:pPr>
              <a:buFont typeface="Wingdings" pitchFamily="2" charset="2"/>
              <a:buChar char="ü"/>
            </a:pPr>
            <a:r>
              <a:rPr lang="en-IN" sz="1600" b="1" i="1" dirty="0" smtClean="0"/>
              <a:t>Portfolio health view</a:t>
            </a:r>
            <a:r>
              <a:rPr lang="en-IN" sz="1600" i="1" dirty="0" smtClean="0"/>
              <a:t> tailored for managers and leadership teams.</a:t>
            </a:r>
          </a:p>
          <a:p>
            <a:pPr>
              <a:buFont typeface="Wingdings" pitchFamily="2" charset="2"/>
              <a:buChar char="ü"/>
            </a:pPr>
            <a:r>
              <a:rPr lang="en-IN" sz="1600" b="1" i="1" dirty="0" smtClean="0"/>
              <a:t>Comprehensive platform metrics</a:t>
            </a:r>
            <a:r>
              <a:rPr lang="en-IN" sz="1600" i="1" dirty="0" smtClean="0"/>
              <a:t> to track key capabilities and performance.</a:t>
            </a:r>
          </a:p>
          <a:p>
            <a:pPr>
              <a:buFont typeface="Wingdings" pitchFamily="2" charset="2"/>
              <a:buChar char="ü"/>
            </a:pPr>
            <a:r>
              <a:rPr lang="en-IN" sz="1600" b="1" i="1" dirty="0" smtClean="0"/>
              <a:t>Integrated, customizable toolkit</a:t>
            </a:r>
            <a:r>
              <a:rPr lang="en-IN" sz="1600" i="1" dirty="0" smtClean="0"/>
              <a:t> (e.g., Docker) with framework-supported workflows.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0636" y="2260872"/>
            <a:ext cx="631050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i="1" dirty="0" smtClean="0"/>
              <a:t>Solution: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1600" b="1" i="1" dirty="0" err="1" smtClean="0">
                <a:ea typeface="+mj-ea"/>
                <a:cs typeface="+mj-cs"/>
              </a:rPr>
              <a:t>GenAI</a:t>
            </a:r>
            <a:r>
              <a:rPr lang="en-IN" sz="1600" b="1" i="1" dirty="0" smtClean="0">
                <a:ea typeface="+mj-ea"/>
                <a:cs typeface="+mj-cs"/>
              </a:rPr>
              <a:t>-powered</a:t>
            </a:r>
            <a:r>
              <a:rPr lang="en-IN" sz="1600" i="1" dirty="0" smtClean="0">
                <a:ea typeface="+mj-ea"/>
                <a:cs typeface="+mj-cs"/>
              </a:rPr>
              <a:t> workflows to enhance key platform capabilities.</a:t>
            </a:r>
          </a:p>
          <a:p>
            <a:pPr>
              <a:buFont typeface="Wingdings" pitchFamily="2" charset="2"/>
              <a:buChar char="ü"/>
            </a:pPr>
            <a:r>
              <a:rPr lang="en-IN" sz="1600" b="1" i="1" dirty="0" err="1" smtClean="0">
                <a:ea typeface="+mj-ea"/>
                <a:cs typeface="+mj-cs"/>
              </a:rPr>
              <a:t>Webhook</a:t>
            </a:r>
            <a:r>
              <a:rPr lang="en-IN" sz="1600" b="1" i="1" dirty="0" smtClean="0">
                <a:ea typeface="+mj-ea"/>
                <a:cs typeface="+mj-cs"/>
              </a:rPr>
              <a:t> integration </a:t>
            </a:r>
            <a:r>
              <a:rPr lang="en-IN" sz="1600" i="1" dirty="0" smtClean="0">
                <a:ea typeface="+mj-ea"/>
                <a:cs typeface="+mj-cs"/>
              </a:rPr>
              <a:t>with </a:t>
            </a:r>
            <a:r>
              <a:rPr lang="en-IN" sz="1600" i="1" dirty="0" err="1" smtClean="0">
                <a:ea typeface="+mj-ea"/>
                <a:cs typeface="+mj-cs"/>
              </a:rPr>
              <a:t>ServiceNow</a:t>
            </a:r>
            <a:r>
              <a:rPr lang="en-IN" sz="1600" i="1" dirty="0" smtClean="0">
                <a:ea typeface="+mj-ea"/>
                <a:cs typeface="+mj-cs"/>
              </a:rPr>
              <a:t> to trigger </a:t>
            </a:r>
            <a:r>
              <a:rPr lang="en-IN" sz="1600" i="1" dirty="0" err="1" smtClean="0">
                <a:ea typeface="+mj-ea"/>
                <a:cs typeface="+mj-cs"/>
              </a:rPr>
              <a:t>GenAI</a:t>
            </a:r>
            <a:r>
              <a:rPr lang="en-IN" sz="1600" i="1" dirty="0" smtClean="0">
                <a:ea typeface="+mj-ea"/>
                <a:cs typeface="+mj-cs"/>
              </a:rPr>
              <a:t> workflows for proactive recommendations, RCA summaries, and resolutions.</a:t>
            </a:r>
          </a:p>
          <a:p>
            <a:pPr>
              <a:buFont typeface="Wingdings" pitchFamily="2" charset="2"/>
              <a:buChar char="ü"/>
            </a:pPr>
            <a:r>
              <a:rPr lang="en-IN" sz="1600" b="1" i="1" dirty="0" smtClean="0">
                <a:ea typeface="+mj-ea"/>
                <a:cs typeface="+mj-cs"/>
              </a:rPr>
              <a:t>User-friendly UI with an AI-powered </a:t>
            </a:r>
            <a:r>
              <a:rPr lang="en-IN" sz="1600" b="1" i="1" dirty="0" err="1" smtClean="0">
                <a:ea typeface="+mj-ea"/>
                <a:cs typeface="+mj-cs"/>
              </a:rPr>
              <a:t>chatbot</a:t>
            </a:r>
            <a:r>
              <a:rPr lang="en-IN" sz="1600" i="1" dirty="0" smtClean="0">
                <a:ea typeface="+mj-ea"/>
                <a:cs typeface="+mj-cs"/>
              </a:rPr>
              <a:t>, offering incident management, triaging, and resolution capabilities, along with additional features to streamline daily operations..</a:t>
            </a:r>
          </a:p>
          <a:p>
            <a:pPr>
              <a:buFont typeface="Wingdings" pitchFamily="2" charset="2"/>
              <a:buChar char="ü"/>
            </a:pPr>
            <a:r>
              <a:rPr lang="en-IN" sz="1600" b="1" i="1" dirty="0" smtClean="0">
                <a:ea typeface="+mj-ea"/>
                <a:cs typeface="+mj-cs"/>
              </a:rPr>
              <a:t>Seamless</a:t>
            </a:r>
            <a:r>
              <a:rPr lang="en-IN" sz="1600" i="1" dirty="0" smtClean="0">
                <a:ea typeface="+mj-ea"/>
                <a:cs typeface="+mj-cs"/>
              </a:rPr>
              <a:t> </a:t>
            </a:r>
            <a:r>
              <a:rPr lang="en-IN" sz="1600" b="1" i="1" dirty="0" smtClean="0">
                <a:ea typeface="+mj-ea"/>
                <a:cs typeface="+mj-cs"/>
              </a:rPr>
              <a:t>data</a:t>
            </a:r>
            <a:r>
              <a:rPr lang="en-IN" sz="1600" i="1" dirty="0" smtClean="0">
                <a:ea typeface="+mj-ea"/>
                <a:cs typeface="+mj-cs"/>
              </a:rPr>
              <a:t> </a:t>
            </a:r>
            <a:r>
              <a:rPr lang="en-IN" sz="1600" b="1" i="1" dirty="0" smtClean="0">
                <a:ea typeface="+mj-ea"/>
                <a:cs typeface="+mj-cs"/>
              </a:rPr>
              <a:t>integration</a:t>
            </a:r>
            <a:r>
              <a:rPr lang="en-IN" sz="1600" i="1" dirty="0" smtClean="0">
                <a:ea typeface="+mj-ea"/>
                <a:cs typeface="+mj-cs"/>
              </a:rPr>
              <a:t> from enterprise tools like </a:t>
            </a:r>
            <a:r>
              <a:rPr lang="en-IN" sz="1600" i="1" dirty="0" err="1" smtClean="0">
                <a:ea typeface="+mj-ea"/>
                <a:cs typeface="+mj-cs"/>
              </a:rPr>
              <a:t>ServiceNow</a:t>
            </a:r>
            <a:r>
              <a:rPr lang="en-IN" sz="1600" i="1" dirty="0" smtClean="0">
                <a:ea typeface="+mj-ea"/>
                <a:cs typeface="+mj-cs"/>
              </a:rPr>
              <a:t>, </a:t>
            </a:r>
            <a:r>
              <a:rPr lang="en-IN" sz="1600" i="1" dirty="0" err="1" smtClean="0">
                <a:ea typeface="+mj-ea"/>
                <a:cs typeface="+mj-cs"/>
              </a:rPr>
              <a:t>Grafana</a:t>
            </a:r>
            <a:r>
              <a:rPr lang="en-IN" sz="1600" i="1" dirty="0" smtClean="0">
                <a:ea typeface="+mj-ea"/>
                <a:cs typeface="+mj-cs"/>
              </a:rPr>
              <a:t>, </a:t>
            </a:r>
            <a:r>
              <a:rPr lang="en-IN" sz="1600" i="1" dirty="0" err="1" smtClean="0">
                <a:ea typeface="+mj-ea"/>
                <a:cs typeface="+mj-cs"/>
              </a:rPr>
              <a:t>Splunk</a:t>
            </a:r>
            <a:r>
              <a:rPr lang="en-IN" sz="1600" i="1" dirty="0" smtClean="0">
                <a:ea typeface="+mj-ea"/>
                <a:cs typeface="+mj-cs"/>
              </a:rPr>
              <a:t>, and Confluence.</a:t>
            </a:r>
          </a:p>
          <a:p>
            <a:pPr>
              <a:buFont typeface="Wingdings" pitchFamily="2" charset="2"/>
              <a:buChar char="ü"/>
            </a:pPr>
            <a:r>
              <a:rPr lang="en-IN" sz="1600" b="1" i="1" dirty="0" smtClean="0">
                <a:ea typeface="+mj-ea"/>
                <a:cs typeface="+mj-cs"/>
              </a:rPr>
              <a:t>MCP-enabled architecture </a:t>
            </a:r>
            <a:r>
              <a:rPr lang="en-IN" sz="1600" i="1" dirty="0" smtClean="0">
                <a:ea typeface="+mj-ea"/>
                <a:cs typeface="+mj-cs"/>
              </a:rPr>
              <a:t>for efficient context management and smooth integrations.</a:t>
            </a:r>
          </a:p>
          <a:p>
            <a:pPr>
              <a:buFont typeface="Wingdings" pitchFamily="2" charset="2"/>
              <a:buChar char="ü"/>
            </a:pPr>
            <a:r>
              <a:rPr lang="en-IN" sz="1600" b="1" i="1" dirty="0" smtClean="0">
                <a:ea typeface="+mj-ea"/>
                <a:cs typeface="+mj-cs"/>
              </a:rPr>
              <a:t>APIs for easy integration </a:t>
            </a:r>
            <a:r>
              <a:rPr lang="en-IN" sz="1600" i="1" dirty="0" smtClean="0">
                <a:ea typeface="+mj-ea"/>
                <a:cs typeface="+mj-cs"/>
              </a:rPr>
              <a:t>between the UI and </a:t>
            </a:r>
            <a:r>
              <a:rPr lang="en-IN" sz="1600" i="1" dirty="0" err="1" smtClean="0">
                <a:ea typeface="+mj-ea"/>
                <a:cs typeface="+mj-cs"/>
              </a:rPr>
              <a:t>GenAI</a:t>
            </a:r>
            <a:r>
              <a:rPr lang="en-IN" sz="1600" i="1" dirty="0" smtClean="0">
                <a:ea typeface="+mj-ea"/>
                <a:cs typeface="+mj-cs"/>
              </a:rPr>
              <a:t> workflows.</a:t>
            </a:r>
          </a:p>
          <a:p>
            <a:endParaRPr lang="en-IN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8835" y="83633"/>
            <a:ext cx="73342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2601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84B1FC-437A-C0D8-613B-8F59C6F4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978" y="123964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Multi Agent Orchestration workflow 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6238" y="1223907"/>
            <a:ext cx="11439525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6149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84B1FC-437A-C0D8-613B-8F59C6F4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7" y="123964"/>
            <a:ext cx="10515600" cy="880871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Incident Recommendation &amp; Resolution MCP workflow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536" y="1331983"/>
            <a:ext cx="11112341" cy="4486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6149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84B1FC-437A-C0D8-613B-8F59C6F4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66" y="123964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Incident data sync workflow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270" y="1552574"/>
            <a:ext cx="10226303" cy="4272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6149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84B1FC-437A-C0D8-613B-8F59C6F4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7" y="123964"/>
            <a:ext cx="10515600" cy="880871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Knowledge source data sync workflow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419" y="1979526"/>
            <a:ext cx="11487750" cy="3267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6149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84B1FC-437A-C0D8-613B-8F59C6F4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299" y="174207"/>
            <a:ext cx="10515600" cy="86077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Challenges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1547" y="982177"/>
            <a:ext cx="8249697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IN" b="1" i="1" dirty="0" smtClean="0"/>
              <a:t>Real time integrations </a:t>
            </a:r>
            <a:r>
              <a:rPr lang="en-IN" i="1" dirty="0" smtClean="0"/>
              <a:t>with Enterprise Tools like Service now, </a:t>
            </a:r>
            <a:r>
              <a:rPr lang="en-IN" i="1" dirty="0" err="1" smtClean="0"/>
              <a:t>Splunk</a:t>
            </a:r>
            <a:r>
              <a:rPr lang="en-IN" i="1" dirty="0" smtClean="0"/>
              <a:t>, </a:t>
            </a:r>
            <a:r>
              <a:rPr lang="en-IN" i="1" dirty="0" err="1" smtClean="0"/>
              <a:t>Appdynamics</a:t>
            </a:r>
            <a:endParaRPr lang="en-IN" i="1" dirty="0" smtClean="0"/>
          </a:p>
          <a:p>
            <a:pPr>
              <a:buFont typeface="Wingdings" pitchFamily="2" charset="2"/>
              <a:buChar char="ü"/>
            </a:pPr>
            <a:r>
              <a:rPr lang="en-IN" b="1" i="1" dirty="0" smtClean="0"/>
              <a:t>Creation of sample </a:t>
            </a:r>
            <a:r>
              <a:rPr lang="en-IN" i="1" dirty="0" smtClean="0"/>
              <a:t>Datasets for incidents and telemetry related data</a:t>
            </a:r>
          </a:p>
          <a:p>
            <a:pPr>
              <a:buFont typeface="Wingdings" pitchFamily="2" charset="2"/>
              <a:buChar char="ü"/>
            </a:pPr>
            <a:r>
              <a:rPr lang="en-IN" b="1" i="1" dirty="0" smtClean="0"/>
              <a:t>Hosting</a:t>
            </a:r>
            <a:r>
              <a:rPr lang="en-IN" i="1" dirty="0" smtClean="0"/>
              <a:t>  infrastructure for the complete solution</a:t>
            </a:r>
          </a:p>
          <a:p>
            <a:pPr>
              <a:buFont typeface="Wingdings" pitchFamily="2" charset="2"/>
              <a:buChar char="ü"/>
            </a:pPr>
            <a:endParaRPr lang="en-IN" i="1" dirty="0" smtClean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CA84B1FC-437A-C0D8-613B-8F59C6F4EB16}"/>
              </a:ext>
            </a:extLst>
          </p:cNvPr>
          <p:cNvSpPr txBox="1">
            <a:spLocks/>
          </p:cNvSpPr>
          <p:nvPr/>
        </p:nvSpPr>
        <p:spPr>
          <a:xfrm>
            <a:off x="387700" y="2687969"/>
            <a:ext cx="10515600" cy="860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Roadmap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4044" y="3706955"/>
            <a:ext cx="1031798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IN" b="1" i="1" dirty="0" smtClean="0"/>
              <a:t>Extend the solution with Real time integrations </a:t>
            </a:r>
            <a:r>
              <a:rPr lang="en-IN" i="1" dirty="0" smtClean="0"/>
              <a:t>for Enterprise Tools like Service now, </a:t>
            </a:r>
            <a:r>
              <a:rPr lang="en-IN" i="1" dirty="0" err="1" smtClean="0"/>
              <a:t>Splunk</a:t>
            </a:r>
            <a:r>
              <a:rPr lang="en-IN" i="1" dirty="0" smtClean="0"/>
              <a:t>, </a:t>
            </a:r>
            <a:r>
              <a:rPr lang="en-IN" i="1" dirty="0" err="1" smtClean="0"/>
              <a:t>Appdynamics</a:t>
            </a:r>
            <a:endParaRPr lang="en-IN" i="1" dirty="0" smtClean="0"/>
          </a:p>
          <a:p>
            <a:pPr>
              <a:buFont typeface="Wingdings" pitchFamily="2" charset="2"/>
              <a:buChar char="ü"/>
            </a:pPr>
            <a:r>
              <a:rPr lang="en-IN" b="1" i="1" dirty="0" smtClean="0"/>
              <a:t>Single click Paging </a:t>
            </a:r>
            <a:r>
              <a:rPr lang="en-IN" i="1" dirty="0" smtClean="0"/>
              <a:t>when any application dependency is down</a:t>
            </a:r>
          </a:p>
          <a:p>
            <a:pPr>
              <a:buFont typeface="Wingdings" pitchFamily="2" charset="2"/>
              <a:buChar char="ü"/>
            </a:pPr>
            <a:r>
              <a:rPr lang="en-IN" i="1" dirty="0" smtClean="0"/>
              <a:t>End to end Incident resolution updates in </a:t>
            </a:r>
            <a:r>
              <a:rPr lang="en-IN" b="1" i="1" dirty="0" smtClean="0"/>
              <a:t>Service now ticket</a:t>
            </a:r>
          </a:p>
          <a:p>
            <a:endParaRPr lang="en-IN" b="1" i="1" dirty="0" smtClean="0"/>
          </a:p>
          <a:p>
            <a:pPr>
              <a:buFont typeface="Wingdings" pitchFamily="2" charset="2"/>
              <a:buChar char="ü"/>
            </a:pPr>
            <a:endParaRPr lang="en-IN" i="1" dirty="0" smtClean="0"/>
          </a:p>
        </p:txBody>
      </p:sp>
    </p:spTree>
    <p:extLst>
      <p:ext uri="{BB962C8B-B14F-4D97-AF65-F5344CB8AC3E}">
        <p14:creationId xmlns:p14="http://schemas.microsoft.com/office/powerpoint/2010/main" xmlns="" val="396149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33231</TotalTime>
  <Words>461</Words>
  <Application>Microsoft Office PowerPoint</Application>
  <PresentationFormat>Custom</PresentationFormat>
  <Paragraphs>81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Wells Fargo Technology Hackathon 2025</vt:lpstr>
      <vt:lpstr>Slide 2</vt:lpstr>
      <vt:lpstr>Jarvis- Architecture</vt:lpstr>
      <vt:lpstr>Slide 4</vt:lpstr>
      <vt:lpstr>Multi Agent Orchestration workflow </vt:lpstr>
      <vt:lpstr>Incident Recommendation &amp; Resolution MCP workflow</vt:lpstr>
      <vt:lpstr>Incident data sync workflow</vt:lpstr>
      <vt:lpstr>Knowledge source data sync workflow</vt:lpstr>
      <vt:lpstr>Challenges</vt:lpstr>
      <vt:lpstr>Appendix</vt:lpstr>
      <vt:lpstr>Results</vt:lpstr>
      <vt:lpstr>Jarvis RR Engine: Knowledge Source Creation &amp; Updates</vt:lpstr>
      <vt:lpstr>Jarvis RR Engine: Knowledge Source Creation &amp; Updates</vt:lpstr>
      <vt:lpstr>Jarvis RR Engine: Knowledge Source Creation &amp; Updates</vt:lpstr>
      <vt:lpstr>Jarvis RR Engine: Knowledge Source Creation &amp; Updates</vt:lpstr>
      <vt:lpstr>Jarvis RR Engine: Real time Knowledge Source Updates</vt:lpstr>
      <vt:lpstr>Jarvis UI: Homepage</vt:lpstr>
      <vt:lpstr>Jarvis UI: App dependency health View</vt:lpstr>
      <vt:lpstr>Jarvis UI: Portfolio health View</vt:lpstr>
      <vt:lpstr>Jarvis UI: Metrics</vt:lpstr>
      <vt:lpstr>Jarvis UI: Metrics</vt:lpstr>
      <vt:lpstr>Jarvis UI: Metrics</vt:lpstr>
      <vt:lpstr>Jarvis- Control and Data flow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ANANYA CHANDRASEKARAN</dc:creator>
  <cp:lastModifiedBy>Mahesh</cp:lastModifiedBy>
  <cp:revision>530</cp:revision>
  <dcterms:created xsi:type="dcterms:W3CDTF">2022-05-13T06:40:51Z</dcterms:created>
  <dcterms:modified xsi:type="dcterms:W3CDTF">2025-03-26T15:02:33Z</dcterms:modified>
</cp:coreProperties>
</file>