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AAA"/>
    <a:srgbClr val="CECCA2"/>
    <a:srgbClr val="BEB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4062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3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9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53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1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81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5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8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6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7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5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3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103D05-8775-9EE7-56B6-E966216E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36" y="2274109"/>
            <a:ext cx="6059978" cy="3132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614" y="679392"/>
            <a:ext cx="7772400" cy="1470025"/>
          </a:xfrm>
        </p:spPr>
        <p:txBody>
          <a:bodyPr>
            <a:normAutofit/>
          </a:bodyPr>
          <a:lstStyle/>
          <a:p>
            <a:r>
              <a:rPr sz="4000" dirty="0"/>
              <a:t>AIOps360 – Intelligent Support Command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0"/>
            <a:ext cx="7704667" cy="5486399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accent2">
                <a:lumMod val="20000"/>
                <a:lumOff val="80000"/>
                <a:alpha val="98000"/>
              </a:schemeClr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sz="3600" dirty="0"/>
              <a:t>Q&amp;A</a:t>
            </a:r>
            <a:r>
              <a:rPr lang="en-IN" sz="3600" dirty="0"/>
              <a:t>?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506E-520D-DF98-87C4-B48D27D2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624" y="537881"/>
            <a:ext cx="7575176" cy="1900519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accent2">
                <a:lumMod val="20000"/>
                <a:lumOff val="80000"/>
                <a:alpha val="98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3600" dirty="0"/>
              <a:t>Hackathon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5CF2-913A-591C-EFC5-6EAEAC10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218113"/>
            <a:ext cx="7704667" cy="3332816"/>
          </a:xfrm>
        </p:spPr>
        <p:txBody>
          <a:bodyPr/>
          <a:lstStyle/>
          <a:p>
            <a:r>
              <a:rPr lang="en-IN" dirty="0"/>
              <a:t>Siddartha Jain</a:t>
            </a:r>
          </a:p>
          <a:p>
            <a:r>
              <a:rPr lang="en-IN" dirty="0"/>
              <a:t>Pradyut Parida</a:t>
            </a:r>
          </a:p>
          <a:p>
            <a:r>
              <a:rPr lang="en-IN" dirty="0"/>
              <a:t>Manish Chatla</a:t>
            </a:r>
          </a:p>
          <a:p>
            <a:r>
              <a:rPr lang="en-IN" dirty="0"/>
              <a:t>Subhransu Mohapatra</a:t>
            </a:r>
          </a:p>
        </p:txBody>
      </p:sp>
    </p:spTree>
    <p:extLst>
      <p:ext uri="{BB962C8B-B14F-4D97-AF65-F5344CB8AC3E}">
        <p14:creationId xmlns:p14="http://schemas.microsoft.com/office/powerpoint/2010/main" val="383251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88" y="457201"/>
            <a:ext cx="7566212" cy="1413163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accent2">
                <a:lumMod val="20000"/>
                <a:lumOff val="80000"/>
                <a:alpha val="98000"/>
              </a:schemeClr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762592"/>
            <a:ext cx="7704667" cy="33328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Develop a Gen-AI enabled Integrated Platform Environment with the following capabilities</a:t>
            </a:r>
          </a:p>
          <a:p>
            <a:r>
              <a:rPr lang="en-IN" b="1" dirty="0"/>
              <a:t>Provided agentic capabilities for incident resolution</a:t>
            </a:r>
          </a:p>
          <a:p>
            <a:r>
              <a:rPr lang="en-IN" b="1" dirty="0"/>
              <a:t>AI chatbot </a:t>
            </a:r>
            <a:r>
              <a:rPr lang="en-IN" dirty="0"/>
              <a:t>to contextually chat with GPT backend on the incident/issue support team personal working on.</a:t>
            </a:r>
          </a:p>
          <a:p>
            <a:r>
              <a:rPr lang="en-IN" b="1" dirty="0"/>
              <a:t>Contextual recommendations</a:t>
            </a:r>
            <a:r>
              <a:rPr lang="en-IN" dirty="0"/>
              <a:t> with telemetry ,related incidents etc should provide proactive recommendation engine mapping to telemetry</a:t>
            </a:r>
          </a:p>
          <a:p>
            <a:r>
              <a:rPr lang="en-IN" b="1" dirty="0"/>
              <a:t>Ability to leverage enterprise information for troubleshooting</a:t>
            </a:r>
          </a:p>
          <a:p>
            <a:r>
              <a:rPr lang="en-IN" b="1" dirty="0"/>
              <a:t>Context based data extraction: </a:t>
            </a:r>
            <a:r>
              <a:rPr lang="en-IN" dirty="0"/>
              <a:t>Extract field like connectivity information, upstream and downstream dependency on simple query for the CI in question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886" y="125507"/>
            <a:ext cx="7704667" cy="1981200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accent2">
                <a:lumMod val="20000"/>
                <a:lumOff val="80000"/>
                <a:alpha val="98000"/>
              </a:schemeClr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sz="3600" dirty="0"/>
              <a:t>Current Gaps in Incident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11680"/>
            <a:ext cx="7704667" cy="3988136"/>
          </a:xfrm>
        </p:spPr>
        <p:txBody>
          <a:bodyPr>
            <a:normAutofit/>
          </a:bodyPr>
          <a:lstStyle/>
          <a:p>
            <a:r>
              <a:rPr sz="1800" dirty="0"/>
              <a:t>Fragmented alerting and monitoring systems.</a:t>
            </a:r>
          </a:p>
          <a:p>
            <a:r>
              <a:rPr sz="1800" dirty="0"/>
              <a:t>Manual correlation of related incidents.</a:t>
            </a:r>
          </a:p>
          <a:p>
            <a:r>
              <a:rPr sz="1800" dirty="0"/>
              <a:t>Lack of proactive and intelligent remediation.</a:t>
            </a:r>
          </a:p>
          <a:p>
            <a:r>
              <a:rPr lang="en-IN" sz="1800" dirty="0"/>
              <a:t>Lack of automated determination of business impact based on contextual data </a:t>
            </a:r>
          </a:p>
          <a:p>
            <a:r>
              <a:rPr lang="en-IN" sz="1800" dirty="0"/>
              <a:t>Lack of recommendation mechanism based on telemetry related to telemetry like error threshold, SLI etc.</a:t>
            </a:r>
          </a:p>
          <a:p>
            <a:r>
              <a:rPr lang="en-IN" sz="1800" dirty="0"/>
              <a:t>Virtual assistant which can scan through multiple KBs, SOPs to help the support personal in measuring and resolving the issue at hand.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10000"/>
              <a:lumOff val="90000"/>
            </a:schemeClr>
          </a:solidFill>
          <a:ln>
            <a:solidFill>
              <a:schemeClr val="accent2">
                <a:lumMod val="20000"/>
                <a:lumOff val="80000"/>
                <a:alpha val="98000"/>
              </a:schemeClr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sz="3600" dirty="0"/>
              <a:t>Our Solution: AIOps360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700" dirty="0"/>
              <a:t>An integrated platform for real-time incident correlation and resolution.</a:t>
            </a:r>
          </a:p>
          <a:p>
            <a:r>
              <a:rPr sz="1700" dirty="0"/>
              <a:t>AI-powered chatbot interface for support engineers.</a:t>
            </a:r>
          </a:p>
          <a:p>
            <a:r>
              <a:rPr sz="1700" dirty="0"/>
              <a:t>Agentic automation to run remediation with minimal intervention.</a:t>
            </a:r>
          </a:p>
          <a:p>
            <a:r>
              <a:rPr sz="1700" dirty="0"/>
              <a:t>Telemetry-based insights and recommendations.</a:t>
            </a:r>
            <a:endParaRPr lang="en-IN" sz="1700" dirty="0"/>
          </a:p>
          <a:p>
            <a:r>
              <a:rPr lang="en-IN" sz="1700" dirty="0"/>
              <a:t>Identifies true business impact based on Contextual data</a:t>
            </a:r>
          </a:p>
          <a:p>
            <a:r>
              <a:rPr lang="en-IN" sz="1700" dirty="0"/>
              <a:t>Provides automated RCA and historical corelated incidents for better understanding if the issue at hand. </a:t>
            </a:r>
            <a:endParaRPr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117" y="233759"/>
            <a:ext cx="7704667" cy="1397665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accent2">
                <a:lumMod val="20000"/>
                <a:lumOff val="80000"/>
                <a:alpha val="98000"/>
              </a:schemeClr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sz="3600" dirty="0"/>
              <a:t>Architecture Overview</a:t>
            </a: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1CC0278D-C046-59ED-4A58-AEE6586D975D}"/>
              </a:ext>
            </a:extLst>
          </p:cNvPr>
          <p:cNvSpPr/>
          <p:nvPr/>
        </p:nvSpPr>
        <p:spPr>
          <a:xfrm>
            <a:off x="714895" y="2271354"/>
            <a:ext cx="952540" cy="731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ECCA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sz="1200" dirty="0">
                <a:solidFill>
                  <a:schemeClr val="tx1"/>
                </a:solidFill>
              </a:rPr>
              <a:t>Telemetry Sources</a:t>
            </a: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6B581A04-CD6E-824F-7B04-78BB4C264DD0}"/>
              </a:ext>
            </a:extLst>
          </p:cNvPr>
          <p:cNvSpPr/>
          <p:nvPr/>
        </p:nvSpPr>
        <p:spPr>
          <a:xfrm>
            <a:off x="1890661" y="2256430"/>
            <a:ext cx="952540" cy="731520"/>
          </a:xfrm>
          <a:prstGeom prst="roundRect">
            <a:avLst/>
          </a:prstGeom>
          <a:solidFill>
            <a:srgbClr val="ADD8E6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dirty="0"/>
              <a:t>Ingestion Layer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2D017317-0D17-2E63-A263-28879828CE73}"/>
              </a:ext>
            </a:extLst>
          </p:cNvPr>
          <p:cNvSpPr/>
          <p:nvPr/>
        </p:nvSpPr>
        <p:spPr>
          <a:xfrm>
            <a:off x="3781862" y="2236776"/>
            <a:ext cx="1013853" cy="731520"/>
          </a:xfrm>
          <a:prstGeom prst="roundRect">
            <a:avLst/>
          </a:prstGeom>
          <a:solidFill>
            <a:srgbClr val="DBEAAA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Correlation Engine</a:t>
            </a:r>
          </a:p>
          <a:p>
            <a:r>
              <a:rPr sz="1200" dirty="0">
                <a:solidFill>
                  <a:schemeClr val="tx1"/>
                </a:solidFill>
              </a:rPr>
              <a:t>(ML/Rules)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B17EA137-14B1-2AA7-639D-B80746C9BAD6}"/>
              </a:ext>
            </a:extLst>
          </p:cNvPr>
          <p:cNvSpPr/>
          <p:nvPr/>
        </p:nvSpPr>
        <p:spPr>
          <a:xfrm>
            <a:off x="7476564" y="2952648"/>
            <a:ext cx="1317811" cy="731520"/>
          </a:xfrm>
          <a:prstGeom prst="roundRect">
            <a:avLst/>
          </a:prstGeom>
          <a:solidFill>
            <a:schemeClr val="accent3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dirty="0"/>
              <a:t>Support Dashboard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339023-BF27-9F01-E4E2-E1DD615801F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667435" y="2622190"/>
            <a:ext cx="223226" cy="1492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550C969E-F6AA-45C3-7C32-739833E379C2}"/>
              </a:ext>
            </a:extLst>
          </p:cNvPr>
          <p:cNvSpPr/>
          <p:nvPr/>
        </p:nvSpPr>
        <p:spPr>
          <a:xfrm>
            <a:off x="5903259" y="3467286"/>
            <a:ext cx="968467" cy="73152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sz="1200" dirty="0"/>
              <a:t>AI Chatbot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C86EE-C8DF-9267-645D-CD5220334CEE}"/>
              </a:ext>
            </a:extLst>
          </p:cNvPr>
          <p:cNvSpPr/>
          <p:nvPr/>
        </p:nvSpPr>
        <p:spPr>
          <a:xfrm>
            <a:off x="3201774" y="1811671"/>
            <a:ext cx="2160494" cy="30121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A380C29F-FFF8-C78D-C1F1-353539F5D6C5}"/>
              </a:ext>
            </a:extLst>
          </p:cNvPr>
          <p:cNvSpPr/>
          <p:nvPr/>
        </p:nvSpPr>
        <p:spPr>
          <a:xfrm>
            <a:off x="714895" y="3233253"/>
            <a:ext cx="897184" cy="731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ECCA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lang="en-IN" sz="1200" dirty="0">
                <a:solidFill>
                  <a:schemeClr val="tx1"/>
                </a:solidFill>
              </a:rPr>
              <a:t>SOPS/KB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241DC7D3-89C2-A234-4EF7-7A735B74E5C6}"/>
              </a:ext>
            </a:extLst>
          </p:cNvPr>
          <p:cNvSpPr/>
          <p:nvPr/>
        </p:nvSpPr>
        <p:spPr>
          <a:xfrm>
            <a:off x="3810194" y="3129983"/>
            <a:ext cx="985522" cy="731520"/>
          </a:xfrm>
          <a:prstGeom prst="roundRect">
            <a:avLst/>
          </a:prstGeom>
          <a:solidFill>
            <a:srgbClr val="DBEAAA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lang="en-IN" sz="1200" dirty="0">
                <a:solidFill>
                  <a:schemeClr val="tx1"/>
                </a:solidFill>
              </a:rPr>
              <a:t>Impact Prediction Model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88CF1C-6DE7-73DB-099C-A28000B60CCA}"/>
              </a:ext>
            </a:extLst>
          </p:cNvPr>
          <p:cNvSpPr txBox="1"/>
          <p:nvPr/>
        </p:nvSpPr>
        <p:spPr>
          <a:xfrm>
            <a:off x="3765166" y="1756283"/>
            <a:ext cx="12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RAG</a:t>
            </a:r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C6FA433D-CA3D-137F-ABE8-4E83A4929983}"/>
              </a:ext>
            </a:extLst>
          </p:cNvPr>
          <p:cNvSpPr/>
          <p:nvPr/>
        </p:nvSpPr>
        <p:spPr>
          <a:xfrm>
            <a:off x="3810194" y="3981792"/>
            <a:ext cx="985522" cy="731520"/>
          </a:xfrm>
          <a:prstGeom prst="roundRect">
            <a:avLst/>
          </a:prstGeom>
          <a:solidFill>
            <a:srgbClr val="DBEAAA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lang="en-IN" sz="1200" dirty="0">
                <a:solidFill>
                  <a:schemeClr val="tx1"/>
                </a:solidFill>
              </a:rPr>
              <a:t>Line Graph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46AB070B-0C9C-7E22-933E-1E3D7853E60E}"/>
              </a:ext>
            </a:extLst>
          </p:cNvPr>
          <p:cNvSpPr/>
          <p:nvPr/>
        </p:nvSpPr>
        <p:spPr>
          <a:xfrm>
            <a:off x="5880104" y="2112816"/>
            <a:ext cx="984759" cy="73152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lang="en-IN" sz="1200" dirty="0"/>
              <a:t>Agentic AI</a:t>
            </a:r>
            <a:endParaRPr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F625EE-5133-8FE0-5010-989C3CC35D0C}"/>
              </a:ext>
            </a:extLst>
          </p:cNvPr>
          <p:cNvSpPr/>
          <p:nvPr/>
        </p:nvSpPr>
        <p:spPr>
          <a:xfrm>
            <a:off x="5626992" y="1811671"/>
            <a:ext cx="1490984" cy="30121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745F74-F719-E2A7-32A2-68A5ED689F3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43201" y="2622190"/>
            <a:ext cx="358573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3B3997-7CD3-5D7C-86F5-7FF81E961EC7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5362268" y="3317742"/>
            <a:ext cx="26472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3A93ED-6A3F-D839-4F4A-D6275E2AA7D9}"/>
              </a:ext>
            </a:extLst>
          </p:cNvPr>
          <p:cNvCxnSpPr>
            <a:cxnSpLocks/>
          </p:cNvCxnSpPr>
          <p:nvPr/>
        </p:nvCxnSpPr>
        <p:spPr>
          <a:xfrm>
            <a:off x="7117976" y="3317742"/>
            <a:ext cx="358589" cy="6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337574-3234-9118-B9F9-D075C921A06A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612079" y="3599013"/>
            <a:ext cx="158969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FD5397-9E63-CF75-E171-D7FE00F0738F}"/>
              </a:ext>
            </a:extLst>
          </p:cNvPr>
          <p:cNvSpPr txBox="1"/>
          <p:nvPr/>
        </p:nvSpPr>
        <p:spPr>
          <a:xfrm>
            <a:off x="5719903" y="1784795"/>
            <a:ext cx="12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LLM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694" y="457201"/>
            <a:ext cx="7593106" cy="1371599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accent2">
                <a:lumMod val="20000"/>
                <a:lumOff val="80000"/>
                <a:alpha val="98000"/>
              </a:schemeClr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sz="3600" dirty="0"/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694" y="2066365"/>
            <a:ext cx="7704667" cy="3332816"/>
          </a:xfrm>
        </p:spPr>
        <p:txBody>
          <a:bodyPr>
            <a:normAutofit lnSpcReduction="10000"/>
          </a:bodyPr>
          <a:lstStyle/>
          <a:p>
            <a:r>
              <a:rPr dirty="0"/>
              <a:t>Incident Correlation Engine</a:t>
            </a:r>
          </a:p>
          <a:p>
            <a:r>
              <a:rPr dirty="0"/>
              <a:t>AI Chatbot for Historical Insights &amp; SOPs</a:t>
            </a:r>
          </a:p>
          <a:p>
            <a:r>
              <a:rPr dirty="0"/>
              <a:t>Agentic Automation Trigger System</a:t>
            </a:r>
          </a:p>
          <a:p>
            <a:r>
              <a:rPr dirty="0"/>
              <a:t>Unified Dashboard for Support Engineers</a:t>
            </a:r>
          </a:p>
          <a:p>
            <a:r>
              <a:rPr dirty="0"/>
              <a:t>Telemetry Pattern Analysis &amp; Recommendations</a:t>
            </a:r>
            <a:endParaRPr lang="en-IN" dirty="0"/>
          </a:p>
          <a:p>
            <a:r>
              <a:rPr lang="en-IN" dirty="0"/>
              <a:t>Accurate Impact prediction based on upstream &amp; downstream flow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Chatbot &amp; Automation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Natural language interface for incident queries.</a:t>
            </a:r>
          </a:p>
          <a:p>
            <a:r>
              <a:rPr dirty="0"/>
              <a:t>Trigger diagnostic or remediation workflows.</a:t>
            </a:r>
          </a:p>
          <a:p>
            <a:r>
              <a:rPr dirty="0"/>
              <a:t>Retrieve related SOPs and historical incident details.</a:t>
            </a:r>
          </a:p>
          <a:p>
            <a:r>
              <a:rPr dirty="0"/>
              <a:t>Auto-suggest actions based on telemetry patterns.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694" y="457201"/>
            <a:ext cx="7593106" cy="1981200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accent2">
                <a:lumMod val="20000"/>
                <a:lumOff val="80000"/>
                <a:alpha val="98000"/>
              </a:schemeClr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sz="3600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</a:t>
            </a:r>
          </a:p>
          <a:p>
            <a:r>
              <a:rPr lang="en-GB" dirty="0"/>
              <a:t>Gradio for UI</a:t>
            </a:r>
          </a:p>
          <a:p>
            <a:r>
              <a:rPr lang="en-GB" dirty="0"/>
              <a:t>OpenAI </a:t>
            </a:r>
            <a:r>
              <a:rPr lang="en-GB"/>
              <a:t>chatgpt </a:t>
            </a:r>
            <a:r>
              <a:rPr lang="en-GB" dirty="0"/>
              <a:t>model for LLM and embeddings</a:t>
            </a:r>
          </a:p>
          <a:p>
            <a:r>
              <a:rPr lang="en-GB" dirty="0" err="1"/>
              <a:t>Langchain</a:t>
            </a:r>
            <a:r>
              <a:rPr lang="en-GB" dirty="0"/>
              <a:t> for Agentic-AI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1424</TotalTime>
  <Words>351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AIOps360 – Intelligent Support Command Center</vt:lpstr>
      <vt:lpstr>Hackathon Team</vt:lpstr>
      <vt:lpstr>Problem Statement</vt:lpstr>
      <vt:lpstr>Current Gaps in Incident Management</vt:lpstr>
      <vt:lpstr>Our Solution: AIOps360</vt:lpstr>
      <vt:lpstr>Architecture Overview</vt:lpstr>
      <vt:lpstr>Core Features</vt:lpstr>
      <vt:lpstr>Chatbot &amp; Automation Capabilities</vt:lpstr>
      <vt:lpstr>Technology Stack</vt:lpstr>
      <vt:lpstr>Q&amp;A?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Subhransu Mohapatra</dc:creator>
  <cp:keywords/>
  <dc:description>generated using python-pptx</dc:description>
  <cp:lastModifiedBy>Subhransu Mohapatra</cp:lastModifiedBy>
  <cp:revision>16</cp:revision>
  <dcterms:created xsi:type="dcterms:W3CDTF">2013-01-27T09:14:16Z</dcterms:created>
  <dcterms:modified xsi:type="dcterms:W3CDTF">2025-03-26T14:53:37Z</dcterms:modified>
  <cp:category/>
</cp:coreProperties>
</file>