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7" r:id="rId5"/>
    <p:sldId id="268" r:id="rId6"/>
    <p:sldId id="269"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52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4000" dirty="0">
                <a:solidFill>
                  <a:srgbClr val="C00000"/>
                </a:solidFill>
              </a:rPr>
              <a:t>Smarter Anomaly Detection in Banking Reconciliation</a:t>
            </a:r>
          </a:p>
        </p:txBody>
      </p:sp>
      <p:sp>
        <p:nvSpPr>
          <p:cNvPr id="3" name="Subtitle 2"/>
          <p:cNvSpPr>
            <a:spLocks noGrp="1"/>
          </p:cNvSpPr>
          <p:nvPr>
            <p:ph type="subTitle" idx="1"/>
          </p:nvPr>
        </p:nvSpPr>
        <p:spPr>
          <a:xfrm>
            <a:off x="1019175" y="3600450"/>
            <a:ext cx="6915150" cy="676275"/>
          </a:xfrm>
        </p:spPr>
        <p:txBody>
          <a:bodyPr>
            <a:normAutofit/>
          </a:bodyPr>
          <a:lstStyle/>
          <a:p>
            <a:pPr algn="l"/>
            <a:r>
              <a:rPr lang="en-IN" sz="2400" dirty="0"/>
              <a:t>						</a:t>
            </a:r>
            <a:r>
              <a:rPr lang="en-IN" sz="2400" dirty="0">
                <a:solidFill>
                  <a:srgbClr val="0070C0"/>
                </a:solidFill>
              </a:rPr>
              <a:t>AI-Hackers</a:t>
            </a:r>
          </a:p>
          <a:p>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31837"/>
          </a:xfrm>
        </p:spPr>
        <p:txBody>
          <a:bodyPr>
            <a:normAutofit fontScale="90000"/>
          </a:bodyPr>
          <a:lstStyle/>
          <a:p>
            <a:pPr algn="l"/>
            <a:r>
              <a:rPr dirty="0"/>
              <a:t>Problem</a:t>
            </a:r>
            <a:r>
              <a:rPr lang="en-IN" dirty="0"/>
              <a:t> History</a:t>
            </a:r>
            <a:endParaRPr dirty="0"/>
          </a:p>
        </p:txBody>
      </p:sp>
      <p:sp>
        <p:nvSpPr>
          <p:cNvPr id="3" name="Content Placeholder 2"/>
          <p:cNvSpPr>
            <a:spLocks noGrp="1"/>
          </p:cNvSpPr>
          <p:nvPr>
            <p:ph idx="1"/>
          </p:nvPr>
        </p:nvSpPr>
        <p:spPr>
          <a:xfrm>
            <a:off x="190499" y="731838"/>
            <a:ext cx="8753475" cy="5394326"/>
          </a:xfrm>
        </p:spPr>
        <p:txBody>
          <a:bodyPr>
            <a:normAutofit fontScale="62500" lnSpcReduction="20000"/>
          </a:bodyPr>
          <a:lstStyle/>
          <a:p>
            <a:pPr marL="0" indent="0" algn="just">
              <a:lnSpc>
                <a:spcPct val="170000"/>
              </a:lnSpc>
              <a:buNone/>
            </a:pPr>
            <a:r>
              <a:rPr lang="en-US" sz="2600" b="1" i="0" dirty="0">
                <a:solidFill>
                  <a:srgbClr val="3333FF"/>
                </a:solidFill>
                <a:effectLst/>
              </a:rPr>
              <a:t>Bank reconciliation is a crucial financial process that ensures the consistency and accuracy between an individual or company's accounting records and the information provided by their bank statement.</a:t>
            </a:r>
            <a:endParaRPr lang="en-IN" sz="2600" b="1" dirty="0">
              <a:solidFill>
                <a:srgbClr val="3333FF"/>
              </a:solidFill>
            </a:endParaRPr>
          </a:p>
          <a:p>
            <a:pPr marL="0" indent="0">
              <a:buNone/>
            </a:pPr>
            <a:endParaRPr lang="en-IN" sz="2400" dirty="0"/>
          </a:p>
          <a:p>
            <a:pPr marL="0" indent="0">
              <a:buNone/>
            </a:pPr>
            <a:r>
              <a:rPr lang="en-IN" sz="2500" dirty="0"/>
              <a:t>Few types of Bank Reconciliation includes</a:t>
            </a:r>
          </a:p>
          <a:p>
            <a:pPr lvl="1" indent="-342900">
              <a:lnSpc>
                <a:spcPct val="170000"/>
              </a:lnSpc>
              <a:buFont typeface="Wingdings" panose="05000000000000000000" pitchFamily="2" charset="2"/>
              <a:buChar char="§"/>
            </a:pPr>
            <a:r>
              <a:rPr lang="en-IN" sz="2500" dirty="0"/>
              <a:t>Vendor Reconciliation</a:t>
            </a:r>
          </a:p>
          <a:p>
            <a:pPr lvl="1" indent="-342900">
              <a:lnSpc>
                <a:spcPct val="170000"/>
              </a:lnSpc>
              <a:buFont typeface="Wingdings" panose="05000000000000000000" pitchFamily="2" charset="2"/>
              <a:buChar char="§"/>
            </a:pPr>
            <a:r>
              <a:rPr lang="en-IN" sz="2500" dirty="0"/>
              <a:t>Business-Specific Reconciliation</a:t>
            </a:r>
          </a:p>
          <a:p>
            <a:pPr lvl="1" indent="-342900">
              <a:lnSpc>
                <a:spcPct val="170000"/>
              </a:lnSpc>
              <a:buFont typeface="Wingdings" panose="05000000000000000000" pitchFamily="2" charset="2"/>
              <a:buChar char="§"/>
            </a:pPr>
            <a:r>
              <a:rPr lang="en-IN" sz="2500" dirty="0"/>
              <a:t>Intercompany Reconciliation</a:t>
            </a:r>
          </a:p>
          <a:p>
            <a:pPr lvl="1" indent="-342900">
              <a:lnSpc>
                <a:spcPct val="170000"/>
              </a:lnSpc>
              <a:buFont typeface="Wingdings" panose="05000000000000000000" pitchFamily="2" charset="2"/>
              <a:buChar char="§"/>
            </a:pPr>
            <a:r>
              <a:rPr lang="en-IN" sz="2500" dirty="0"/>
              <a:t>Customer Reconciliation</a:t>
            </a:r>
          </a:p>
          <a:p>
            <a:pPr marL="0" indent="0">
              <a:lnSpc>
                <a:spcPct val="170000"/>
              </a:lnSpc>
              <a:buNone/>
            </a:pPr>
            <a:r>
              <a:rPr lang="en-IN" sz="2500" dirty="0"/>
              <a:t>Wells Fargo is using Trovata, Xero and SWIFT tools for the Banking Reconciliation.</a:t>
            </a:r>
          </a:p>
          <a:p>
            <a:pPr marL="0" indent="0" algn="just">
              <a:lnSpc>
                <a:spcPct val="170000"/>
              </a:lnSpc>
              <a:buNone/>
            </a:pPr>
            <a:r>
              <a:rPr lang="en-IN" sz="2600" dirty="0"/>
              <a:t>As the process includes handling  different daily, monthly, yearly data volumes, it is challenging for the reconcilers (Business Users, Internal Employees, Audit Teams etc.) like</a:t>
            </a:r>
          </a:p>
          <a:p>
            <a:pPr marL="0" indent="0">
              <a:lnSpc>
                <a:spcPct val="170000"/>
              </a:lnSpc>
              <a:buNone/>
            </a:pPr>
            <a:r>
              <a:rPr lang="en-IN" sz="2600" dirty="0"/>
              <a:t>🔴</a:t>
            </a:r>
            <a:r>
              <a:rPr sz="2600" dirty="0"/>
              <a:t> Manual reconciliation is time-consuming and error-prone</a:t>
            </a:r>
            <a:r>
              <a:rPr lang="en-IN" sz="2600" dirty="0"/>
              <a:t>.</a:t>
            </a:r>
            <a:endParaRPr sz="2600" dirty="0"/>
          </a:p>
          <a:p>
            <a:pPr marL="0" indent="0">
              <a:lnSpc>
                <a:spcPct val="170000"/>
              </a:lnSpc>
              <a:buNone/>
            </a:pPr>
            <a:r>
              <a:rPr sz="2600" dirty="0"/>
              <a:t>🔴 Growing transaction volumes increase the risk of fraud</a:t>
            </a:r>
            <a:r>
              <a:rPr lang="en-IN" sz="2600" dirty="0"/>
              <a:t>.</a:t>
            </a:r>
            <a:endParaRPr sz="2600" dirty="0"/>
          </a:p>
          <a:p>
            <a:pPr marL="0" indent="0">
              <a:lnSpc>
                <a:spcPct val="170000"/>
              </a:lnSpc>
              <a:buNone/>
            </a:pPr>
            <a:r>
              <a:rPr sz="2600" dirty="0"/>
              <a:t>🔴 Delay in anomaly detection impacts customer experience</a:t>
            </a:r>
            <a:r>
              <a:rPr lang="en-IN" sz="2600" dirty="0"/>
              <a:t>.</a:t>
            </a:r>
            <a:endParaRPr sz="2600" dirty="0"/>
          </a:p>
          <a:p>
            <a:pPr>
              <a:lnSpc>
                <a:spcPct val="170000"/>
              </a:lnSpc>
            </a:pPr>
            <a:endParaRPr dirty="0"/>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2F308-D083-ED0B-80DD-B54889F92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49F6A-6E79-D0D9-4787-944D9416336D}"/>
              </a:ext>
            </a:extLst>
          </p:cNvPr>
          <p:cNvSpPr>
            <a:spLocks noGrp="1"/>
          </p:cNvSpPr>
          <p:nvPr>
            <p:ph type="title"/>
          </p:nvPr>
        </p:nvSpPr>
        <p:spPr>
          <a:xfrm>
            <a:off x="0" y="0"/>
            <a:ext cx="8229600" cy="731837"/>
          </a:xfrm>
        </p:spPr>
        <p:txBody>
          <a:bodyPr>
            <a:normAutofit fontScale="90000"/>
          </a:bodyPr>
          <a:lstStyle/>
          <a:p>
            <a:pPr algn="l"/>
            <a:r>
              <a:rPr lang="en-IN" dirty="0"/>
              <a:t>Solution Approach</a:t>
            </a:r>
            <a:endParaRPr dirty="0"/>
          </a:p>
        </p:txBody>
      </p:sp>
      <p:sp>
        <p:nvSpPr>
          <p:cNvPr id="3" name="Content Placeholder 2">
            <a:extLst>
              <a:ext uri="{FF2B5EF4-FFF2-40B4-BE49-F238E27FC236}">
                <a16:creationId xmlns:a16="http://schemas.microsoft.com/office/drawing/2014/main" id="{EBF1ED2F-5BCC-4EF0-531C-D68863AF286A}"/>
              </a:ext>
            </a:extLst>
          </p:cNvPr>
          <p:cNvSpPr>
            <a:spLocks noGrp="1"/>
          </p:cNvSpPr>
          <p:nvPr>
            <p:ph idx="1"/>
          </p:nvPr>
        </p:nvSpPr>
        <p:spPr>
          <a:xfrm>
            <a:off x="190499" y="731838"/>
            <a:ext cx="8753475" cy="658812"/>
          </a:xfrm>
        </p:spPr>
        <p:txBody>
          <a:bodyPr>
            <a:normAutofit/>
          </a:bodyPr>
          <a:lstStyle/>
          <a:p>
            <a:pPr marL="0" indent="0" algn="just">
              <a:buNone/>
            </a:pPr>
            <a:r>
              <a:rPr lang="en-IN" sz="1600" dirty="0"/>
              <a:t>To automate the process We are proposing Agent AI based Anomaly detection and Reconciliation to integrate to the existing Wells Fargo Reconciliation tools. This includes following steps</a:t>
            </a:r>
          </a:p>
          <a:p>
            <a:pPr marL="0" indent="0" algn="just">
              <a:lnSpc>
                <a:spcPct val="150000"/>
              </a:lnSpc>
              <a:buNone/>
            </a:pPr>
            <a:endParaRPr lang="en-IN" sz="1600" i="1" dirty="0">
              <a:solidFill>
                <a:srgbClr val="3333FF"/>
              </a:solidFill>
            </a:endParaRPr>
          </a:p>
          <a:p>
            <a:pPr algn="just">
              <a:buFont typeface="Wingdings" panose="05000000000000000000" pitchFamily="2" charset="2"/>
              <a:buChar char="ü"/>
            </a:pPr>
            <a:endParaRPr lang="en-IN" sz="1600" dirty="0"/>
          </a:p>
          <a:p>
            <a:pPr algn="just">
              <a:buFont typeface="Wingdings" panose="05000000000000000000" pitchFamily="2" charset="2"/>
              <a:buChar char="ü"/>
            </a:pPr>
            <a:endParaRPr lang="en-IN" sz="1600" dirty="0"/>
          </a:p>
        </p:txBody>
      </p:sp>
      <p:pic>
        <p:nvPicPr>
          <p:cNvPr id="4" name="Picture 3">
            <a:extLst>
              <a:ext uri="{FF2B5EF4-FFF2-40B4-BE49-F238E27FC236}">
                <a16:creationId xmlns:a16="http://schemas.microsoft.com/office/drawing/2014/main" id="{FF9F9C08-FE91-66D0-69F3-8E8F80650D5E}"/>
              </a:ext>
            </a:extLst>
          </p:cNvPr>
          <p:cNvPicPr>
            <a:picLocks noChangeAspect="1"/>
          </p:cNvPicPr>
          <p:nvPr/>
        </p:nvPicPr>
        <p:blipFill>
          <a:blip r:embed="rId2"/>
          <a:stretch>
            <a:fillRect/>
          </a:stretch>
        </p:blipFill>
        <p:spPr>
          <a:xfrm>
            <a:off x="490536" y="3442549"/>
            <a:ext cx="8153400" cy="3415451"/>
          </a:xfrm>
          <a:prstGeom prst="rect">
            <a:avLst/>
          </a:prstGeom>
        </p:spPr>
      </p:pic>
      <p:pic>
        <p:nvPicPr>
          <p:cNvPr id="8" name="Picture 7">
            <a:extLst>
              <a:ext uri="{FF2B5EF4-FFF2-40B4-BE49-F238E27FC236}">
                <a16:creationId xmlns:a16="http://schemas.microsoft.com/office/drawing/2014/main" id="{1205B3C0-C8B5-B8B1-4953-3EF22BD2364B}"/>
              </a:ext>
            </a:extLst>
          </p:cNvPr>
          <p:cNvPicPr>
            <a:picLocks noChangeAspect="1"/>
          </p:cNvPicPr>
          <p:nvPr/>
        </p:nvPicPr>
        <p:blipFill>
          <a:blip r:embed="rId3"/>
          <a:stretch>
            <a:fillRect/>
          </a:stretch>
        </p:blipFill>
        <p:spPr>
          <a:xfrm>
            <a:off x="490535" y="1278274"/>
            <a:ext cx="8153401" cy="2276652"/>
          </a:xfrm>
          <a:prstGeom prst="rect">
            <a:avLst/>
          </a:prstGeom>
        </p:spPr>
      </p:pic>
    </p:spTree>
    <p:extLst>
      <p:ext uri="{BB962C8B-B14F-4D97-AF65-F5344CB8AC3E}">
        <p14:creationId xmlns:p14="http://schemas.microsoft.com/office/powerpoint/2010/main" val="180133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AED6-05C5-628E-0B57-4C3D58857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A4664-0698-3963-79FD-065DD01614AB}"/>
              </a:ext>
            </a:extLst>
          </p:cNvPr>
          <p:cNvSpPr>
            <a:spLocks noGrp="1"/>
          </p:cNvSpPr>
          <p:nvPr>
            <p:ph type="title"/>
          </p:nvPr>
        </p:nvSpPr>
        <p:spPr>
          <a:xfrm>
            <a:off x="0" y="0"/>
            <a:ext cx="8229600" cy="731837"/>
          </a:xfrm>
        </p:spPr>
        <p:txBody>
          <a:bodyPr>
            <a:normAutofit fontScale="90000"/>
          </a:bodyPr>
          <a:lstStyle/>
          <a:p>
            <a:pPr algn="l"/>
            <a:r>
              <a:rPr lang="en-IN" dirty="0"/>
              <a:t>Solution Detail</a:t>
            </a:r>
            <a:endParaRPr dirty="0"/>
          </a:p>
        </p:txBody>
      </p:sp>
      <p:sp>
        <p:nvSpPr>
          <p:cNvPr id="3" name="Content Placeholder 2">
            <a:extLst>
              <a:ext uri="{FF2B5EF4-FFF2-40B4-BE49-F238E27FC236}">
                <a16:creationId xmlns:a16="http://schemas.microsoft.com/office/drawing/2014/main" id="{0F5E404D-F829-9F65-006F-E111BE0C976D}"/>
              </a:ext>
            </a:extLst>
          </p:cNvPr>
          <p:cNvSpPr>
            <a:spLocks noGrp="1"/>
          </p:cNvSpPr>
          <p:nvPr>
            <p:ph idx="1"/>
          </p:nvPr>
        </p:nvSpPr>
        <p:spPr>
          <a:xfrm>
            <a:off x="190499" y="731837"/>
            <a:ext cx="8753475" cy="5830887"/>
          </a:xfrm>
        </p:spPr>
        <p:txBody>
          <a:bodyPr>
            <a:normAutofit fontScale="55000" lnSpcReduction="20000"/>
          </a:bodyPr>
          <a:lstStyle/>
          <a:p>
            <a:pPr marL="0" indent="0" algn="just">
              <a:lnSpc>
                <a:spcPct val="170000"/>
              </a:lnSpc>
              <a:buNone/>
            </a:pPr>
            <a:r>
              <a:rPr lang="en-IN" sz="2500" dirty="0"/>
              <a:t>To automate the process We are proposing Agent AI based Anomaly detection and Reconciliation to integrate to the existing Wells Fargo Reconciliation tools. This includes following steps</a:t>
            </a:r>
          </a:p>
          <a:p>
            <a:pPr algn="just">
              <a:lnSpc>
                <a:spcPct val="170000"/>
              </a:lnSpc>
              <a:buFont typeface="Wingdings" panose="05000000000000000000" pitchFamily="2" charset="2"/>
              <a:buChar char="ü"/>
            </a:pPr>
            <a:r>
              <a:rPr lang="en-IN" sz="2500" dirty="0">
                <a:solidFill>
                  <a:srgbClr val="3333FF"/>
                </a:solidFill>
              </a:rPr>
              <a:t>Data Ingestion (Core/GL/Payments/Catalyst/Ledger Accounts)</a:t>
            </a:r>
          </a:p>
          <a:p>
            <a:pPr marL="0" indent="0" algn="just">
              <a:lnSpc>
                <a:spcPct val="170000"/>
              </a:lnSpc>
              <a:buNone/>
            </a:pPr>
            <a:r>
              <a:rPr lang="en-IN" sz="2500" dirty="0"/>
              <a:t>During Ingestion, analyse and Identify data patterns of the based on Timestamp (Daily/Weekly/Monthly).As per the use case requirements we have ingested sample data with 30000 records,5 years data which includes history and current date details. </a:t>
            </a:r>
          </a:p>
          <a:p>
            <a:pPr marL="0" indent="0" algn="just">
              <a:lnSpc>
                <a:spcPct val="170000"/>
              </a:lnSpc>
              <a:buNone/>
            </a:pPr>
            <a:r>
              <a:rPr lang="en-IN" sz="2500" b="1" dirty="0"/>
              <a:t>Assumption</a:t>
            </a:r>
            <a:r>
              <a:rPr lang="en-IN" sz="2500" dirty="0"/>
              <a:t>: Standard Banking reconciliation comments data supplied by internal reconcilers is used as reference to identify Match/Break status during data the comparison.</a:t>
            </a:r>
          </a:p>
          <a:p>
            <a:pPr algn="just">
              <a:lnSpc>
                <a:spcPct val="170000"/>
              </a:lnSpc>
              <a:buFont typeface="Wingdings" panose="05000000000000000000" pitchFamily="2" charset="2"/>
              <a:buChar char="ü"/>
            </a:pPr>
            <a:r>
              <a:rPr lang="en-IN" sz="2500" i="1" dirty="0">
                <a:solidFill>
                  <a:srgbClr val="3333FF"/>
                </a:solidFill>
              </a:rPr>
              <a:t>AI/LLM-driven Anomaly Detection &amp; Reasoning</a:t>
            </a:r>
          </a:p>
          <a:p>
            <a:pPr marL="0" indent="0" algn="just">
              <a:lnSpc>
                <a:spcPct val="170000"/>
              </a:lnSpc>
              <a:buNone/>
            </a:pPr>
            <a:r>
              <a:rPr lang="en-IN" sz="2500" dirty="0"/>
              <a:t>In this deployment, we have used Isolation Forest model to detect the anomalies using random partitioning in the source data with the help of decision trees.</a:t>
            </a:r>
          </a:p>
          <a:p>
            <a:pPr marL="342900" lvl="0" indent="-342900" algn="just">
              <a:lnSpc>
                <a:spcPct val="170000"/>
              </a:lnSpc>
              <a:buFont typeface="Symbol" panose="05050102010706020507" pitchFamily="18" charset="2"/>
              <a:buChar char=""/>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Encode categorical variables (Label Encoding / One-Hot Encoding).</a:t>
            </a:r>
          </a:p>
          <a:p>
            <a:pPr marL="342900" lvl="0" indent="-342900" algn="just">
              <a:lnSpc>
                <a:spcPct val="170000"/>
              </a:lnSpc>
              <a:buFont typeface="Symbol" panose="05050102010706020507" pitchFamily="18" charset="2"/>
              <a:buChar char=""/>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Scale numerical values.</a:t>
            </a:r>
          </a:p>
          <a:p>
            <a:pPr marL="342900" lvl="0" indent="-342900" algn="just">
              <a:lnSpc>
                <a:spcPct val="170000"/>
              </a:lnSpc>
              <a:buFont typeface="Symbol" panose="05050102010706020507" pitchFamily="18" charset="2"/>
              <a:buChar char=""/>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Create derived features like Balance Difference = abs(GL Balance - IHUB Balance).</a:t>
            </a:r>
          </a:p>
          <a:p>
            <a:pPr marL="0" indent="0" algn="just">
              <a:lnSpc>
                <a:spcPct val="170000"/>
              </a:lnSpc>
              <a:buNone/>
            </a:pPr>
            <a:r>
              <a:rPr lang="en-IN" sz="2500" dirty="0"/>
              <a:t> Based on outcome of the Decision Trees precision will be evaluated and used as key metric for Model accuracy.</a:t>
            </a:r>
            <a:endParaRPr lang="en-IN" sz="2900" dirty="0"/>
          </a:p>
          <a:p>
            <a:pPr marL="0" indent="0" algn="just">
              <a:lnSpc>
                <a:spcPct val="170000"/>
              </a:lnSpc>
              <a:buNone/>
            </a:pPr>
            <a:endParaRPr lang="en-IN" sz="1600" i="1" dirty="0">
              <a:solidFill>
                <a:srgbClr val="3333FF"/>
              </a:solidFill>
            </a:endParaRPr>
          </a:p>
          <a:p>
            <a:pPr algn="just">
              <a:lnSpc>
                <a:spcPct val="170000"/>
              </a:lnSpc>
              <a:buFont typeface="Wingdings" panose="05000000000000000000" pitchFamily="2" charset="2"/>
              <a:buChar char="ü"/>
            </a:pPr>
            <a:endParaRPr lang="en-IN" sz="1600" dirty="0"/>
          </a:p>
          <a:p>
            <a:pPr algn="just">
              <a:buFont typeface="Wingdings" panose="05000000000000000000" pitchFamily="2" charset="2"/>
              <a:buChar char="ü"/>
            </a:pPr>
            <a:endParaRPr lang="en-IN" sz="1600" dirty="0"/>
          </a:p>
        </p:txBody>
      </p:sp>
    </p:spTree>
    <p:extLst>
      <p:ext uri="{BB962C8B-B14F-4D97-AF65-F5344CB8AC3E}">
        <p14:creationId xmlns:p14="http://schemas.microsoft.com/office/powerpoint/2010/main" val="258666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2775C-1D46-0817-27CB-C2B0F4B1B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F88EF-CDF7-4E5B-2153-477B842E71AB}"/>
              </a:ext>
            </a:extLst>
          </p:cNvPr>
          <p:cNvSpPr>
            <a:spLocks noGrp="1"/>
          </p:cNvSpPr>
          <p:nvPr>
            <p:ph type="title"/>
          </p:nvPr>
        </p:nvSpPr>
        <p:spPr>
          <a:xfrm>
            <a:off x="0" y="0"/>
            <a:ext cx="8229600" cy="731837"/>
          </a:xfrm>
        </p:spPr>
        <p:txBody>
          <a:bodyPr>
            <a:normAutofit fontScale="90000"/>
          </a:bodyPr>
          <a:lstStyle/>
          <a:p>
            <a:pPr algn="l"/>
            <a:r>
              <a:rPr lang="en-IN" dirty="0"/>
              <a:t>Solution Detail (contd.)</a:t>
            </a:r>
            <a:endParaRPr dirty="0"/>
          </a:p>
        </p:txBody>
      </p:sp>
      <p:sp>
        <p:nvSpPr>
          <p:cNvPr id="3" name="Content Placeholder 2">
            <a:extLst>
              <a:ext uri="{FF2B5EF4-FFF2-40B4-BE49-F238E27FC236}">
                <a16:creationId xmlns:a16="http://schemas.microsoft.com/office/drawing/2014/main" id="{713D9587-C33E-DAC8-B96A-EEA51CF166DF}"/>
              </a:ext>
            </a:extLst>
          </p:cNvPr>
          <p:cNvSpPr>
            <a:spLocks noGrp="1"/>
          </p:cNvSpPr>
          <p:nvPr>
            <p:ph idx="1"/>
          </p:nvPr>
        </p:nvSpPr>
        <p:spPr>
          <a:xfrm>
            <a:off x="190499" y="731837"/>
            <a:ext cx="8753475" cy="5830887"/>
          </a:xfrm>
        </p:spPr>
        <p:txBody>
          <a:bodyPr>
            <a:normAutofit/>
          </a:bodyPr>
          <a:lstStyle/>
          <a:p>
            <a:pPr algn="just">
              <a:lnSpc>
                <a:spcPct val="150000"/>
              </a:lnSpc>
              <a:buFont typeface="Wingdings" panose="05000000000000000000" pitchFamily="2" charset="2"/>
              <a:buChar char="ü"/>
            </a:pPr>
            <a:r>
              <a:rPr lang="en-IN" sz="1600" i="1" dirty="0">
                <a:solidFill>
                  <a:srgbClr val="3333FF"/>
                </a:solidFill>
              </a:rPr>
              <a:t>JIRA API set-up/Auto Email(SMTP) Integration for triggering alerts</a:t>
            </a:r>
          </a:p>
          <a:p>
            <a:pPr marL="0" indent="0" algn="just">
              <a:lnSpc>
                <a:spcPct val="150000"/>
              </a:lnSpc>
              <a:buNone/>
            </a:pPr>
            <a:r>
              <a:rPr lang="en-IN" sz="1600" dirty="0"/>
              <a:t>After identifying the Anomalies, Comments will be classified and defined with reference to the Account Name/Type, Dates and reconciliation inputs.</a:t>
            </a:r>
          </a:p>
          <a:p>
            <a:pPr marL="0" indent="0" algn="just">
              <a:lnSpc>
                <a:spcPct val="150000"/>
              </a:lnSpc>
              <a:buNone/>
            </a:pPr>
            <a:r>
              <a:rPr lang="en-IN" sz="1600" dirty="0"/>
              <a:t>SMTP, Trilio, WhatsApp APIs are integrated with the Isolation Forest Model outputs to trigger corresponding alerts to the users.</a:t>
            </a:r>
          </a:p>
          <a:p>
            <a:pPr algn="just">
              <a:lnSpc>
                <a:spcPct val="150000"/>
              </a:lnSpc>
              <a:buFont typeface="Wingdings" panose="05000000000000000000" pitchFamily="2" charset="2"/>
              <a:buChar char="ü"/>
            </a:pPr>
            <a:r>
              <a:rPr lang="en-IN" sz="1600" i="1" dirty="0">
                <a:solidFill>
                  <a:srgbClr val="3333FF"/>
                </a:solidFill>
              </a:rPr>
              <a:t>Continuous Improvement and Integration of the Model for better efficiency.</a:t>
            </a:r>
          </a:p>
          <a:p>
            <a:pPr marL="0" indent="0" algn="just">
              <a:lnSpc>
                <a:spcPct val="150000"/>
              </a:lnSpc>
              <a:buNone/>
            </a:pPr>
            <a:r>
              <a:rPr lang="en-IN" sz="1400" dirty="0"/>
              <a:t>Since data volume is less we have used Isolation Forest for Anomaly Detection. However this solution can be scaled for </a:t>
            </a:r>
            <a:r>
              <a:rPr lang="en-IN" sz="1400" b="1" dirty="0"/>
              <a:t>future state </a:t>
            </a:r>
            <a:r>
              <a:rPr lang="en-IN" sz="1400" dirty="0"/>
              <a:t>with Advanced AI capabilities like Agentic AI, further models like Gaussian Mixer models, K-means clustering and self organizing maps. As suggested in problem document we can use LLaMa-3.0 and Falcon LLMs can be used for Data Classification in case of huge volumes. Since data is not available, Hugging Face Transformers cannot be used in the current model integration. Streamlit is used as a data source onboarding platform. To run Jira and Trilio provision accounts are required to integrate with Web environment.</a:t>
            </a:r>
          </a:p>
          <a:p>
            <a:pPr marL="0" indent="0" algn="just">
              <a:lnSpc>
                <a:spcPct val="150000"/>
              </a:lnSpc>
              <a:buNone/>
            </a:pPr>
            <a:r>
              <a:rPr lang="en-IN" sz="2400" dirty="0">
                <a:solidFill>
                  <a:srgbClr val="3333FF"/>
                </a:solidFill>
              </a:rPr>
              <a:t>Conclusion</a:t>
            </a:r>
          </a:p>
          <a:p>
            <a:pPr marL="0" indent="0" algn="just">
              <a:lnSpc>
                <a:spcPct val="150000"/>
              </a:lnSpc>
              <a:buNone/>
            </a:pPr>
            <a:r>
              <a:rPr lang="en-US" sz="1400" b="0" i="0" dirty="0">
                <a:solidFill>
                  <a:srgbClr val="373A3E"/>
                </a:solidFill>
                <a:effectLst/>
              </a:rPr>
              <a:t>As banking data continue to grow and transactions become more complex, efficient Anomaly detection Models integrated with existing reconciliation tools plays a vital role in processing and making appropriate decisions.</a:t>
            </a:r>
            <a:endParaRPr lang="en-IN" sz="1400" i="1" dirty="0">
              <a:solidFill>
                <a:srgbClr val="3333FF"/>
              </a:solidFill>
            </a:endParaRPr>
          </a:p>
          <a:p>
            <a:pPr marL="0" indent="0" algn="just">
              <a:lnSpc>
                <a:spcPct val="150000"/>
              </a:lnSpc>
              <a:buNone/>
            </a:pPr>
            <a:endParaRPr lang="en-IN" sz="1600" i="1" dirty="0">
              <a:solidFill>
                <a:srgbClr val="3333FF"/>
              </a:solidFill>
            </a:endParaRPr>
          </a:p>
          <a:p>
            <a:pPr algn="just">
              <a:buFont typeface="Wingdings" panose="05000000000000000000" pitchFamily="2" charset="2"/>
              <a:buChar char="ü"/>
            </a:pPr>
            <a:endParaRPr lang="en-IN" sz="1600" dirty="0"/>
          </a:p>
          <a:p>
            <a:pPr algn="just">
              <a:buFont typeface="Wingdings" panose="05000000000000000000" pitchFamily="2" charset="2"/>
              <a:buChar char="ü"/>
            </a:pPr>
            <a:endParaRPr lang="en-IN" sz="1600" dirty="0"/>
          </a:p>
        </p:txBody>
      </p:sp>
    </p:spTree>
    <p:extLst>
      <p:ext uri="{BB962C8B-B14F-4D97-AF65-F5344CB8AC3E}">
        <p14:creationId xmlns:p14="http://schemas.microsoft.com/office/powerpoint/2010/main" val="345594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7E795-A5A0-212B-A97E-119B1D89B3C5}"/>
              </a:ext>
            </a:extLst>
          </p:cNvPr>
          <p:cNvPicPr>
            <a:picLocks noChangeAspect="1"/>
          </p:cNvPicPr>
          <p:nvPr/>
        </p:nvPicPr>
        <p:blipFill>
          <a:blip r:embed="rId2"/>
          <a:stretch>
            <a:fillRect/>
          </a:stretch>
        </p:blipFill>
        <p:spPr>
          <a:xfrm>
            <a:off x="468117" y="1199956"/>
            <a:ext cx="8056758" cy="4772219"/>
          </a:xfrm>
          <a:prstGeom prst="rect">
            <a:avLst/>
          </a:prstGeom>
        </p:spPr>
      </p:pic>
      <p:sp>
        <p:nvSpPr>
          <p:cNvPr id="4" name="Title 1">
            <a:extLst>
              <a:ext uri="{FF2B5EF4-FFF2-40B4-BE49-F238E27FC236}">
                <a16:creationId xmlns:a16="http://schemas.microsoft.com/office/drawing/2014/main" id="{8AE8D716-BEB7-BB46-4A71-C7115583ABB6}"/>
              </a:ext>
            </a:extLst>
          </p:cNvPr>
          <p:cNvSpPr txBox="1">
            <a:spLocks/>
          </p:cNvSpPr>
          <p:nvPr/>
        </p:nvSpPr>
        <p:spPr>
          <a:xfrm>
            <a:off x="180975" y="190500"/>
            <a:ext cx="8229600" cy="731837"/>
          </a:xfrm>
          <a:prstGeom prst="rect">
            <a:avLst/>
          </a:prstGeom>
        </p:spPr>
        <p:txBody>
          <a:bodyP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IN" dirty="0"/>
              <a:t>Futuristic AI Agentic Architecture</a:t>
            </a:r>
          </a:p>
        </p:txBody>
      </p:sp>
    </p:spTree>
    <p:extLst>
      <p:ext uri="{BB962C8B-B14F-4D97-AF65-F5344CB8AC3E}">
        <p14:creationId xmlns:p14="http://schemas.microsoft.com/office/powerpoint/2010/main" val="220397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6338"/>
            <a:ext cx="8229600" cy="1143000"/>
          </a:xfrm>
        </p:spPr>
        <p:txBody>
          <a:bodyPr/>
          <a:lstStyle/>
          <a:p>
            <a:r>
              <a:rPr dirty="0"/>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4665</TotalTime>
  <Words>591</Words>
  <Application>Microsoft Office PowerPoint</Application>
  <PresentationFormat>On-screen Show (4:3)</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Symbol</vt:lpstr>
      <vt:lpstr>Wingdings</vt:lpstr>
      <vt:lpstr>Office Theme</vt:lpstr>
      <vt:lpstr>Smarter Anomaly Detection in Banking Reconciliation</vt:lpstr>
      <vt:lpstr>Problem History</vt:lpstr>
      <vt:lpstr>Solution Approach</vt:lpstr>
      <vt:lpstr>Solution Detail</vt:lpstr>
      <vt:lpstr>Solution Detail (contd.)</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VENKAT</dc:creator>
  <cp:keywords/>
  <dc:description>generated using python-pptx</dc:description>
  <cp:lastModifiedBy>VENKAT</cp:lastModifiedBy>
  <cp:revision>18</cp:revision>
  <dcterms:created xsi:type="dcterms:W3CDTF">2013-01-27T09:14:16Z</dcterms:created>
  <dcterms:modified xsi:type="dcterms:W3CDTF">2025-03-26T13:36:37Z</dcterms:modified>
  <cp:category/>
</cp:coreProperties>
</file>