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58" r:id="rId5"/>
    <p:sldId id="259" r:id="rId6"/>
    <p:sldId id="260" r:id="rId7"/>
    <p:sldId id="264" r:id="rId8"/>
    <p:sldId id="263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02B4-9DFC-DC9A-FCEB-3C8400837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05203-B857-43C1-7B26-79B780DB3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ABE67-AD4B-1415-5B90-94FF3B47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0936F-4BE2-6D96-D617-5C29C99D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412B0-B8F3-5B7D-2F2C-493C4866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1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FA8F-CFD5-2F27-CE12-5D0C5C49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38C2B-77A9-F0A5-9124-1CC65F5BB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B2C5E-2C38-CB5C-2FBC-4C5C68BD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A38C7-2672-B448-0A02-5060104B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54A6A-905E-BDEA-9CC0-6ECF767F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7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80C88-855D-2F7E-D201-61ABA8AAE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96B46-DF35-4F07-4414-F45AA9168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79BE8-F4C2-C9F5-8D3A-7CF10966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EE4EA-4F93-B884-373A-AC510E0B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E509C-5466-C83A-0849-283B98B7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1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8F15-7877-7ADD-DAC5-AEF44A08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4BA62-376A-C34F-C051-05E8042CA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6FD6-D4C7-EF33-FB1A-1C75B93D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EAD0C-C078-B8EE-EC03-6A0F88B0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A9106-8258-A91E-6D6D-B20B5E1B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62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6F27-9859-7F6D-72B0-3CDC1205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80497-EEC6-453B-9779-4F61744FD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B791-3DD4-070A-6B9D-B2D98502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08935-AC78-3274-17FD-5AEE171E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D5BA4-4E13-986F-EB0D-9CA3539C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12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1F19-C4DA-491B-6739-9AD60094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B24A-7881-BEDE-13CD-F7EDA45CE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88681-56B2-8294-3A56-61EE96808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AE542-4A32-9376-FA9C-21CC967E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3F153-3068-5A9F-A538-F670C4BD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2CF0F-5818-BD22-C6B2-945AFFB2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67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DD3B-B211-AF93-778B-86A536F5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B7A70-71B9-99F6-5DA8-46671904C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37E68-112D-161C-EEE4-C835DDCED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240AD-3CEC-C378-08D8-09C379CE7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D21CE-D34E-70BF-CCEF-462523759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B1C66-CDDA-7E53-6F0B-0CC6C0E6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C84ED-3022-3410-FD64-7E42353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8C4BE-6724-D381-3175-4376F671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3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05B4-A73B-70B3-FDBA-25476883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73805-571B-75D6-F10A-FA1EFA20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FED87-256C-BFB8-CD86-16DEF32C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13BC8-7FBE-F726-F0A9-FF9C211B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40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BEA6B-6A78-9838-35E4-BA5F217B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CBF68-1682-C15F-C9D4-43B55F35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AE134-DD7D-D494-2796-791E3F5B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88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9491-A564-73B8-3DE0-31189B1D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5FEE7-B412-0ABE-EEB7-E7749FFB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AF839-4B62-06E4-9204-770A12DF1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42F6C-28DE-3CD7-E6A4-9836EF6B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CCC08-73A2-05D6-9DF3-527EC958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04D95-6EBE-EE9A-4BBC-B35F50FC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37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B6BA-9365-0CB8-D31B-22FC7849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4E809-A2E4-3D89-199B-86EF21D97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DD3BC-70B2-DE4D-2C8D-B9FC1F5BA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B7F8-652D-2703-7D07-D87F9FEC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4F00-5721-B8AE-B56F-CD41C076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C7A4D-DB47-FC71-46BD-DFB684DE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9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615EE-A287-616F-35D0-E7E21625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DCC6-2290-97DE-7F57-735BE4AB6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F780F-5BD5-361F-068E-347228E9C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FA26-3F58-4508-844E-D79EF24204F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93060-6C41-E43F-1526-186622758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5780F-6018-F50F-C3B9-82820CEE5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FD950-BA95-4503-9A2E-84E97DA28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00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DAB7-DC1D-610E-26D7-6AC9B694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Technology Hackathon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3D99-6142-6A90-C860-DC5A700C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rgbClr val="C00000"/>
                </a:solidFill>
              </a:rPr>
              <a:t>Smarter Reconciliation and Anomaly Detection using GenAI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1800" dirty="0"/>
              <a:t>Team: AI-newbies</a:t>
            </a:r>
          </a:p>
          <a:p>
            <a:pPr marL="0" indent="0">
              <a:buNone/>
            </a:pPr>
            <a:r>
              <a:rPr lang="en-IN" sz="1800"/>
              <a:t>Members:</a:t>
            </a:r>
          </a:p>
          <a:p>
            <a:pPr marL="0" indent="0">
              <a:buNone/>
            </a:pPr>
            <a:r>
              <a:rPr lang="en-IN" sz="1800"/>
              <a:t>Sai </a:t>
            </a:r>
            <a:r>
              <a:rPr lang="en-IN" sz="1800" dirty="0"/>
              <a:t>Tejaswi Avvaru</a:t>
            </a:r>
          </a:p>
          <a:p>
            <a:pPr marL="0" indent="0">
              <a:buNone/>
            </a:pPr>
            <a:r>
              <a:rPr lang="en-IN" sz="1800" dirty="0"/>
              <a:t>Shobha Rani Ganta</a:t>
            </a:r>
          </a:p>
          <a:p>
            <a:pPr marL="0" indent="0">
              <a:buNone/>
            </a:pPr>
            <a:r>
              <a:rPr lang="en-IN" sz="1800" dirty="0"/>
              <a:t>Vijay Potturi</a:t>
            </a:r>
          </a:p>
          <a:p>
            <a:pPr marL="0" indent="0">
              <a:buNone/>
            </a:pPr>
            <a:r>
              <a:rPr lang="en-IN" sz="1800" dirty="0"/>
              <a:t>Rohan Bodhi Kadam</a:t>
            </a:r>
          </a:p>
          <a:p>
            <a:pPr marL="0" indent="0">
              <a:buNone/>
            </a:pPr>
            <a:r>
              <a:rPr lang="en-IN" sz="1800" dirty="0"/>
              <a:t>Nagesh Potharaju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BFCB8-1B93-4E5A-73B5-64B1CC2899AB}"/>
              </a:ext>
            </a:extLst>
          </p:cNvPr>
          <p:cNvSpPr/>
          <p:nvPr/>
        </p:nvSpPr>
        <p:spPr>
          <a:xfrm>
            <a:off x="838200" y="3334871"/>
            <a:ext cx="3576917" cy="457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95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5509-56F2-8720-8AD2-8F01070D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31" y="365125"/>
            <a:ext cx="10515600" cy="82659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3DB3B-2085-167E-21D8-B1AAB949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85" y="112108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Statement:</a:t>
            </a:r>
          </a:p>
          <a:p>
            <a:pPr>
              <a:lnSpc>
                <a:spcPct val="100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an anomaly detection system within the reconciliation process by leveraging historical data to identify patterns, trends, and expected ranges. The system should be able to: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Automatically detect data anomalies by comparing real-time data against historical baselines.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insights into potential root causes of detected anomalies.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 with existing reconciliation tools to streamline the anomaly identification process.</a:t>
            </a: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 manual effort and minimize human error in anomaly detection.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Solution</a:t>
            </a:r>
            <a:r>
              <a:rPr lang="en-IN" sz="1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 have divided the solution to 4 workflows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Anomaly Detection and Handling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Agentic Action through JIRA monitoring and integrating with core reconciliation systems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loop to identify if the anomalies detected are right (or) False Positive (or) False Negative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queries through chain-of-thought ReAct processing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95244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BB322-A237-DF78-3831-5117E327B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405803E4-3886-EE41-4511-ED2392F274FC}"/>
              </a:ext>
            </a:extLst>
          </p:cNvPr>
          <p:cNvSpPr/>
          <p:nvPr/>
        </p:nvSpPr>
        <p:spPr>
          <a:xfrm>
            <a:off x="8186057" y="4542353"/>
            <a:ext cx="1868225" cy="14700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83D31D-731F-ECB1-45A8-A7B8BA879A06}"/>
              </a:ext>
            </a:extLst>
          </p:cNvPr>
          <p:cNvSpPr txBox="1"/>
          <p:nvPr/>
        </p:nvSpPr>
        <p:spPr>
          <a:xfrm>
            <a:off x="358219" y="273377"/>
            <a:ext cx="6183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Anomaly Detection and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401D5-C905-2E68-0F3B-73F2DBB7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68" y="1590713"/>
            <a:ext cx="1341913" cy="834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4C4A17-6550-7717-2AFA-F36ED0C0C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4" y="4687285"/>
            <a:ext cx="1197204" cy="12640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821BA7C-F568-A13B-FCD0-F96167095A0C}"/>
              </a:ext>
            </a:extLst>
          </p:cNvPr>
          <p:cNvSpPr/>
          <p:nvPr/>
        </p:nvSpPr>
        <p:spPr>
          <a:xfrm>
            <a:off x="5617572" y="2874748"/>
            <a:ext cx="1848916" cy="1108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 LLM with AI Reconciliation Report Analyzer Persona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49FBCD-AB34-6FD2-D5C4-7CEE234E7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580" y="1006785"/>
            <a:ext cx="1083430" cy="1167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EFFAC1-A52B-7AD0-4509-69A352FDD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263" y="3117669"/>
            <a:ext cx="1848915" cy="604124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35175B-7E54-30FC-3A3C-8193642C8887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1225485" y="3761295"/>
            <a:ext cx="14141" cy="92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B98ACF1-ED45-25A9-3833-3D48E2FDF8AD}"/>
              </a:ext>
            </a:extLst>
          </p:cNvPr>
          <p:cNvSpPr txBox="1"/>
          <p:nvPr/>
        </p:nvSpPr>
        <p:spPr>
          <a:xfrm>
            <a:off x="3604401" y="2239897"/>
            <a:ext cx="18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Reconciliation DB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F688EB-6B5B-70E9-DAC2-2E1BEED699EF}"/>
              </a:ext>
            </a:extLst>
          </p:cNvPr>
          <p:cNvCxnSpPr/>
          <p:nvPr/>
        </p:nvCxnSpPr>
        <p:spPr>
          <a:xfrm flipV="1">
            <a:off x="1239624" y="2515977"/>
            <a:ext cx="0" cy="60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39994F-45C8-CBFD-557F-AA0FBB3C0D88}"/>
              </a:ext>
            </a:extLst>
          </p:cNvPr>
          <p:cNvCxnSpPr>
            <a:cxnSpLocks/>
          </p:cNvCxnSpPr>
          <p:nvPr/>
        </p:nvCxnSpPr>
        <p:spPr>
          <a:xfrm>
            <a:off x="1910581" y="1825103"/>
            <a:ext cx="1875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EC3495-A323-79D4-6967-175AE9DEEC77}"/>
              </a:ext>
            </a:extLst>
          </p:cNvPr>
          <p:cNvGrpSpPr/>
          <p:nvPr/>
        </p:nvGrpSpPr>
        <p:grpSpPr>
          <a:xfrm>
            <a:off x="4947304" y="4477096"/>
            <a:ext cx="2814138" cy="1314994"/>
            <a:chOff x="5424171" y="564653"/>
            <a:chExt cx="3288985" cy="181606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DEDDBE7-5977-00B2-279D-8CDADDE95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09854" y="564653"/>
              <a:ext cx="2103302" cy="93734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E67F420-6480-A619-DB49-0C557B6C0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24171" y="630329"/>
              <a:ext cx="925393" cy="80598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ABE9885-A207-E961-A960-8252B4E6D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6521" y="1701435"/>
              <a:ext cx="1094105" cy="679278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43A1134-C206-D438-46A2-AF8DFBC45BC8}"/>
              </a:ext>
            </a:extLst>
          </p:cNvPr>
          <p:cNvSpPr/>
          <p:nvPr/>
        </p:nvSpPr>
        <p:spPr>
          <a:xfrm>
            <a:off x="4870010" y="4542352"/>
            <a:ext cx="2968726" cy="14713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889CBA-053D-CA82-D324-51E1BC4CC30D}"/>
              </a:ext>
            </a:extLst>
          </p:cNvPr>
          <p:cNvSpPr txBox="1"/>
          <p:nvPr/>
        </p:nvSpPr>
        <p:spPr>
          <a:xfrm>
            <a:off x="2643567" y="3117997"/>
            <a:ext cx="1998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Request to Detect Anomalies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32D9C5-ED98-C7A2-2338-7FF0A3750292}"/>
              </a:ext>
            </a:extLst>
          </p:cNvPr>
          <p:cNvCxnSpPr>
            <a:stCxn id="20" idx="3"/>
            <a:endCxn id="12" idx="1"/>
          </p:cNvCxnSpPr>
          <p:nvPr/>
        </p:nvCxnSpPr>
        <p:spPr>
          <a:xfrm>
            <a:off x="2073178" y="3419731"/>
            <a:ext cx="3544394" cy="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CE0A63-E47B-0E93-ED75-95A9C6133CFB}"/>
              </a:ext>
            </a:extLst>
          </p:cNvPr>
          <p:cNvCxnSpPr>
            <a:stCxn id="12" idx="2"/>
          </p:cNvCxnSpPr>
          <p:nvPr/>
        </p:nvCxnSpPr>
        <p:spPr>
          <a:xfrm>
            <a:off x="6542030" y="3983251"/>
            <a:ext cx="0" cy="5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9E34801-40E4-7BDA-428C-CFD1F19F0484}"/>
              </a:ext>
            </a:extLst>
          </p:cNvPr>
          <p:cNvSpPr txBox="1"/>
          <p:nvPr/>
        </p:nvSpPr>
        <p:spPr>
          <a:xfrm>
            <a:off x="2020924" y="1337423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Stores the excel data to DB </a:t>
            </a:r>
          </a:p>
          <a:p>
            <a:r>
              <a:rPr lang="en-IN" sz="1000" dirty="0"/>
              <a:t>after validations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2E3B05-ABC0-4276-C221-EC1AA4DC8B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3095" y="3945082"/>
            <a:ext cx="493061" cy="42010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2F7A41A-D851-5AE5-3BA5-E78359AEA5CF}"/>
              </a:ext>
            </a:extLst>
          </p:cNvPr>
          <p:cNvSpPr txBox="1"/>
          <p:nvPr/>
        </p:nvSpPr>
        <p:spPr>
          <a:xfrm rot="16200000">
            <a:off x="3684974" y="5015927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Retrieval Augmented </a:t>
            </a:r>
          </a:p>
          <a:p>
            <a:pPr algn="ctr"/>
            <a:r>
              <a:rPr lang="en-IN" sz="1200" dirty="0"/>
              <a:t>Generation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D9D55F4-5170-722E-7685-17891170526D}"/>
              </a:ext>
            </a:extLst>
          </p:cNvPr>
          <p:cNvCxnSpPr>
            <a:stCxn id="12" idx="0"/>
            <a:endCxn id="14" idx="3"/>
          </p:cNvCxnSpPr>
          <p:nvPr/>
        </p:nvCxnSpPr>
        <p:spPr>
          <a:xfrm rot="16200000" flipV="1">
            <a:off x="5064003" y="1396721"/>
            <a:ext cx="1284035" cy="1672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E1D2721-8E49-DDA2-816E-D3F007CCE27C}"/>
              </a:ext>
            </a:extLst>
          </p:cNvPr>
          <p:cNvSpPr txBox="1"/>
          <p:nvPr/>
        </p:nvSpPr>
        <p:spPr>
          <a:xfrm>
            <a:off x="6592915" y="1694142"/>
            <a:ext cx="2551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Detects Anomalies and Updates Database with </a:t>
            </a:r>
          </a:p>
          <a:p>
            <a:r>
              <a:rPr lang="en-IN" sz="1200" dirty="0"/>
              <a:t>Category, Possible Cause and Recommended Actions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62F7BB9-2F78-B08D-73DF-B4E030B291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11242" y="2874748"/>
            <a:ext cx="1188607" cy="98879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D3E9147-17D7-031B-6A1D-FEBB18DBAA26}"/>
              </a:ext>
            </a:extLst>
          </p:cNvPr>
          <p:cNvSpPr txBox="1"/>
          <p:nvPr/>
        </p:nvSpPr>
        <p:spPr>
          <a:xfrm>
            <a:off x="8599951" y="2490744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AI Agent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FFC3767-D74B-C13D-03F9-CE8C85C1DF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36226" y="4750988"/>
            <a:ext cx="769319" cy="4471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A89F65C-2470-2031-22B0-39A21F2FCC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47621" y="5300230"/>
            <a:ext cx="893923" cy="633096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1F4E9548-BF49-A677-B73B-0D5F8868D0B6}"/>
              </a:ext>
            </a:extLst>
          </p:cNvPr>
          <p:cNvSpPr txBox="1"/>
          <p:nvPr/>
        </p:nvSpPr>
        <p:spPr>
          <a:xfrm>
            <a:off x="7916086" y="4580707"/>
            <a:ext cx="326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TOOLS</a:t>
            </a:r>
          </a:p>
        </p:txBody>
      </p: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C662CD76-F7E3-FA00-5BB6-C0DD3FF5080F}"/>
              </a:ext>
            </a:extLst>
          </p:cNvPr>
          <p:cNvCxnSpPr>
            <a:stCxn id="57" idx="2"/>
            <a:endCxn id="63" idx="0"/>
          </p:cNvCxnSpPr>
          <p:nvPr/>
        </p:nvCxnSpPr>
        <p:spPr>
          <a:xfrm>
            <a:off x="9105546" y="3863546"/>
            <a:ext cx="14624" cy="67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5F3E7CC9-DA1D-8237-5351-B197B916740D}"/>
              </a:ext>
            </a:extLst>
          </p:cNvPr>
          <p:cNvCxnSpPr>
            <a:stCxn id="12" idx="3"/>
          </p:cNvCxnSpPr>
          <p:nvPr/>
        </p:nvCxnSpPr>
        <p:spPr>
          <a:xfrm flipV="1">
            <a:off x="7466488" y="3428999"/>
            <a:ext cx="9808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DE610EFC-C117-6A38-685E-34C2AC954DE4}"/>
              </a:ext>
            </a:extLst>
          </p:cNvPr>
          <p:cNvSpPr/>
          <p:nvPr/>
        </p:nvSpPr>
        <p:spPr>
          <a:xfrm>
            <a:off x="10389326" y="2333897"/>
            <a:ext cx="1550125" cy="540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Creates JIRA ticket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D07B97C-F69C-D947-F1A5-5D5FF96C313D}"/>
              </a:ext>
            </a:extLst>
          </p:cNvPr>
          <p:cNvSpPr/>
          <p:nvPr/>
        </p:nvSpPr>
        <p:spPr>
          <a:xfrm>
            <a:off x="10386980" y="3581051"/>
            <a:ext cx="1550125" cy="540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Sends out Email</a:t>
            </a:r>
          </a:p>
        </p:txBody>
      </p:sp>
      <p:cxnSp>
        <p:nvCxnSpPr>
          <p:cNvPr id="1033" name="Connector: Elbow 1032">
            <a:extLst>
              <a:ext uri="{FF2B5EF4-FFF2-40B4-BE49-F238E27FC236}">
                <a16:creationId xmlns:a16="http://schemas.microsoft.com/office/drawing/2014/main" id="{2901A902-8FAE-0501-6C44-17B023A027FA}"/>
              </a:ext>
            </a:extLst>
          </p:cNvPr>
          <p:cNvCxnSpPr>
            <a:stCxn id="57" idx="3"/>
            <a:endCxn id="1030" idx="1"/>
          </p:cNvCxnSpPr>
          <p:nvPr/>
        </p:nvCxnSpPr>
        <p:spPr>
          <a:xfrm flipV="1">
            <a:off x="9699849" y="2604323"/>
            <a:ext cx="689477" cy="764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2A09E1A8-3DEB-A9F4-107C-C824EC4D5DDA}"/>
              </a:ext>
            </a:extLst>
          </p:cNvPr>
          <p:cNvCxnSpPr>
            <a:stCxn id="57" idx="3"/>
            <a:endCxn id="1031" idx="1"/>
          </p:cNvCxnSpPr>
          <p:nvPr/>
        </p:nvCxnSpPr>
        <p:spPr>
          <a:xfrm>
            <a:off x="9699849" y="3369147"/>
            <a:ext cx="687131" cy="482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01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594EC-4336-96A1-0C8C-1D1B78AEE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81DE74-128A-7FAC-B2DA-9DA5BC07AC72}"/>
              </a:ext>
            </a:extLst>
          </p:cNvPr>
          <p:cNvSpPr txBox="1"/>
          <p:nvPr/>
        </p:nvSpPr>
        <p:spPr>
          <a:xfrm>
            <a:off x="358219" y="273377"/>
            <a:ext cx="918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Agent Action on JIRA comments (\monitor command)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46687-5E1A-60EE-2C85-7D410D72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4" y="4687285"/>
            <a:ext cx="1197204" cy="12640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37A819C-4588-4873-36A3-ACF12AAFCD3E}"/>
              </a:ext>
            </a:extLst>
          </p:cNvPr>
          <p:cNvSpPr/>
          <p:nvPr/>
        </p:nvSpPr>
        <p:spPr>
          <a:xfrm>
            <a:off x="2963193" y="2860076"/>
            <a:ext cx="1848916" cy="1108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 LLM which parses the comments and generates a plan of action to update IHUB core system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47D556-8F2F-EB40-C207-5315A67CA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954" y="4973001"/>
            <a:ext cx="1083430" cy="11678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40CDAC8-EA24-E61B-A8F8-868CCE1AC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63" y="3117669"/>
            <a:ext cx="1848915" cy="604124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550379-CED9-D3F5-46A0-D70B40D18B38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1225485" y="3761295"/>
            <a:ext cx="14141" cy="92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72746F-C28D-978D-F97D-8331BB8E98B5}"/>
              </a:ext>
            </a:extLst>
          </p:cNvPr>
          <p:cNvSpPr txBox="1"/>
          <p:nvPr/>
        </p:nvSpPr>
        <p:spPr>
          <a:xfrm>
            <a:off x="10051319" y="6011863"/>
            <a:ext cx="18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Reconciliation DB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924EE7-1A13-BC04-C693-1CE41BEB7A55}"/>
              </a:ext>
            </a:extLst>
          </p:cNvPr>
          <p:cNvCxnSpPr>
            <a:stCxn id="20" idx="3"/>
            <a:endCxn id="12" idx="1"/>
          </p:cNvCxnSpPr>
          <p:nvPr/>
        </p:nvCxnSpPr>
        <p:spPr>
          <a:xfrm flipV="1">
            <a:off x="2073178" y="3414328"/>
            <a:ext cx="890015" cy="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31CD00-411A-1899-5FC4-5FC3147F6C95}"/>
              </a:ext>
            </a:extLst>
          </p:cNvPr>
          <p:cNvCxnSpPr>
            <a:stCxn id="12" idx="2"/>
          </p:cNvCxnSpPr>
          <p:nvPr/>
        </p:nvCxnSpPr>
        <p:spPr>
          <a:xfrm>
            <a:off x="3887651" y="3968579"/>
            <a:ext cx="0" cy="54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5D5C8D9D-322E-B083-8828-747BB27D3EE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812109" y="3403338"/>
            <a:ext cx="1694146" cy="1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2973C83-79C8-A785-CA56-E08C7329E13E}"/>
              </a:ext>
            </a:extLst>
          </p:cNvPr>
          <p:cNvSpPr/>
          <p:nvPr/>
        </p:nvSpPr>
        <p:spPr>
          <a:xfrm>
            <a:off x="809895" y="4121902"/>
            <a:ext cx="1100686" cy="288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\monitor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D4E188-259B-7B7D-E634-047A9D0C9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797" y="2908939"/>
            <a:ext cx="1188607" cy="988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0ED373-6C9E-E1DD-123D-48F0DBAD0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379" y="1276673"/>
            <a:ext cx="1094481" cy="719523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DAF590-939F-2C7F-852E-F264DE4D2C22}"/>
              </a:ext>
            </a:extLst>
          </p:cNvPr>
          <p:cNvCxnSpPr>
            <a:stCxn id="10" idx="2"/>
          </p:cNvCxnSpPr>
          <p:nvPr/>
        </p:nvCxnSpPr>
        <p:spPr>
          <a:xfrm>
            <a:off x="3671620" y="1996196"/>
            <a:ext cx="0" cy="9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6176D1B-7A30-D085-D86D-B7E4F04D508F}"/>
              </a:ext>
            </a:extLst>
          </p:cNvPr>
          <p:cNvSpPr txBox="1"/>
          <p:nvPr/>
        </p:nvSpPr>
        <p:spPr>
          <a:xfrm>
            <a:off x="1782979" y="1215137"/>
            <a:ext cx="1408084" cy="575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Retrieves most recent </a:t>
            </a:r>
          </a:p>
          <a:p>
            <a:pPr algn="ctr"/>
            <a:r>
              <a:rPr lang="en-IN" sz="1000" dirty="0"/>
              <a:t>updated comment</a:t>
            </a:r>
          </a:p>
          <a:p>
            <a:pPr algn="ctr"/>
            <a:r>
              <a:rPr lang="en-IN" sz="1000" dirty="0"/>
              <a:t> from JIRA ticket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0D0FAF-EA22-56AB-DF85-A97508D85736}"/>
              </a:ext>
            </a:extLst>
          </p:cNvPr>
          <p:cNvSpPr txBox="1"/>
          <p:nvPr/>
        </p:nvSpPr>
        <p:spPr>
          <a:xfrm>
            <a:off x="3753015" y="2249175"/>
            <a:ext cx="125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Feeds comments to LLM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E9AF3B3-E49C-2F99-DCDE-010B24C00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750" y="1317631"/>
            <a:ext cx="1341913" cy="83454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0D889E-312D-BC02-563D-1837B1EE79C6}"/>
              </a:ext>
            </a:extLst>
          </p:cNvPr>
          <p:cNvCxnSpPr/>
          <p:nvPr/>
        </p:nvCxnSpPr>
        <p:spPr>
          <a:xfrm flipV="1">
            <a:off x="1239624" y="2515977"/>
            <a:ext cx="0" cy="60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1923AD-76F3-0073-1343-2BE9EFAAADDE}"/>
              </a:ext>
            </a:extLst>
          </p:cNvPr>
          <p:cNvCxnSpPr>
            <a:cxnSpLocks/>
          </p:cNvCxnSpPr>
          <p:nvPr/>
        </p:nvCxnSpPr>
        <p:spPr>
          <a:xfrm>
            <a:off x="1691119" y="1713790"/>
            <a:ext cx="133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CD460CF-320D-07FD-3D86-BED38B0A63E1}"/>
              </a:ext>
            </a:extLst>
          </p:cNvPr>
          <p:cNvSpPr txBox="1"/>
          <p:nvPr/>
        </p:nvSpPr>
        <p:spPr>
          <a:xfrm>
            <a:off x="6663575" y="4005042"/>
            <a:ext cx="14543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AI Agent</a:t>
            </a:r>
          </a:p>
          <a:p>
            <a:r>
              <a:rPr lang="en-IN" sz="1000" dirty="0"/>
              <a:t>Open source custom agent “</a:t>
            </a:r>
            <a:r>
              <a:rPr lang="en-IN" sz="1000" b="1" dirty="0"/>
              <a:t>browser-use”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528A93-DB2C-EADA-7097-E9317AE1E7AC}"/>
              </a:ext>
            </a:extLst>
          </p:cNvPr>
          <p:cNvSpPr txBox="1"/>
          <p:nvPr/>
        </p:nvSpPr>
        <p:spPr>
          <a:xfrm>
            <a:off x="4930588" y="3046417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Plan of Action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4BB3F9-0610-9D8A-3A98-D05D27FC5EA8}"/>
              </a:ext>
            </a:extLst>
          </p:cNvPr>
          <p:cNvSpPr/>
          <p:nvPr/>
        </p:nvSpPr>
        <p:spPr>
          <a:xfrm>
            <a:off x="9748761" y="2775679"/>
            <a:ext cx="2292459" cy="1108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IHub Balance Maintenance Page</a:t>
            </a:r>
          </a:p>
          <a:p>
            <a:pPr algn="ctr"/>
            <a:r>
              <a:rPr lang="en-IN" dirty="0"/>
              <a:t>(IHub Core system)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15DE63-4D0F-DB54-0379-B418DCD8490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711404" y="3403338"/>
            <a:ext cx="1988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259FB7A-9FE3-A3C4-75E0-EC9C408FF380}"/>
              </a:ext>
            </a:extLst>
          </p:cNvPr>
          <p:cNvSpPr txBox="1"/>
          <p:nvPr/>
        </p:nvSpPr>
        <p:spPr>
          <a:xfrm>
            <a:off x="7790329" y="3451412"/>
            <a:ext cx="1848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Follows the action plan</a:t>
            </a:r>
          </a:p>
          <a:p>
            <a:r>
              <a:rPr lang="en-IN" sz="1000" dirty="0"/>
              <a:t>Connects to IHUB Core system</a:t>
            </a:r>
          </a:p>
          <a:p>
            <a:r>
              <a:rPr lang="en-IN" sz="1000" dirty="0"/>
              <a:t>Updates the balance and Submits the page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E3471207-BF8C-719B-4A83-F8D5308D23B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980309" y="3897737"/>
            <a:ext cx="66360" cy="107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6AE3701-D0B3-6210-5B98-0FBAFDDFFAB3}"/>
              </a:ext>
            </a:extLst>
          </p:cNvPr>
          <p:cNvSpPr txBox="1"/>
          <p:nvPr/>
        </p:nvSpPr>
        <p:spPr>
          <a:xfrm>
            <a:off x="9827699" y="4328927"/>
            <a:ext cx="125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Updates DB with new Balance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821ACFE9-00B1-4249-2945-0E3D6D43DF00}"/>
              </a:ext>
            </a:extLst>
          </p:cNvPr>
          <p:cNvSpPr txBox="1"/>
          <p:nvPr/>
        </p:nvSpPr>
        <p:spPr>
          <a:xfrm>
            <a:off x="5277132" y="4928004"/>
            <a:ext cx="3858057" cy="1350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Sample plan of action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Go to http://127.0.0.1:5000 website.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Match the row with the extracted details.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Update the balance field.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Submit the changes.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38" name="Picture 1037">
            <a:extLst>
              <a:ext uri="{FF2B5EF4-FFF2-40B4-BE49-F238E27FC236}">
                <a16:creationId xmlns:a16="http://schemas.microsoft.com/office/drawing/2014/main" id="{ABEAEDBA-4934-7D91-ED36-D5D4924223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6611" y="1146124"/>
            <a:ext cx="1380977" cy="1002748"/>
          </a:xfrm>
          <a:prstGeom prst="rect">
            <a:avLst/>
          </a:prstGeom>
        </p:spPr>
      </p:pic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F2068256-4AC9-BE01-D8D8-FC54A45ECA03}"/>
              </a:ext>
            </a:extLst>
          </p:cNvPr>
          <p:cNvCxnSpPr>
            <a:stCxn id="9" idx="0"/>
            <a:endCxn id="1038" idx="2"/>
          </p:cNvCxnSpPr>
          <p:nvPr/>
        </p:nvCxnSpPr>
        <p:spPr>
          <a:xfrm flipH="1" flipV="1">
            <a:off x="7117100" y="2148872"/>
            <a:ext cx="1" cy="76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2" name="Picture 1041">
            <a:extLst>
              <a:ext uri="{FF2B5EF4-FFF2-40B4-BE49-F238E27FC236}">
                <a16:creationId xmlns:a16="http://schemas.microsoft.com/office/drawing/2014/main" id="{8B1CEC40-6160-0BB5-6A12-1CF0C1B78A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1160" y="758816"/>
            <a:ext cx="3123721" cy="160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5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79462-A687-60C8-FBB4-C49577391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0417D7-71F4-D4B5-B729-EF9B8DCA5461}"/>
              </a:ext>
            </a:extLst>
          </p:cNvPr>
          <p:cNvSpPr txBox="1"/>
          <p:nvPr/>
        </p:nvSpPr>
        <p:spPr>
          <a:xfrm>
            <a:off x="358219" y="273377"/>
            <a:ext cx="99511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rgbClr val="C00000"/>
                </a:solidFill>
              </a:rPr>
              <a:t>Feedback loop on Anomaly detection(\feedback command)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999F1A-FF90-BC90-9584-C4C702485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4" y="2982046"/>
            <a:ext cx="1013381" cy="10699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3ECD65-AE31-A816-A2CE-FAF3EEE63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747" y="3203963"/>
            <a:ext cx="1848915" cy="6041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BDC4A3-24C2-D5A4-C520-A67DD348E24C}"/>
              </a:ext>
            </a:extLst>
          </p:cNvPr>
          <p:cNvSpPr/>
          <p:nvPr/>
        </p:nvSpPr>
        <p:spPr>
          <a:xfrm>
            <a:off x="1780766" y="3337729"/>
            <a:ext cx="1263283" cy="288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\feedback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120A41-4768-2FA3-9253-262D127E5AD1}"/>
              </a:ext>
            </a:extLst>
          </p:cNvPr>
          <p:cNvSpPr txBox="1"/>
          <p:nvPr/>
        </p:nvSpPr>
        <p:spPr>
          <a:xfrm>
            <a:off x="5225424" y="1268926"/>
            <a:ext cx="1848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Retrieves the detected anomalies for which feedback has not been taken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D3EF282-18D3-6D8F-327D-9EC3E45EC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643" y="1404596"/>
            <a:ext cx="1341913" cy="834546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5E279E-1F56-2481-BD8B-EB76D31B68ED}"/>
              </a:ext>
            </a:extLst>
          </p:cNvPr>
          <p:cNvCxnSpPr>
            <a:cxnSpLocks/>
          </p:cNvCxnSpPr>
          <p:nvPr/>
        </p:nvCxnSpPr>
        <p:spPr>
          <a:xfrm>
            <a:off x="5133565" y="1767579"/>
            <a:ext cx="2091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FAC3431-A3EA-27E6-36BA-7F335357C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679" y="984321"/>
            <a:ext cx="1083430" cy="1167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48909B-4347-6316-3382-11A75D1BDE21}"/>
              </a:ext>
            </a:extLst>
          </p:cNvPr>
          <p:cNvSpPr txBox="1"/>
          <p:nvPr/>
        </p:nvSpPr>
        <p:spPr>
          <a:xfrm>
            <a:off x="7272261" y="2293111"/>
            <a:ext cx="18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Reconciliation DB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24CD9F-50B0-92BE-E924-80C6B2590B3D}"/>
              </a:ext>
            </a:extLst>
          </p:cNvPr>
          <p:cNvCxnSpPr/>
          <p:nvPr/>
        </p:nvCxnSpPr>
        <p:spPr>
          <a:xfrm>
            <a:off x="4609204" y="2293111"/>
            <a:ext cx="0" cy="940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133FB72-7BBD-BB58-E896-F056B4439793}"/>
              </a:ext>
            </a:extLst>
          </p:cNvPr>
          <p:cNvCxnSpPr>
            <a:stCxn id="20" idx="2"/>
            <a:endCxn id="7" idx="2"/>
          </p:cNvCxnSpPr>
          <p:nvPr/>
        </p:nvCxnSpPr>
        <p:spPr>
          <a:xfrm rot="5400000">
            <a:off x="2549114" y="1991908"/>
            <a:ext cx="243912" cy="3876270"/>
          </a:xfrm>
          <a:prstGeom prst="bentConnector3">
            <a:avLst>
              <a:gd name="adj1" fmla="val 7450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22D1B4-4422-163A-7791-C5FADA8A2DA1}"/>
              </a:ext>
            </a:extLst>
          </p:cNvPr>
          <p:cNvCxnSpPr>
            <a:stCxn id="7" idx="3"/>
          </p:cNvCxnSpPr>
          <p:nvPr/>
        </p:nvCxnSpPr>
        <p:spPr>
          <a:xfrm flipV="1">
            <a:off x="1239625" y="3517022"/>
            <a:ext cx="472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00AAB6-78A0-7C28-E273-E31494ADD245}"/>
              </a:ext>
            </a:extLst>
          </p:cNvPr>
          <p:cNvCxnSpPr/>
          <p:nvPr/>
        </p:nvCxnSpPr>
        <p:spPr>
          <a:xfrm flipV="1">
            <a:off x="3112556" y="3502648"/>
            <a:ext cx="472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AC3D5F2-6D8E-A883-B74B-BE58AF476E9B}"/>
              </a:ext>
            </a:extLst>
          </p:cNvPr>
          <p:cNvSpPr txBox="1"/>
          <p:nvPr/>
        </p:nvSpPr>
        <p:spPr>
          <a:xfrm>
            <a:off x="1644006" y="4512749"/>
            <a:ext cx="1704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For every record asks user if</a:t>
            </a:r>
          </a:p>
          <a:p>
            <a:pPr marL="285750" indent="-285750">
              <a:buFontTx/>
              <a:buChar char="-"/>
            </a:pPr>
            <a:r>
              <a:rPr lang="en-IN" sz="1200" dirty="0"/>
              <a:t>Detected Right</a:t>
            </a:r>
          </a:p>
          <a:p>
            <a:pPr marL="285750" indent="-285750">
              <a:buFontTx/>
              <a:buChar char="-"/>
            </a:pPr>
            <a:r>
              <a:rPr lang="en-IN" sz="1200" dirty="0"/>
              <a:t>False Positive</a:t>
            </a:r>
          </a:p>
          <a:p>
            <a:pPr marL="285750" indent="-285750">
              <a:buFontTx/>
              <a:buChar char="-"/>
            </a:pPr>
            <a:r>
              <a:rPr lang="en-IN" sz="1200" dirty="0"/>
              <a:t>False Negative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01CB74-AC13-16A8-242E-5074D6648DF5}"/>
              </a:ext>
            </a:extLst>
          </p:cNvPr>
          <p:cNvSpPr/>
          <p:nvPr/>
        </p:nvSpPr>
        <p:spPr>
          <a:xfrm>
            <a:off x="1933166" y="5534081"/>
            <a:ext cx="1518246" cy="6023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Feedback loop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B805CD7-1FEB-C417-1AEB-ED7ED490ADCD}"/>
              </a:ext>
            </a:extLst>
          </p:cNvPr>
          <p:cNvCxnSpPr/>
          <p:nvPr/>
        </p:nvCxnSpPr>
        <p:spPr>
          <a:xfrm flipV="1">
            <a:off x="732935" y="1676400"/>
            <a:ext cx="3175677" cy="1147482"/>
          </a:xfrm>
          <a:prstGeom prst="bentConnector3">
            <a:avLst>
              <a:gd name="adj1" fmla="val 8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7B585F-9637-017F-9C43-4C398A0C16C5}"/>
              </a:ext>
            </a:extLst>
          </p:cNvPr>
          <p:cNvSpPr txBox="1"/>
          <p:nvPr/>
        </p:nvSpPr>
        <p:spPr>
          <a:xfrm>
            <a:off x="1796406" y="1742655"/>
            <a:ext cx="1704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Updates database with feedback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EC6838-D984-3341-C008-1862D3012405}"/>
              </a:ext>
            </a:extLst>
          </p:cNvPr>
          <p:cNvSpPr txBox="1"/>
          <p:nvPr/>
        </p:nvSpPr>
        <p:spPr>
          <a:xfrm>
            <a:off x="8546127" y="2882477"/>
            <a:ext cx="1704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Sample Feedback loop through Chainlit</a:t>
            </a:r>
          </a:p>
        </p:txBody>
      </p:sp>
    </p:spTree>
    <p:extLst>
      <p:ext uri="{BB962C8B-B14F-4D97-AF65-F5344CB8AC3E}">
        <p14:creationId xmlns:p14="http://schemas.microsoft.com/office/powerpoint/2010/main" val="299631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52200-C890-81B1-FE77-EEA9BA07B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D42564-0715-74A3-1011-2AC1E0BD4F06}"/>
              </a:ext>
            </a:extLst>
          </p:cNvPr>
          <p:cNvSpPr txBox="1"/>
          <p:nvPr/>
        </p:nvSpPr>
        <p:spPr>
          <a:xfrm>
            <a:off x="358219" y="273377"/>
            <a:ext cx="9745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Reconciliation system / general queries through chain-of-thought processing through ReAct Agent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B0327-CD4D-D821-F520-1CA591B1C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9" y="1227484"/>
            <a:ext cx="6789718" cy="4532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23303-84BB-286B-C3D3-3530CBA855D0}"/>
              </a:ext>
            </a:extLst>
          </p:cNvPr>
          <p:cNvSpPr txBox="1"/>
          <p:nvPr/>
        </p:nvSpPr>
        <p:spPr>
          <a:xfrm>
            <a:off x="4858871" y="6508378"/>
            <a:ext cx="7171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Source : https://medium.com/@laylabitar321/unlock-the-power-of-react-based-langchain-agents-a-beginners-guide-62c8fc58c3c8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83C58-088D-E866-828A-12F67F5A4E9F}"/>
              </a:ext>
            </a:extLst>
          </p:cNvPr>
          <p:cNvSpPr txBox="1"/>
          <p:nvPr/>
        </p:nvSpPr>
        <p:spPr>
          <a:xfrm>
            <a:off x="8444752" y="1227484"/>
            <a:ext cx="1704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Sample screenshot through Chainlit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3C1022-79F7-ED48-E7B5-0D8F19D3B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492" y="2437077"/>
            <a:ext cx="5045687" cy="3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F6D87-402B-1F35-3463-89039DC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2B35-4DD5-4029-D045-85D13CF0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31" y="365125"/>
            <a:ext cx="10515600" cy="82659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Technical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71DD-C1BF-31F9-4977-C7BD328C2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85" y="112108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dirty="0"/>
              <a:t>Database refresh with historical data : insert.py</a:t>
            </a:r>
          </a:p>
          <a:p>
            <a:pPr marL="0" indent="0">
              <a:buNone/>
            </a:pPr>
            <a:r>
              <a:rPr lang="en-IN" sz="1400" dirty="0"/>
              <a:t>Chainlit key component: app.py</a:t>
            </a:r>
          </a:p>
          <a:p>
            <a:pPr marL="0" indent="0">
              <a:buNone/>
            </a:pPr>
            <a:r>
              <a:rPr lang="en-IN" sz="1400" dirty="0"/>
              <a:t>Anomaly detection: anomaly_detector.py</a:t>
            </a:r>
          </a:p>
          <a:p>
            <a:pPr marL="0" indent="0">
              <a:buNone/>
            </a:pPr>
            <a:r>
              <a:rPr lang="en-IN" sz="1400" dirty="0"/>
              <a:t>JIRA and Email creation: anomaly_action_agent.py (with tools email_handler.py and jira_handler.py)</a:t>
            </a:r>
          </a:p>
          <a:p>
            <a:pPr marL="0" indent="0">
              <a:buNone/>
            </a:pPr>
            <a:r>
              <a:rPr lang="en-IN" sz="1400" dirty="0"/>
              <a:t>JIRA monitor and update core system IHub: </a:t>
            </a:r>
          </a:p>
          <a:p>
            <a:pPr marL="0" indent="0">
              <a:buNone/>
            </a:pPr>
            <a:r>
              <a:rPr lang="en-IN" sz="1400" dirty="0"/>
              <a:t>	jira_comments_monitor_agent.py</a:t>
            </a:r>
          </a:p>
          <a:p>
            <a:pPr marL="0" indent="0">
              <a:buNone/>
            </a:pPr>
            <a:r>
              <a:rPr lang="en-IN" sz="1400" dirty="0"/>
              <a:t>	browser_agent.py</a:t>
            </a:r>
          </a:p>
          <a:p>
            <a:pPr marL="0" indent="0">
              <a:buNone/>
            </a:pPr>
            <a:r>
              <a:rPr lang="en-IN" sz="1400" dirty="0"/>
              <a:t>	IHub_system.html</a:t>
            </a:r>
          </a:p>
          <a:p>
            <a:pPr marL="0" indent="0">
              <a:buNone/>
            </a:pPr>
            <a:r>
              <a:rPr lang="en-IN" sz="1400" dirty="0"/>
              <a:t>Feedback: feedback.py</a:t>
            </a:r>
          </a:p>
          <a:p>
            <a:pPr marL="0" indent="0">
              <a:buNone/>
            </a:pPr>
            <a:r>
              <a:rPr lang="en-IN" sz="1400" dirty="0"/>
              <a:t>System and User conversations: react_agent.py</a:t>
            </a:r>
          </a:p>
          <a:p>
            <a:pPr marL="0" indent="0">
              <a:buNone/>
            </a:pPr>
            <a:r>
              <a:rPr lang="en-IN" sz="1400" dirty="0"/>
              <a:t>Remaining Tools:</a:t>
            </a:r>
          </a:p>
          <a:p>
            <a:pPr marL="0" indent="0">
              <a:buNone/>
            </a:pPr>
            <a:r>
              <a:rPr lang="en-IN" sz="1400" dirty="0"/>
              <a:t>	sqlite_tool.py</a:t>
            </a:r>
          </a:p>
          <a:p>
            <a:pPr marL="0" indent="0">
              <a:buNone/>
            </a:pPr>
            <a:r>
              <a:rPr lang="en-IN" sz="1400" dirty="0"/>
              <a:t>	web_search_tool.py</a:t>
            </a:r>
          </a:p>
          <a:p>
            <a:pPr marL="0" indent="0">
              <a:buNone/>
            </a:pPr>
            <a:r>
              <a:rPr lang="en-IN" sz="1400" dirty="0"/>
              <a:t>	wiki_search.py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2537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958D-E4A2-08E7-9291-29C9A420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927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83183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C4D332E-F015-113D-63E6-7CFBA7979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81" y="0"/>
            <a:ext cx="9047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99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522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Symbol</vt:lpstr>
      <vt:lpstr>Office Theme</vt:lpstr>
      <vt:lpstr>Technology Hackathon 2025</vt:lpstr>
      <vt:lpstr>Overview</vt:lpstr>
      <vt:lpstr>PowerPoint Presentation</vt:lpstr>
      <vt:lpstr>PowerPoint Presentation</vt:lpstr>
      <vt:lpstr>PowerPoint Presentation</vt:lpstr>
      <vt:lpstr>PowerPoint Presentation</vt:lpstr>
      <vt:lpstr>Technical Components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Tejaswi Avvaru</dc:creator>
  <cp:lastModifiedBy>Sai Tejaswi Avvaru</cp:lastModifiedBy>
  <cp:revision>3</cp:revision>
  <dcterms:created xsi:type="dcterms:W3CDTF">2025-03-26T10:02:41Z</dcterms:created>
  <dcterms:modified xsi:type="dcterms:W3CDTF">2025-03-26T14:23:29Z</dcterms:modified>
</cp:coreProperties>
</file>