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0"/>
    <p:restoredTop sz="94635"/>
  </p:normalViewPr>
  <p:slideViewPr>
    <p:cSldViewPr snapToGrid="0">
      <p:cViewPr varScale="1">
        <p:scale>
          <a:sx n="149" d="100"/>
          <a:sy n="149" d="100"/>
        </p:scale>
        <p:origin x="1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8870-8391-FB41-93F6-79A6188A72B6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A97E8-9977-0142-8275-0BBE4A2E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06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8870-8391-FB41-93F6-79A6188A72B6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A97E8-9977-0142-8275-0BBE4A2E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5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8870-8391-FB41-93F6-79A6188A72B6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A97E8-9977-0142-8275-0BBE4A2E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19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8870-8391-FB41-93F6-79A6188A72B6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A97E8-9977-0142-8275-0BBE4A2E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85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8870-8391-FB41-93F6-79A6188A72B6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A97E8-9977-0142-8275-0BBE4A2E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3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8870-8391-FB41-93F6-79A6188A72B6}" type="datetimeFigureOut">
              <a:rPr lang="en-US" smtClean="0"/>
              <a:t>3/25/25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A97E8-9977-0142-8275-0BBE4A2E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2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8870-8391-FB41-93F6-79A6188A72B6}" type="datetimeFigureOut">
              <a:rPr lang="en-US" smtClean="0"/>
              <a:t>3/25/25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A97E8-9977-0142-8275-0BBE4A2E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84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8870-8391-FB41-93F6-79A6188A72B6}" type="datetimeFigureOut">
              <a:rPr lang="en-US" smtClean="0"/>
              <a:t>3/25/25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A97E8-9977-0142-8275-0BBE4A2E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3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8870-8391-FB41-93F6-79A6188A72B6}" type="datetimeFigureOut">
              <a:rPr lang="en-US" smtClean="0"/>
              <a:t>3/25/25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A97E8-9977-0142-8275-0BBE4A2E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7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8870-8391-FB41-93F6-79A6188A72B6}" type="datetimeFigureOut">
              <a:rPr lang="en-US" smtClean="0"/>
              <a:t>3/25/25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A97E8-9977-0142-8275-0BBE4A2E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8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8870-8391-FB41-93F6-79A6188A72B6}" type="datetimeFigureOut">
              <a:rPr lang="en-US" smtClean="0"/>
              <a:t>3/25/25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A97E8-9977-0142-8275-0BBE4A2E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99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58870-8391-FB41-93F6-79A6188A72B6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A97E8-9977-0142-8275-0BBE4A2E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60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CDB18-3D9C-511A-4DCD-F25EF215C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100" y="88323"/>
            <a:ext cx="10565450" cy="2387600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AI-Driven Anomaly Detection and Automated Break Resolution</a:t>
            </a:r>
            <a:endParaRPr lang="en-US" sz="32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85441-B53F-3D2F-7BE8-23945B73B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100" y="457625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1400" dirty="0"/>
              <a:t>Team Members:</a:t>
            </a:r>
          </a:p>
          <a:p>
            <a:pPr algn="l"/>
            <a:r>
              <a:rPr lang="en-US" sz="1400" dirty="0"/>
              <a:t>Sahithi </a:t>
            </a:r>
            <a:r>
              <a:rPr lang="en-US" sz="1400" dirty="0" err="1"/>
              <a:t>Lingannagari</a:t>
            </a:r>
            <a:endParaRPr lang="en-US" sz="1400" dirty="0"/>
          </a:p>
          <a:p>
            <a:pPr algn="l"/>
            <a:r>
              <a:rPr lang="en-US" sz="1400" dirty="0"/>
              <a:t>Lakshmi Chaitanya</a:t>
            </a:r>
          </a:p>
        </p:txBody>
      </p:sp>
    </p:spTree>
    <p:extLst>
      <p:ext uri="{BB962C8B-B14F-4D97-AF65-F5344CB8AC3E}">
        <p14:creationId xmlns:p14="http://schemas.microsoft.com/office/powerpoint/2010/main" val="2047146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5740A-FCA1-8F33-D2DB-ADE1A2CE5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365125"/>
            <a:ext cx="10943602" cy="1325563"/>
          </a:xfrm>
        </p:spPr>
        <p:txBody>
          <a:bodyPr>
            <a:noAutofit/>
          </a:bodyPr>
          <a:lstStyle/>
          <a:p>
            <a:r>
              <a:rPr lang="en-IN" sz="3200" b="1" dirty="0">
                <a:solidFill>
                  <a:srgbClr val="C00000"/>
                </a:solidFill>
              </a:rPr>
              <a:t>Current Challenges and Need for a Genetic AI-Driven Solution</a:t>
            </a:r>
            <a:br>
              <a:rPr lang="en-IN" sz="3200" b="1" dirty="0"/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700D3-38DF-E78B-E13C-A217679AC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198" y="1381244"/>
            <a:ext cx="10875236" cy="4351338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Current Challenges: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Traditional reconciliation processes are often manual, time-consuming, and error-prone.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Difficulty in detecting complex anomalies using static thresholds.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High dependency on human expertise for anomaly detection and resolution.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Limited scalability when dealing with large and diverse data 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Why Genetic AI?: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Genetic algorithms mimic natural selection to optimize anomaly detection, adapting over time based on feedback.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Capable of learning and identifying intricate data patterns that are challenging to detect with conventional methods.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Automates break resolution, minimizing human intervention while maintaining accuracy.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Integrates seamlessly with existing data ingestion and reconciliation workflows for a holistic approach.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877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1184DE-B38F-061E-58F8-041CF8C4DA19}"/>
              </a:ext>
            </a:extLst>
          </p:cNvPr>
          <p:cNvSpPr txBox="1"/>
          <p:nvPr/>
        </p:nvSpPr>
        <p:spPr>
          <a:xfrm>
            <a:off x="572493" y="238539"/>
            <a:ext cx="11018520" cy="14344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b="1" dirty="0">
              <a:solidFill>
                <a:srgbClr val="C0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b="1" dirty="0">
              <a:solidFill>
                <a:srgbClr val="C0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solidFill>
                  <a:srgbClr val="C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Proposed Solution &amp; Key Metrics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dirty="0">
              <a:solidFill>
                <a:srgbClr val="C0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7D661-57B0-621D-431C-E6B543643F2D}"/>
              </a:ext>
            </a:extLst>
          </p:cNvPr>
          <p:cNvSpPr txBox="1"/>
          <p:nvPr/>
        </p:nvSpPr>
        <p:spPr>
          <a:xfrm>
            <a:off x="572493" y="2071316"/>
            <a:ext cx="6713552" cy="4119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Solution Overview: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Genetic AI-driven anomaly detection and resolution system.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Combines genetic algorithms with feedback loops for continuous learning.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Automates anomaly detection, feedback collection, and resolution tasks.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Key Metrics: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Anomaly Detection Accuracy: Reduction in false positives and negatives.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Resolution Speed: Decreased time from detection to resolution.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Operational Efficiency: Reduction in manual effort and increased scalability.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Feedback Utilization: Leveraging user feedback to refine detection over time.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screenshot of a feedback form&#10;&#10;AI-generated content may be incorrect.">
            <a:extLst>
              <a:ext uri="{FF2B5EF4-FFF2-40B4-BE49-F238E27FC236}">
                <a16:creationId xmlns:a16="http://schemas.microsoft.com/office/drawing/2014/main" id="{44C100C7-63F2-364F-A57B-A983052358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253" b="3"/>
          <a:stretch/>
        </p:blipFill>
        <p:spPr>
          <a:xfrm>
            <a:off x="7675658" y="2093976"/>
            <a:ext cx="4513294" cy="440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081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64305B-FA81-7C1B-0BAA-9F71C7AE1F1D}"/>
              </a:ext>
            </a:extLst>
          </p:cNvPr>
          <p:cNvSpPr txBox="1"/>
          <p:nvPr/>
        </p:nvSpPr>
        <p:spPr>
          <a:xfrm>
            <a:off x="838200" y="1929384"/>
            <a:ext cx="10515600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Operational Impact: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Streamlined reconciliation processes and efficient anomaly management.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Reduced time and effort in break resolution.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Financial Impact: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Minimized financial discrepancies and potential revenue losses.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Cost-effective automation reducing reliance on manual effort.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Strategic Impact: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Supports data-driven decision-making.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Strengthened cybersecurity and compliance adherence.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72D06-ECC5-915B-88BD-609B65EB9356}"/>
              </a:ext>
            </a:extLst>
          </p:cNvPr>
          <p:cNvSpPr txBox="1"/>
          <p:nvPr/>
        </p:nvSpPr>
        <p:spPr>
          <a:xfrm>
            <a:off x="669036" y="631371"/>
            <a:ext cx="105323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of Impact of the Genetic AI-Based Solution</a:t>
            </a:r>
          </a:p>
          <a:p>
            <a:endParaRPr lang="en-US" sz="3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298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94BFCCA4-109C-4B21-816E-144FE75C3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B217FF-DBDB-FF04-88CC-E3DA07DF86ED}"/>
              </a:ext>
            </a:extLst>
          </p:cNvPr>
          <p:cNvSpPr txBox="1"/>
          <p:nvPr/>
        </p:nvSpPr>
        <p:spPr>
          <a:xfrm>
            <a:off x="630918" y="643465"/>
            <a:ext cx="3895359" cy="18466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solidFill>
                  <a:srgbClr val="C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Data Sources, Dependencies &amp; Integration</a:t>
            </a:r>
            <a:endParaRPr lang="en-US" sz="3200" dirty="0">
              <a:solidFill>
                <a:srgbClr val="C0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4" name="sketch line">
            <a:extLst>
              <a:ext uri="{FF2B5EF4-FFF2-40B4-BE49-F238E27FC236}">
                <a16:creationId xmlns:a16="http://schemas.microsoft.com/office/drawing/2014/main" id="{0059B5C0-FEC8-4370-AF45-02E3AEF6F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659144"/>
            <a:ext cx="3566160" cy="18288"/>
          </a:xfrm>
          <a:custGeom>
            <a:avLst/>
            <a:gdLst>
              <a:gd name="connsiteX0" fmla="*/ 0 w 3566160"/>
              <a:gd name="connsiteY0" fmla="*/ 0 h 18288"/>
              <a:gd name="connsiteX1" fmla="*/ 665683 w 3566160"/>
              <a:gd name="connsiteY1" fmla="*/ 0 h 18288"/>
              <a:gd name="connsiteX2" fmla="*/ 1331366 w 3566160"/>
              <a:gd name="connsiteY2" fmla="*/ 0 h 18288"/>
              <a:gd name="connsiteX3" fmla="*/ 1818742 w 3566160"/>
              <a:gd name="connsiteY3" fmla="*/ 0 h 18288"/>
              <a:gd name="connsiteX4" fmla="*/ 2413102 w 3566160"/>
              <a:gd name="connsiteY4" fmla="*/ 0 h 18288"/>
              <a:gd name="connsiteX5" fmla="*/ 2936138 w 3566160"/>
              <a:gd name="connsiteY5" fmla="*/ 0 h 18288"/>
              <a:gd name="connsiteX6" fmla="*/ 3566160 w 3566160"/>
              <a:gd name="connsiteY6" fmla="*/ 0 h 18288"/>
              <a:gd name="connsiteX7" fmla="*/ 3566160 w 3566160"/>
              <a:gd name="connsiteY7" fmla="*/ 18288 h 18288"/>
              <a:gd name="connsiteX8" fmla="*/ 2971800 w 3566160"/>
              <a:gd name="connsiteY8" fmla="*/ 18288 h 18288"/>
              <a:gd name="connsiteX9" fmla="*/ 2448763 w 3566160"/>
              <a:gd name="connsiteY9" fmla="*/ 18288 h 18288"/>
              <a:gd name="connsiteX10" fmla="*/ 1854403 w 3566160"/>
              <a:gd name="connsiteY10" fmla="*/ 18288 h 18288"/>
              <a:gd name="connsiteX11" fmla="*/ 1295705 w 3566160"/>
              <a:gd name="connsiteY11" fmla="*/ 18288 h 18288"/>
              <a:gd name="connsiteX12" fmla="*/ 772668 w 3566160"/>
              <a:gd name="connsiteY12" fmla="*/ 18288 h 18288"/>
              <a:gd name="connsiteX13" fmla="*/ 0 w 3566160"/>
              <a:gd name="connsiteY13" fmla="*/ 18288 h 18288"/>
              <a:gd name="connsiteX14" fmla="*/ 0 w 356616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66160" h="18288" fill="none" extrusionOk="0">
                <a:moveTo>
                  <a:pt x="0" y="0"/>
                </a:moveTo>
                <a:cubicBezTo>
                  <a:pt x="222644" y="15773"/>
                  <a:pt x="447078" y="-30288"/>
                  <a:pt x="665683" y="0"/>
                </a:cubicBezTo>
                <a:cubicBezTo>
                  <a:pt x="884288" y="30288"/>
                  <a:pt x="1132425" y="-6167"/>
                  <a:pt x="1331366" y="0"/>
                </a:cubicBezTo>
                <a:cubicBezTo>
                  <a:pt x="1530307" y="6167"/>
                  <a:pt x="1680942" y="17562"/>
                  <a:pt x="1818742" y="0"/>
                </a:cubicBezTo>
                <a:cubicBezTo>
                  <a:pt x="1956542" y="-17562"/>
                  <a:pt x="2130227" y="23032"/>
                  <a:pt x="2413102" y="0"/>
                </a:cubicBezTo>
                <a:cubicBezTo>
                  <a:pt x="2695977" y="-23032"/>
                  <a:pt x="2679988" y="-13260"/>
                  <a:pt x="2936138" y="0"/>
                </a:cubicBezTo>
                <a:cubicBezTo>
                  <a:pt x="3192288" y="13260"/>
                  <a:pt x="3378668" y="16268"/>
                  <a:pt x="3566160" y="0"/>
                </a:cubicBezTo>
                <a:cubicBezTo>
                  <a:pt x="3566199" y="7328"/>
                  <a:pt x="3566779" y="9982"/>
                  <a:pt x="3566160" y="18288"/>
                </a:cubicBezTo>
                <a:cubicBezTo>
                  <a:pt x="3315478" y="45899"/>
                  <a:pt x="3188272" y="-7574"/>
                  <a:pt x="2971800" y="18288"/>
                </a:cubicBezTo>
                <a:cubicBezTo>
                  <a:pt x="2755328" y="44150"/>
                  <a:pt x="2598570" y="34692"/>
                  <a:pt x="2448763" y="18288"/>
                </a:cubicBezTo>
                <a:cubicBezTo>
                  <a:pt x="2298956" y="1884"/>
                  <a:pt x="2011344" y="-7043"/>
                  <a:pt x="1854403" y="18288"/>
                </a:cubicBezTo>
                <a:cubicBezTo>
                  <a:pt x="1697462" y="43619"/>
                  <a:pt x="1444994" y="618"/>
                  <a:pt x="1295705" y="18288"/>
                </a:cubicBezTo>
                <a:cubicBezTo>
                  <a:pt x="1146416" y="35958"/>
                  <a:pt x="965401" y="42167"/>
                  <a:pt x="772668" y="18288"/>
                </a:cubicBezTo>
                <a:cubicBezTo>
                  <a:pt x="579935" y="-5591"/>
                  <a:pt x="352420" y="-19381"/>
                  <a:pt x="0" y="18288"/>
                </a:cubicBezTo>
                <a:cubicBezTo>
                  <a:pt x="-593" y="9736"/>
                  <a:pt x="244" y="6610"/>
                  <a:pt x="0" y="0"/>
                </a:cubicBezTo>
                <a:close/>
              </a:path>
              <a:path w="3566160" h="18288" stroke="0" extrusionOk="0">
                <a:moveTo>
                  <a:pt x="0" y="0"/>
                </a:moveTo>
                <a:cubicBezTo>
                  <a:pt x="169947" y="-5008"/>
                  <a:pt x="340602" y="-17518"/>
                  <a:pt x="594360" y="0"/>
                </a:cubicBezTo>
                <a:cubicBezTo>
                  <a:pt x="848118" y="17518"/>
                  <a:pt x="997921" y="8866"/>
                  <a:pt x="1224382" y="0"/>
                </a:cubicBezTo>
                <a:cubicBezTo>
                  <a:pt x="1450843" y="-8866"/>
                  <a:pt x="1572343" y="8392"/>
                  <a:pt x="1783080" y="0"/>
                </a:cubicBezTo>
                <a:cubicBezTo>
                  <a:pt x="1993817" y="-8392"/>
                  <a:pt x="2266728" y="2126"/>
                  <a:pt x="2448763" y="0"/>
                </a:cubicBezTo>
                <a:cubicBezTo>
                  <a:pt x="2630798" y="-2126"/>
                  <a:pt x="2815508" y="-13843"/>
                  <a:pt x="3043123" y="0"/>
                </a:cubicBezTo>
                <a:cubicBezTo>
                  <a:pt x="3270738" y="13843"/>
                  <a:pt x="3420568" y="2184"/>
                  <a:pt x="3566160" y="0"/>
                </a:cubicBezTo>
                <a:cubicBezTo>
                  <a:pt x="3566487" y="8595"/>
                  <a:pt x="3566088" y="13110"/>
                  <a:pt x="3566160" y="18288"/>
                </a:cubicBezTo>
                <a:cubicBezTo>
                  <a:pt x="3421748" y="9323"/>
                  <a:pt x="3176383" y="-3939"/>
                  <a:pt x="2971800" y="18288"/>
                </a:cubicBezTo>
                <a:cubicBezTo>
                  <a:pt x="2767217" y="40515"/>
                  <a:pt x="2590769" y="4336"/>
                  <a:pt x="2306117" y="18288"/>
                </a:cubicBezTo>
                <a:cubicBezTo>
                  <a:pt x="2021465" y="32240"/>
                  <a:pt x="1860727" y="-9280"/>
                  <a:pt x="1676095" y="18288"/>
                </a:cubicBezTo>
                <a:cubicBezTo>
                  <a:pt x="1491463" y="45856"/>
                  <a:pt x="1329173" y="5765"/>
                  <a:pt x="1153058" y="18288"/>
                </a:cubicBezTo>
                <a:cubicBezTo>
                  <a:pt x="976943" y="30811"/>
                  <a:pt x="895178" y="4751"/>
                  <a:pt x="665683" y="18288"/>
                </a:cubicBezTo>
                <a:cubicBezTo>
                  <a:pt x="436189" y="31825"/>
                  <a:pt x="302924" y="2002"/>
                  <a:pt x="0" y="18288"/>
                </a:cubicBezTo>
                <a:cubicBezTo>
                  <a:pt x="822" y="10564"/>
                  <a:pt x="-23" y="457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4489765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374B6F-47D8-04E8-5706-876700DDE5A8}"/>
              </a:ext>
            </a:extLst>
          </p:cNvPr>
          <p:cNvSpPr txBox="1"/>
          <p:nvPr/>
        </p:nvSpPr>
        <p:spPr>
          <a:xfrm>
            <a:off x="630936" y="2807167"/>
            <a:ext cx="3895522" cy="3386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Data Sources: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Reconciliation files from iHub and Catalyst.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Configurable CSV files detailing criteria columns and thresholds.</a:t>
            </a:r>
          </a:p>
          <a:p>
            <a:pPr marL="5143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CC9DC7-BF4A-B20C-87C3-132176F0C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205" y="164592"/>
            <a:ext cx="2030653" cy="34564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BE9DC5-B835-D2E9-D14E-5B99A73F2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7888" y="738220"/>
            <a:ext cx="3785616" cy="14953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02EF60-D263-09E1-F37C-64630CE757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2624" y="4366831"/>
            <a:ext cx="3099816" cy="12554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F9A63B-0009-EE48-9A9E-3A305CB7AD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7888" y="3806611"/>
            <a:ext cx="3785616" cy="155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005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78C29F-B9DB-4FE4-A698-AB106EEA07FE}"/>
              </a:ext>
            </a:extLst>
          </p:cNvPr>
          <p:cNvSpPr txBox="1"/>
          <p:nvPr/>
        </p:nvSpPr>
        <p:spPr>
          <a:xfrm>
            <a:off x="585216" y="50057"/>
            <a:ext cx="11018520" cy="14344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solidFill>
                  <a:srgbClr val="C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Data Sources, Dependencies &amp; Integration</a:t>
            </a:r>
            <a:endParaRPr lang="en-US" sz="3200" dirty="0">
              <a:solidFill>
                <a:srgbClr val="C0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093A7D-9809-26B8-4A0E-769E456CC97B}"/>
              </a:ext>
            </a:extLst>
          </p:cNvPr>
          <p:cNvSpPr txBox="1"/>
          <p:nvPr/>
        </p:nvSpPr>
        <p:spPr>
          <a:xfrm>
            <a:off x="572493" y="2071316"/>
            <a:ext cx="6713552" cy="4119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5143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Dependencies: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Accurate data ingestion from upstream systems.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Configuration files to guide anomaly detection.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Feedback mechanism for improving detection precision.</a:t>
            </a:r>
          </a:p>
        </p:txBody>
      </p:sp>
      <p:pic>
        <p:nvPicPr>
          <p:cNvPr id="4" name="Picture 3" descr="A screenshot of a feedback form&#10;&#10;AI-generated content may be incorrect.">
            <a:extLst>
              <a:ext uri="{FF2B5EF4-FFF2-40B4-BE49-F238E27FC236}">
                <a16:creationId xmlns:a16="http://schemas.microsoft.com/office/drawing/2014/main" id="{E6BBE7BF-192C-B49F-46F1-96A38E917C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253" b="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131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758C5B-8990-2B44-363D-1835D0945AB5}"/>
              </a:ext>
            </a:extLst>
          </p:cNvPr>
          <p:cNvSpPr txBox="1"/>
          <p:nvPr/>
        </p:nvSpPr>
        <p:spPr>
          <a:xfrm>
            <a:off x="838200" y="1929384"/>
            <a:ext cx="10515600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Present State: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Manual, reactive, and resource-intensive anomaly management.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High dependency on static thresholds and human expertise.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Future State: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Automated, proactive, and scalable anomaly detection.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Dynamic thresholds powered by genetic algorithms and feedback loops.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Reduced manual dependency, increased efficiency, and data-driven insights.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773E53-7BCF-43D5-4714-B8D1B939809F}"/>
              </a:ext>
            </a:extLst>
          </p:cNvPr>
          <p:cNvSpPr txBox="1"/>
          <p:nvPr/>
        </p:nvSpPr>
        <p:spPr>
          <a:xfrm>
            <a:off x="598205" y="858875"/>
            <a:ext cx="9947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 State vs. Future State of Reconciliation</a:t>
            </a:r>
            <a:endParaRPr lang="en-US" sz="3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947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1170</TotalTime>
  <Words>393</Words>
  <Application>Microsoft Macintosh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2013 - 2022 Theme</vt:lpstr>
      <vt:lpstr>AI-Driven Anomaly Detection and Automated Break Resolution</vt:lpstr>
      <vt:lpstr>Current Challenges and Need for a Genetic AI-Driven Solution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Mahesh Kumar Chikoti</dc:creator>
  <cp:lastModifiedBy>Mahesh Kumar Chikoti</cp:lastModifiedBy>
  <cp:revision>23</cp:revision>
  <dcterms:created xsi:type="dcterms:W3CDTF">2025-03-25T16:35:16Z</dcterms:created>
  <dcterms:modified xsi:type="dcterms:W3CDTF">2025-03-26T12:05:33Z</dcterms:modified>
</cp:coreProperties>
</file>