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333" r:id="rId2"/>
    <p:sldId id="258" r:id="rId3"/>
    <p:sldId id="270" r:id="rId4"/>
    <p:sldId id="271" r:id="rId5"/>
    <p:sldId id="316" r:id="rId6"/>
    <p:sldId id="334" r:id="rId7"/>
    <p:sldId id="297" r:id="rId8"/>
    <p:sldId id="301" r:id="rId9"/>
    <p:sldId id="302" r:id="rId10"/>
    <p:sldId id="335" r:id="rId11"/>
  </p:sldIdLst>
  <p:sldSz cx="10972800" cy="6172200"/>
  <p:notesSz cx="7010400" cy="9296400"/>
  <p:embeddedFontLst>
    <p:embeddedFont>
      <p:font typeface="Noto Sans Symbols" panose="020B0604020202020204" charset="0"/>
      <p:regular r:id="rId13"/>
      <p:bold r:id="rId14"/>
      <p:italic r:id="rId15"/>
      <p:boldItalic r:id="rId16"/>
    </p:embeddedFont>
    <p:embeddedFont>
      <p:font typeface="Pacifico" panose="00000500000000000000" pitchFamily="2" charset="0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F3637E-882C-4612-8119-BCA0FA04F984}">
  <a:tblStyle styleId="{0BF3637E-882C-4612-8119-BCA0FA04F984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F4F9B2-BD9C-4ACF-BDDB-28CE89CE1167}" styleName="Table_1">
    <a:wholeTbl>
      <a:tcTxStyle b="off" i="off">
        <a:font>
          <a:latin typeface="Trebuchet MS"/>
          <a:ea typeface="Trebuchet MS"/>
          <a:cs typeface="Trebuchet MS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1C7D19-FE8B-40DB-B740-7661BBF1F48A}" styleName="Table_2">
    <a:wholeTbl>
      <a:tcTxStyle b="off" i="off">
        <a:font>
          <a:latin typeface="Trebuchet MS"/>
          <a:ea typeface="Trebuchet MS"/>
          <a:cs typeface="Trebuchet MS"/>
        </a:font>
        <a:schemeClr val="lt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dk2"/>
      </a:tcTxStyle>
      <a:tcStyle>
        <a:tcBdr/>
        <a:fill>
          <a:solidFill>
            <a:schemeClr val="l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8ED46-BCFB-4B95-8118-5FFCF8DE690B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77755"/>
  </p:normalViewPr>
  <p:slideViewPr>
    <p:cSldViewPr snapToGrid="0">
      <p:cViewPr varScale="1">
        <p:scale>
          <a:sx n="83" d="100"/>
          <a:sy n="83" d="100"/>
        </p:scale>
        <p:origin x="1042" y="72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44" h="139" extrusionOk="0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avLst/>
              <a:gdLst/>
              <a:ahLst/>
              <a:cxnLst/>
              <a:rect l="l" t="t" r="r" b="b"/>
              <a:pathLst>
                <a:path w="4200" h="788" extrusionOk="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avLst/>
              <a:gdLst/>
              <a:ahLst/>
              <a:cxnLst/>
              <a:rect l="l" t="t" r="r" b="b"/>
              <a:pathLst>
                <a:path w="1810" h="1200" extrusionOk="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C81A64CA-9333-F585-1F23-260F5EB3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>
            <a:extLst>
              <a:ext uri="{FF2B5EF4-FFF2-40B4-BE49-F238E27FC236}">
                <a16:creationId xmlns:a16="http://schemas.microsoft.com/office/drawing/2014/main" id="{BD165720-AF1E-290A-E4D0-CE6B65B1E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:notes">
            <a:extLst>
              <a:ext uri="{FF2B5EF4-FFF2-40B4-BE49-F238E27FC236}">
                <a16:creationId xmlns:a16="http://schemas.microsoft.com/office/drawing/2014/main" id="{916C864E-8FD0-F9D9-64F5-A362BB331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16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850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4f7bb4cdbd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g4f7bb4cdb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4f7bb4cdbd_0_8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g4f7bb4cdb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4f7bb4cdbd_0_20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g4f7bb4cdb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620"/>
            <a:ext cx="10972800" cy="617982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361" y="2164081"/>
            <a:ext cx="6990242" cy="1481672"/>
          </a:xfrm>
        </p:spPr>
        <p:txBody>
          <a:bodyPr anchor="b">
            <a:noAutofit/>
          </a:bodyPr>
          <a:lstStyle>
            <a:lvl1pPr algn="r"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361" y="3645750"/>
            <a:ext cx="6990242" cy="98720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89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0"/>
            <a:ext cx="7737001" cy="3063240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023360"/>
            <a:ext cx="7737001" cy="1413866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555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7284721" cy="2720340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9525" y="3268980"/>
            <a:ext cx="6502072" cy="342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023360"/>
            <a:ext cx="7737001" cy="1413866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3" y="711340"/>
            <a:ext cx="548640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3710" y="2597901"/>
            <a:ext cx="548640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2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2290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738789"/>
            <a:ext cx="7737001" cy="2335914"/>
          </a:xfrm>
        </p:spPr>
        <p:txBody>
          <a:bodyPr anchor="b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074703"/>
            <a:ext cx="7737001" cy="136252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25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7284721" cy="2720340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9" y="3611880"/>
            <a:ext cx="7737002" cy="46282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074703"/>
            <a:ext cx="7737001" cy="136252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3" y="711340"/>
            <a:ext cx="548640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03710" y="2597901"/>
            <a:ext cx="548640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319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19" y="548640"/>
            <a:ext cx="7729383" cy="2720340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9" y="3611880"/>
            <a:ext cx="7737002" cy="46282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074703"/>
            <a:ext cx="7737001" cy="136252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83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9238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0906" y="548640"/>
            <a:ext cx="1174269" cy="472630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548640"/>
            <a:ext cx="6354135" cy="4726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7815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Photograph">
  <p:cSld name="Content with Photograph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12064" y="2103035"/>
            <a:ext cx="5905833" cy="369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592211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Trebuchet MS"/>
              <a:buNone/>
              <a:defRPr sz="2400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7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Content - NO LOGO &amp; PAGE NUMBER">
  <p:cSld name="Title, Subtitle, Content - NO LOGO &amp; PAGE 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98348" y="737427"/>
            <a:ext cx="9976104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512064" y="2103035"/>
            <a:ext cx="9948672" cy="369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98348" y="12595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Trebuchet MS"/>
              <a:buNone/>
              <a:defRPr sz="2400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rebuchet MS"/>
              <a:buNone/>
              <a:defRPr sz="2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54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39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5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430781"/>
            <a:ext cx="7737001" cy="1643923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074703"/>
            <a:ext cx="7737001" cy="77436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683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944530"/>
            <a:ext cx="3765632" cy="349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973" y="1944530"/>
            <a:ext cx="3765631" cy="3492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17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1" y="1944885"/>
            <a:ext cx="3767061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171" y="2463521"/>
            <a:ext cx="3767061" cy="2973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9545" y="1944885"/>
            <a:ext cx="3767056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9546" y="2463521"/>
            <a:ext cx="3767055" cy="2973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07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48640"/>
            <a:ext cx="773700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093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980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48744"/>
            <a:ext cx="3469075" cy="1150619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415" y="463432"/>
            <a:ext cx="4062187" cy="49737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99363"/>
            <a:ext cx="3469075" cy="2326004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11357" indent="0">
              <a:buNone/>
              <a:defRPr sz="1260"/>
            </a:lvl2pPr>
            <a:lvl3pPr marL="822713" indent="0">
              <a:buNone/>
              <a:defRPr sz="1080"/>
            </a:lvl3pPr>
            <a:lvl4pPr marL="1234070" indent="0">
              <a:buNone/>
              <a:defRPr sz="900"/>
            </a:lvl4pPr>
            <a:lvl5pPr marL="1645426" indent="0">
              <a:buNone/>
              <a:defRPr sz="900"/>
            </a:lvl5pPr>
            <a:lvl6pPr marL="2056783" indent="0">
              <a:buNone/>
              <a:defRPr sz="900"/>
            </a:lvl6pPr>
            <a:lvl7pPr marL="2468139" indent="0">
              <a:buNone/>
              <a:defRPr sz="900"/>
            </a:lvl7pPr>
            <a:lvl8pPr marL="2879496" indent="0">
              <a:buNone/>
              <a:defRPr sz="900"/>
            </a:lvl8pPr>
            <a:lvl9pPr marL="329085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926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320540"/>
            <a:ext cx="7737000" cy="510064"/>
          </a:xfrm>
        </p:spPr>
        <p:txBody>
          <a:bodyPr anchor="b">
            <a:normAutofit/>
          </a:bodyPr>
          <a:lstStyle>
            <a:lvl1pPr algn="l">
              <a:defRPr sz="2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1" y="548640"/>
            <a:ext cx="7737001" cy="3461146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4830604"/>
            <a:ext cx="7737000" cy="606622"/>
          </a:xfrm>
        </p:spPr>
        <p:txBody>
          <a:bodyPr>
            <a:normAutofit/>
          </a:bodyPr>
          <a:lstStyle>
            <a:lvl1pPr marL="0" indent="0">
              <a:buNone/>
              <a:defRPr sz="108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0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620"/>
            <a:ext cx="10972800" cy="617982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48640"/>
            <a:ext cx="7737001" cy="1188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944530"/>
            <a:ext cx="7737001" cy="34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4620" y="5437226"/>
            <a:ext cx="820745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437226"/>
            <a:ext cx="566785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1597" y="5437226"/>
            <a:ext cx="615005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0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2" r:id="rId18"/>
    <p:sldLayoutId id="2147483703" r:id="rId19"/>
    <p:sldLayoutId id="2147483704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32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610" indent="-30861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oo.gl/eTxV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>
          <a:extLst>
            <a:ext uri="{FF2B5EF4-FFF2-40B4-BE49-F238E27FC236}">
              <a16:creationId xmlns:a16="http://schemas.microsoft.com/office/drawing/2014/main" id="{270426AC-8539-4809-B4EB-84B6DF5E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0"/>
            <a:ext cx="10972798" cy="6179820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2800" cy="6179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58336" cy="509953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4680" y="3436620"/>
            <a:ext cx="4005263" cy="273558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3076" y="0"/>
            <a:ext cx="1589724" cy="6172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21140" y="0"/>
            <a:ext cx="1554480" cy="61722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82740" y="3313271"/>
            <a:ext cx="4287202" cy="285892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A0C13EAF-11CE-D0CC-20D1-C554043FE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360" y="1257300"/>
            <a:ext cx="6990242" cy="23884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000" b="1" i="0" u="none" strike="noStrike" cap="none">
                <a:solidFill>
                  <a:schemeClr val="accent1"/>
                </a:solidFill>
                <a:sym typeface="Trebuchet MS"/>
              </a:rPr>
              <a:t>Smarter Reconciliation and Anamoly Detection using Gen AI</a:t>
            </a:r>
            <a:br>
              <a:rPr lang="en-US" sz="3000" b="1" i="0" u="none" strike="noStrike" cap="none">
                <a:solidFill>
                  <a:schemeClr val="accent1"/>
                </a:solidFill>
                <a:sym typeface="Trebuchet MS"/>
              </a:rPr>
            </a:br>
            <a:br>
              <a:rPr lang="en-US" sz="3000" b="1" i="0" u="none" strike="noStrike" cap="none">
                <a:solidFill>
                  <a:schemeClr val="accent1"/>
                </a:solidFill>
                <a:sym typeface="Trebuchet MS"/>
              </a:rPr>
            </a:br>
            <a:r>
              <a:rPr lang="en-US" sz="3000" b="1" i="0" u="none" strike="noStrike" cap="none">
                <a:solidFill>
                  <a:schemeClr val="accent1"/>
                </a:solidFill>
                <a:sym typeface="Trebuchet MS"/>
              </a:rPr>
              <a:t>Team Code Frenzy</a:t>
            </a:r>
            <a:br>
              <a:rPr lang="en-US" sz="3000" b="1" i="0" u="none" strike="noStrike" cap="none">
                <a:solidFill>
                  <a:schemeClr val="accent1"/>
                </a:solidFill>
                <a:sym typeface="Trebuchet MS"/>
              </a:rPr>
            </a:br>
            <a:endParaRPr lang="en-US" sz="3000" b="1" i="0" u="none" strike="noStrike" cap="none">
              <a:solidFill>
                <a:schemeClr val="accent1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1865024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330F-C558-69C4-4D69-B19B8EC5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A779-72A4-90AD-B21E-396AF57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Thank You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ED77-63DC-1524-3ECC-B844FF6B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103035"/>
            <a:ext cx="5131354" cy="3693758"/>
          </a:xfrm>
        </p:spPr>
        <p:txBody>
          <a:bodyPr/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8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4BFCF-06B0-2CC8-2837-5CAD4B2799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ANOMALY &amp; </a:t>
            </a:r>
            <a:r>
              <a:rPr lang="en-US" dirty="0" err="1"/>
              <a:t>XGBoost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1"/>
          </p:nvPr>
        </p:nvSpPr>
        <p:spPr>
          <a:xfrm>
            <a:off x="514633" y="1708795"/>
            <a:ext cx="5695092" cy="394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15900">
              <a:spcBef>
                <a:spcPts val="1800"/>
              </a:spcBef>
            </a:pPr>
            <a:r>
              <a:rPr lang="en-US" sz="2000" b="1" i="1" dirty="0">
                <a:solidFill>
                  <a:schemeClr val="dk2"/>
                </a:solidFill>
              </a:rPr>
              <a:t>Anomaly </a:t>
            </a:r>
            <a:r>
              <a:rPr lang="en-US" sz="2000" i="1" dirty="0">
                <a:solidFill>
                  <a:schemeClr val="dk2"/>
                </a:solidFill>
              </a:rPr>
              <a:t>- A data point which differs significantly from other data points</a:t>
            </a:r>
          </a:p>
          <a:p>
            <a:pPr marL="342900" lvl="0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i="1" dirty="0" err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XGBoost</a:t>
            </a:r>
            <a:r>
              <a:rPr lang="en-US" sz="2000" i="1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implementation of gradient boosted decision trees designed for speed and performance.</a:t>
            </a:r>
          </a:p>
          <a:p>
            <a:pPr marL="342900" indent="-215900">
              <a:spcBef>
                <a:spcPts val="1800"/>
              </a:spcBef>
            </a:pPr>
            <a:r>
              <a:rPr lang="en-US" sz="20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 powerful tool for solving classification and regression problems in a supervised learning setting.</a:t>
            </a:r>
            <a:endParaRPr lang="en-US" dirty="0"/>
          </a:p>
          <a:p>
            <a:pPr marL="342900" lvl="0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</p:txBody>
      </p:sp>
      <p:pic>
        <p:nvPicPr>
          <p:cNvPr id="184" name="Google Shape;184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724" y="1865632"/>
            <a:ext cx="2971221" cy="1505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https://images.boredomfiles.com/wp-content/uploads/2018/03/pic-diff-2.jpg">
            <a:extLst>
              <a:ext uri="{FF2B5EF4-FFF2-40B4-BE49-F238E27FC236}">
                <a16:creationId xmlns:a16="http://schemas.microsoft.com/office/drawing/2014/main" id="{CF01C245-BC8A-5A9B-5D8B-FDBA3C7E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9723" y="3383822"/>
            <a:ext cx="3091295" cy="157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847510"/>
            <a:ext cx="86868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/>
          <p:nvPr/>
        </p:nvSpPr>
        <p:spPr>
          <a:xfrm>
            <a:off x="9884229" y="5687786"/>
            <a:ext cx="1088571" cy="4844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498348" y="1183325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of Decision Tree</a:t>
            </a:r>
            <a:endParaRPr/>
          </a:p>
        </p:txBody>
      </p:sp>
      <p:sp>
        <p:nvSpPr>
          <p:cNvPr id="378" name="Google Shape;378;p51"/>
          <p:cNvSpPr txBox="1"/>
          <p:nvPr/>
        </p:nvSpPr>
        <p:spPr>
          <a:xfrm>
            <a:off x="498348" y="661219"/>
            <a:ext cx="9976104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PREDICT: WHO ENJOYS COMPUTER GAMES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2" descr="https://raw.githubusercontent.com/dmlc/web-data/master/xgboost/model/twocart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6475" y="1708788"/>
            <a:ext cx="396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 txBox="1"/>
          <p:nvPr/>
        </p:nvSpPr>
        <p:spPr>
          <a:xfrm>
            <a:off x="4664654" y="5841891"/>
            <a:ext cx="1653017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https://goo.gl/eTxVtA</a:t>
            </a:r>
            <a:r>
              <a:rPr lang="en-US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pic>
        <p:nvPicPr>
          <p:cNvPr id="385" name="Google Shape;385;p52" descr="https://raw.githubusercontent.com/dmlc/web-data/master/xgboost/model/twocart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54"/>
          <a:stretch/>
        </p:blipFill>
        <p:spPr>
          <a:xfrm>
            <a:off x="6378475" y="4912667"/>
            <a:ext cx="273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 descr="https://raw.githubusercontent.com/dmlc/web-data/master/xgboost/model/twocart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54"/>
          <a:stretch/>
        </p:blipFill>
        <p:spPr>
          <a:xfrm>
            <a:off x="1804324" y="4912667"/>
            <a:ext cx="273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2" descr="https://raw.githubusercontent.com/dmlc/web-data/master/xgboost/model/twocart.png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8324" y="1760901"/>
            <a:ext cx="4068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2"/>
          <p:cNvSpPr/>
          <p:nvPr/>
        </p:nvSpPr>
        <p:spPr>
          <a:xfrm>
            <a:off x="9884229" y="5687786"/>
            <a:ext cx="1088571" cy="4844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2"/>
          <p:cNvSpPr txBox="1"/>
          <p:nvPr/>
        </p:nvSpPr>
        <p:spPr>
          <a:xfrm>
            <a:off x="498348" y="1183325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52"/>
          <p:cNvSpPr txBox="1"/>
          <p:nvPr/>
        </p:nvSpPr>
        <p:spPr>
          <a:xfrm>
            <a:off x="244549" y="370070"/>
            <a:ext cx="10229903" cy="995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ENSEMBLED DECISION TREES</a:t>
            </a:r>
            <a:endParaRPr/>
          </a:p>
        </p:txBody>
      </p:sp>
      <p:cxnSp>
        <p:nvCxnSpPr>
          <p:cNvPr id="391" name="Google Shape;391;p52"/>
          <p:cNvCxnSpPr/>
          <p:nvPr/>
        </p:nvCxnSpPr>
        <p:spPr>
          <a:xfrm>
            <a:off x="5486399" y="1888073"/>
            <a:ext cx="0" cy="311282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A12A-6CD0-4609-A599-64DA7563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94D59-2790-48CA-BA57-AD750D4B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Intuitive Example for Tree Construction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BC9A1E-BD2E-421C-9794-2A5AE2DB8C47}"/>
              </a:ext>
            </a:extLst>
          </p:cNvPr>
          <p:cNvCxnSpPr/>
          <p:nvPr/>
        </p:nvCxnSpPr>
        <p:spPr>
          <a:xfrm flipV="1">
            <a:off x="790112" y="2645546"/>
            <a:ext cx="0" cy="19619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03310-2094-4977-9EB1-11B3FEBBFCB5}"/>
              </a:ext>
            </a:extLst>
          </p:cNvPr>
          <p:cNvCxnSpPr/>
          <p:nvPr/>
        </p:nvCxnSpPr>
        <p:spPr>
          <a:xfrm>
            <a:off x="798990" y="4607511"/>
            <a:ext cx="1775534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A2829F-C0EB-47D2-AF92-C9C5E41144D7}"/>
              </a:ext>
            </a:extLst>
          </p:cNvPr>
          <p:cNvSpPr txBox="1"/>
          <p:nvPr/>
        </p:nvSpPr>
        <p:spPr>
          <a:xfrm>
            <a:off x="994299" y="4829452"/>
            <a:ext cx="1269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1277D-7CFC-43BD-83C6-58F6CC597004}"/>
              </a:ext>
            </a:extLst>
          </p:cNvPr>
          <p:cNvSpPr txBox="1"/>
          <p:nvPr/>
        </p:nvSpPr>
        <p:spPr>
          <a:xfrm rot="16200000">
            <a:off x="-147979" y="3472639"/>
            <a:ext cx="1269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BD45B-7F47-46AC-B41F-1BA0AD3C00E6}"/>
              </a:ext>
            </a:extLst>
          </p:cNvPr>
          <p:cNvSpPr txBox="1"/>
          <p:nvPr/>
        </p:nvSpPr>
        <p:spPr>
          <a:xfrm>
            <a:off x="640663" y="4607511"/>
            <a:ext cx="1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FBD89-723F-44B2-A333-CA0321042A43}"/>
              </a:ext>
            </a:extLst>
          </p:cNvPr>
          <p:cNvSpPr txBox="1"/>
          <p:nvPr/>
        </p:nvSpPr>
        <p:spPr>
          <a:xfrm>
            <a:off x="2365165" y="4607511"/>
            <a:ext cx="4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9F16D-09A7-466B-A2AA-1DE0CB73454C}"/>
              </a:ext>
            </a:extLst>
          </p:cNvPr>
          <p:cNvSpPr txBox="1"/>
          <p:nvPr/>
        </p:nvSpPr>
        <p:spPr>
          <a:xfrm>
            <a:off x="406895" y="2683997"/>
            <a:ext cx="4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E95B2-5167-4BB1-B73E-FBBE062DB2E1}"/>
              </a:ext>
            </a:extLst>
          </p:cNvPr>
          <p:cNvSpPr txBox="1"/>
          <p:nvPr/>
        </p:nvSpPr>
        <p:spPr>
          <a:xfrm>
            <a:off x="332886" y="4415169"/>
            <a:ext cx="48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91F17-52B2-4826-9B17-C720764021F1}"/>
              </a:ext>
            </a:extLst>
          </p:cNvPr>
          <p:cNvSpPr txBox="1"/>
          <p:nvPr/>
        </p:nvSpPr>
        <p:spPr>
          <a:xfrm>
            <a:off x="510463" y="3472638"/>
            <a:ext cx="4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D9689-948C-466C-86CF-68A6936E7BD3}"/>
              </a:ext>
            </a:extLst>
          </p:cNvPr>
          <p:cNvSpPr txBox="1"/>
          <p:nvPr/>
        </p:nvSpPr>
        <p:spPr>
          <a:xfrm>
            <a:off x="1428953" y="4607511"/>
            <a:ext cx="4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58E17B-582D-4D50-A063-D393F6041DCF}"/>
              </a:ext>
            </a:extLst>
          </p:cNvPr>
          <p:cNvSpPr/>
          <p:nvPr/>
        </p:nvSpPr>
        <p:spPr>
          <a:xfrm>
            <a:off x="1428953" y="3086100"/>
            <a:ext cx="127614" cy="12761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480353-4CAB-4696-B909-18DF88181A10}"/>
              </a:ext>
            </a:extLst>
          </p:cNvPr>
          <p:cNvSpPr/>
          <p:nvPr/>
        </p:nvSpPr>
        <p:spPr>
          <a:xfrm>
            <a:off x="1777775" y="2910024"/>
            <a:ext cx="127614" cy="12761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4019F9-364F-4717-AD26-1913DDBE8B66}"/>
              </a:ext>
            </a:extLst>
          </p:cNvPr>
          <p:cNvSpPr/>
          <p:nvPr/>
        </p:nvSpPr>
        <p:spPr>
          <a:xfrm>
            <a:off x="1034082" y="4188505"/>
            <a:ext cx="127614" cy="12761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A1406D-1A96-47B1-9749-74599D4CEE24}"/>
              </a:ext>
            </a:extLst>
          </p:cNvPr>
          <p:cNvSpPr/>
          <p:nvPr/>
        </p:nvSpPr>
        <p:spPr>
          <a:xfrm>
            <a:off x="2136192" y="3846806"/>
            <a:ext cx="127614" cy="12761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8D10B0-86DA-4C49-959E-8D8DD9496570}"/>
              </a:ext>
            </a:extLst>
          </p:cNvPr>
          <p:cNvCxnSpPr/>
          <p:nvPr/>
        </p:nvCxnSpPr>
        <p:spPr>
          <a:xfrm>
            <a:off x="790112" y="3626526"/>
            <a:ext cx="157505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7C5987-4FAA-4102-A2ED-7B82C30C8F86}"/>
              </a:ext>
            </a:extLst>
          </p:cNvPr>
          <p:cNvCxnSpPr>
            <a:cxnSpLocks/>
          </p:cNvCxnSpPr>
          <p:nvPr/>
        </p:nvCxnSpPr>
        <p:spPr>
          <a:xfrm>
            <a:off x="1494072" y="3257354"/>
            <a:ext cx="0" cy="3691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9E9738-0FD8-410E-B157-A30D0F5FEA43}"/>
              </a:ext>
            </a:extLst>
          </p:cNvPr>
          <p:cNvCxnSpPr>
            <a:cxnSpLocks/>
          </p:cNvCxnSpPr>
          <p:nvPr/>
        </p:nvCxnSpPr>
        <p:spPr>
          <a:xfrm>
            <a:off x="1854563" y="3044104"/>
            <a:ext cx="0" cy="5824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F041D3-612E-427C-9EC8-4CF184A509AC}"/>
              </a:ext>
            </a:extLst>
          </p:cNvPr>
          <p:cNvCxnSpPr>
            <a:cxnSpLocks/>
          </p:cNvCxnSpPr>
          <p:nvPr/>
        </p:nvCxnSpPr>
        <p:spPr>
          <a:xfrm>
            <a:off x="1107376" y="3603404"/>
            <a:ext cx="0" cy="5824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8B6C3D-B558-439F-9085-F4A49C70628B}"/>
              </a:ext>
            </a:extLst>
          </p:cNvPr>
          <p:cNvCxnSpPr>
            <a:cxnSpLocks/>
          </p:cNvCxnSpPr>
          <p:nvPr/>
        </p:nvCxnSpPr>
        <p:spPr>
          <a:xfrm>
            <a:off x="2199999" y="3626526"/>
            <a:ext cx="0" cy="1538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BC34743-F4B7-46B3-A7E7-A6CC4B5D4985}"/>
              </a:ext>
            </a:extLst>
          </p:cNvPr>
          <p:cNvSpPr txBox="1"/>
          <p:nvPr/>
        </p:nvSpPr>
        <p:spPr>
          <a:xfrm>
            <a:off x="3622089" y="2170980"/>
            <a:ext cx="267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1:  Start as a single leaf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Input all GL balance and IHUB balance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29B05F-1536-4CF0-92B8-3F6AA47398B7}"/>
              </a:ext>
            </a:extLst>
          </p:cNvPr>
          <p:cNvSpPr/>
          <p:nvPr/>
        </p:nvSpPr>
        <p:spPr>
          <a:xfrm>
            <a:off x="7169972" y="2255953"/>
            <a:ext cx="1855433" cy="3728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60000,10000,80000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76C4E6-26F7-4667-8E81-74A9CBC44272}"/>
              </a:ext>
            </a:extLst>
          </p:cNvPr>
          <p:cNvCxnSpPr>
            <a:cxnSpLocks/>
          </p:cNvCxnSpPr>
          <p:nvPr/>
        </p:nvCxnSpPr>
        <p:spPr>
          <a:xfrm>
            <a:off x="1250472" y="2694200"/>
            <a:ext cx="0" cy="20287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99C1DF-FB06-46AA-A7C0-1398FAADAB00}"/>
              </a:ext>
            </a:extLst>
          </p:cNvPr>
          <p:cNvSpPr txBox="1"/>
          <p:nvPr/>
        </p:nvSpPr>
        <p:spPr>
          <a:xfrm>
            <a:off x="3622089" y="2973831"/>
            <a:ext cx="2672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2:  Calculate similarity score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For all balances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Set Threshold  @ balance 50000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04A15A-EBFE-40B1-9B3D-EDE4F0B9A0CA}"/>
              </a:ext>
            </a:extLst>
          </p:cNvPr>
          <p:cNvCxnSpPr>
            <a:cxnSpLocks/>
          </p:cNvCxnSpPr>
          <p:nvPr/>
        </p:nvCxnSpPr>
        <p:spPr>
          <a:xfrm>
            <a:off x="6968971" y="3257354"/>
            <a:ext cx="25301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32FCF0-E2B6-4F5E-A388-02C526D5D61D}"/>
              </a:ext>
            </a:extLst>
          </p:cNvPr>
          <p:cNvSpPr txBox="1"/>
          <p:nvPr/>
        </p:nvSpPr>
        <p:spPr>
          <a:xfrm>
            <a:off x="7048870" y="2973831"/>
            <a:ext cx="22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residuals squared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97C250-3FB0-47A6-8CF8-F06753809370}"/>
              </a:ext>
            </a:extLst>
          </p:cNvPr>
          <p:cNvSpPr txBox="1"/>
          <p:nvPr/>
        </p:nvSpPr>
        <p:spPr>
          <a:xfrm>
            <a:off x="7027362" y="3304585"/>
            <a:ext cx="287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of residuals  +  Regularization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BABD73-A379-4972-96D1-6DD879F7E54A}"/>
              </a:ext>
            </a:extLst>
          </p:cNvPr>
          <p:cNvSpPr/>
          <p:nvPr/>
        </p:nvSpPr>
        <p:spPr>
          <a:xfrm>
            <a:off x="7134075" y="3999394"/>
            <a:ext cx="1855433" cy="3728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B2E0F-5259-4729-8A75-6F9B71A6B25B}"/>
              </a:ext>
            </a:extLst>
          </p:cNvPr>
          <p:cNvSpPr txBox="1"/>
          <p:nvPr/>
        </p:nvSpPr>
        <p:spPr>
          <a:xfrm>
            <a:off x="1062367" y="2409545"/>
            <a:ext cx="48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8AD0C3-3387-40E1-A276-14C593C2D87D}"/>
              </a:ext>
            </a:extLst>
          </p:cNvPr>
          <p:cNvSpPr txBox="1"/>
          <p:nvPr/>
        </p:nvSpPr>
        <p:spPr>
          <a:xfrm>
            <a:off x="9312676" y="3931737"/>
            <a:ext cx="1544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S0 = 4</a:t>
            </a:r>
          </a:p>
          <a:p>
            <a:pPr algn="ctr"/>
            <a:r>
              <a:rPr lang="en-US" sz="1100" dirty="0"/>
              <a:t>Setting Reg = 0</a:t>
            </a:r>
          </a:p>
        </p:txBody>
      </p:sp>
    </p:spTree>
    <p:extLst>
      <p:ext uri="{BB962C8B-B14F-4D97-AF65-F5344CB8AC3E}">
        <p14:creationId xmlns:p14="http://schemas.microsoft.com/office/powerpoint/2010/main" val="14898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D74A-A7D2-DFFE-0636-FC3E2B77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2782-ECC5-1890-2F4F-C97F72F8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103035"/>
            <a:ext cx="5131354" cy="3693758"/>
          </a:xfrm>
        </p:spPr>
        <p:txBody>
          <a:bodyPr/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/>
              <a:t>The Generator, `G`, produces fake samples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/>
              <a:t>The discriminator, ‘D’, receives samples from both G and the dataset.</a:t>
            </a:r>
          </a:p>
          <a:p>
            <a:pPr indent="-330200" algn="just">
              <a:lnSpc>
                <a:spcPct val="150000"/>
              </a:lnSpc>
              <a:spcBef>
                <a:spcPts val="0"/>
              </a:spcBef>
              <a:buSzPts val="1600"/>
              <a:buFont typeface="Trebuchet MS"/>
              <a:buChar char="●"/>
            </a:pPr>
            <a:r>
              <a:rPr lang="en-US" sz="1800" dirty="0"/>
              <a:t>During Training: The generator tries to fool the discriminator by outputting values that resemble real data and the discriminator tries to become better at distinguishing between the real and fake data.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8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76D5-FCAA-9F4B-5695-7E8AF01D5C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5" name="Google Shape;1679;p77">
            <a:extLst>
              <a:ext uri="{FF2B5EF4-FFF2-40B4-BE49-F238E27FC236}">
                <a16:creationId xmlns:a16="http://schemas.microsoft.com/office/drawing/2014/main" id="{C5758337-C437-04B2-F83C-14BFB7B81B07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654" y="2103035"/>
            <a:ext cx="4304450" cy="20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72;p76">
            <a:extLst>
              <a:ext uri="{FF2B5EF4-FFF2-40B4-BE49-F238E27FC236}">
                <a16:creationId xmlns:a16="http://schemas.microsoft.com/office/drawing/2014/main" id="{890C1FAA-1F2D-23D5-35B1-5A200EB887AF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490" y="4181977"/>
            <a:ext cx="4093613" cy="136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0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8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THE tool</a:t>
            </a:r>
            <a:endParaRPr dirty="0"/>
          </a:p>
        </p:txBody>
      </p:sp>
      <p:graphicFrame>
        <p:nvGraphicFramePr>
          <p:cNvPr id="1689" name="Google Shape;1689;p78"/>
          <p:cNvGraphicFramePr/>
          <p:nvPr>
            <p:extLst>
              <p:ext uri="{D42A27DB-BD31-4B8C-83A1-F6EECF244321}">
                <p14:modId xmlns:p14="http://schemas.microsoft.com/office/powerpoint/2010/main" val="130726017"/>
              </p:ext>
            </p:extLst>
          </p:nvPr>
        </p:nvGraphicFramePr>
        <p:xfrm>
          <a:off x="420167" y="1848973"/>
          <a:ext cx="1548975" cy="2316550"/>
        </p:xfrm>
        <a:graphic>
          <a:graphicData uri="http://schemas.openxmlformats.org/drawingml/2006/table">
            <a:tbl>
              <a:tblPr>
                <a:noFill/>
                <a:tableStyleId>{6B1C7D19-FE8B-40DB-B740-7661BBF1F48A}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As of Date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%%%%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2"/>
                          </a:solidFill>
                        </a:rPr>
                        <a:t>company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%%%%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Account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%%%%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AU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%%%%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currency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%%%%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GL Balance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2"/>
                          </a:solidFill>
                        </a:rPr>
                        <a:t>IHUB Balance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%%%%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2"/>
                          </a:solidFill>
                        </a:rPr>
                        <a:t>%%%%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0" name="Google Shape;1690;p78"/>
          <p:cNvSpPr/>
          <p:nvPr/>
        </p:nvSpPr>
        <p:spPr>
          <a:xfrm>
            <a:off x="414054" y="1372646"/>
            <a:ext cx="1561200" cy="354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Reconciler Entry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78"/>
          <p:cNvSpPr/>
          <p:nvPr/>
        </p:nvSpPr>
        <p:spPr>
          <a:xfrm>
            <a:off x="2827001" y="2438274"/>
            <a:ext cx="2001300" cy="1208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</a:t>
            </a:r>
            <a:endParaRPr/>
          </a:p>
        </p:txBody>
      </p:sp>
      <p:cxnSp>
        <p:nvCxnSpPr>
          <p:cNvPr id="1692" name="Google Shape;1692;p78"/>
          <p:cNvCxnSpPr>
            <a:cxnSpLocks/>
          </p:cNvCxnSpPr>
          <p:nvPr/>
        </p:nvCxnSpPr>
        <p:spPr>
          <a:xfrm>
            <a:off x="1969142" y="3045174"/>
            <a:ext cx="7648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693" name="Google Shape;1693;p78"/>
          <p:cNvGraphicFramePr/>
          <p:nvPr>
            <p:extLst>
              <p:ext uri="{D42A27DB-BD31-4B8C-83A1-F6EECF244321}">
                <p14:modId xmlns:p14="http://schemas.microsoft.com/office/powerpoint/2010/main" val="393575872"/>
              </p:ext>
            </p:extLst>
          </p:nvPr>
        </p:nvGraphicFramePr>
        <p:xfrm>
          <a:off x="5366341" y="2562881"/>
          <a:ext cx="1548975" cy="1036350"/>
        </p:xfrm>
        <a:graphic>
          <a:graphicData uri="http://schemas.openxmlformats.org/drawingml/2006/table">
            <a:tbl>
              <a:tblPr>
                <a:noFill/>
                <a:tableStyleId>{6B1C7D19-FE8B-40DB-B740-7661BBF1F48A}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Balance Difference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#####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Match status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#####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comments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</a:rPr>
                        <a:t>#####</a:t>
                      </a:r>
                      <a:endParaRPr sz="1000" b="1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4" name="Google Shape;1694;p78"/>
          <p:cNvSpPr/>
          <p:nvPr/>
        </p:nvSpPr>
        <p:spPr>
          <a:xfrm>
            <a:off x="5366341" y="2112372"/>
            <a:ext cx="1561200" cy="354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Reconciler Entry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5" name="Google Shape;1695;p78"/>
          <p:cNvCxnSpPr>
            <a:cxnSpLocks/>
            <a:stCxn id="1691" idx="3"/>
          </p:cNvCxnSpPr>
          <p:nvPr/>
        </p:nvCxnSpPr>
        <p:spPr>
          <a:xfrm>
            <a:off x="4828301" y="3042474"/>
            <a:ext cx="5380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6" name="Google Shape;1696;p78"/>
          <p:cNvSpPr txBox="1"/>
          <p:nvPr/>
        </p:nvSpPr>
        <p:spPr>
          <a:xfrm>
            <a:off x="3282893" y="1802724"/>
            <a:ext cx="2454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Generate Fake Sample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7" name="Google Shape;1697;p78"/>
          <p:cNvSpPr txBox="1"/>
          <p:nvPr/>
        </p:nvSpPr>
        <p:spPr>
          <a:xfrm>
            <a:off x="5264140" y="3756280"/>
            <a:ext cx="18393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Meaningless Output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8" name="Google Shape;1698;p78"/>
          <p:cNvSpPr txBox="1"/>
          <p:nvPr/>
        </p:nvSpPr>
        <p:spPr>
          <a:xfrm>
            <a:off x="4446675" y="1181300"/>
            <a:ext cx="2454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STEP 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Google Shape;1727;p80">
            <a:extLst>
              <a:ext uri="{FF2B5EF4-FFF2-40B4-BE49-F238E27FC236}">
                <a16:creationId xmlns:a16="http://schemas.microsoft.com/office/drawing/2014/main" id="{B33068C8-810F-4442-E326-5688543F38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00" y="4360478"/>
            <a:ext cx="5646247" cy="181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82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ANOMALY DETECTION</a:t>
            </a:r>
            <a:endParaRPr/>
          </a:p>
        </p:txBody>
      </p:sp>
      <p:grpSp>
        <p:nvGrpSpPr>
          <p:cNvPr id="1748" name="Google Shape;1748;p82"/>
          <p:cNvGrpSpPr/>
          <p:nvPr/>
        </p:nvGrpSpPr>
        <p:grpSpPr>
          <a:xfrm>
            <a:off x="2929300" y="1441475"/>
            <a:ext cx="5114200" cy="4272450"/>
            <a:chOff x="5218125" y="1412475"/>
            <a:chExt cx="5114200" cy="4272450"/>
          </a:xfrm>
        </p:grpSpPr>
        <p:pic>
          <p:nvPicPr>
            <p:cNvPr id="1749" name="Google Shape;1749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8125" y="1412475"/>
              <a:ext cx="5114200" cy="427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0" name="Google Shape;1750;p82"/>
            <p:cNvSpPr/>
            <p:nvPr/>
          </p:nvSpPr>
          <p:spPr>
            <a:xfrm>
              <a:off x="6400075" y="3202125"/>
              <a:ext cx="2126700" cy="11409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Pacifico"/>
                  <a:ea typeface="Pacifico"/>
                  <a:cs typeface="Pacifico"/>
                  <a:sym typeface="Pacifico"/>
                </a:rPr>
                <a:t>Discriminator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  <p:graphicFrame>
        <p:nvGraphicFramePr>
          <p:cNvPr id="1751" name="Google Shape;1751;p82"/>
          <p:cNvGraphicFramePr/>
          <p:nvPr/>
        </p:nvGraphicFramePr>
        <p:xfrm>
          <a:off x="760051" y="2574372"/>
          <a:ext cx="1548975" cy="2316550"/>
        </p:xfrm>
        <a:graphic>
          <a:graphicData uri="http://schemas.openxmlformats.org/drawingml/2006/table">
            <a:tbl>
              <a:tblPr>
                <a:noFill/>
                <a:tableStyleId>{6B1C7D19-FE8B-40DB-B740-7661BBF1F48A}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duration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0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src_bytes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215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service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http (1)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flag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SF (1)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src_bytes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215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6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dst_host_srv_rerror_rate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0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52" name="Google Shape;1752;p82"/>
          <p:cNvSpPr/>
          <p:nvPr/>
        </p:nvSpPr>
        <p:spPr>
          <a:xfrm>
            <a:off x="760062" y="2164997"/>
            <a:ext cx="1561200" cy="354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Test Point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p82"/>
          <p:cNvSpPr/>
          <p:nvPr/>
        </p:nvSpPr>
        <p:spPr>
          <a:xfrm>
            <a:off x="9038410" y="3527075"/>
            <a:ext cx="10365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 = 0.95</a:t>
            </a:r>
            <a:endParaRPr dirty="0"/>
          </a:p>
        </p:txBody>
      </p:sp>
      <p:cxnSp>
        <p:nvCxnSpPr>
          <p:cNvPr id="1754" name="Google Shape;1754;p82"/>
          <p:cNvCxnSpPr>
            <a:endCxn id="1750" idx="1"/>
          </p:cNvCxnSpPr>
          <p:nvPr/>
        </p:nvCxnSpPr>
        <p:spPr>
          <a:xfrm>
            <a:off x="2334050" y="3792575"/>
            <a:ext cx="1777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5" name="Google Shape;1755;p82"/>
          <p:cNvCxnSpPr>
            <a:stCxn id="1750" idx="3"/>
            <a:endCxn id="1753" idx="1"/>
          </p:cNvCxnSpPr>
          <p:nvPr/>
        </p:nvCxnSpPr>
        <p:spPr>
          <a:xfrm flipV="1">
            <a:off x="6237950" y="3792575"/>
            <a:ext cx="280046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6" name="Google Shape;1756;p82"/>
          <p:cNvSpPr txBox="1"/>
          <p:nvPr/>
        </p:nvSpPr>
        <p:spPr>
          <a:xfrm>
            <a:off x="9122550" y="3112650"/>
            <a:ext cx="1548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Normal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355C8-85FA-9C14-5717-205CE35E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17934</TotalTime>
  <Words>309</Words>
  <Application>Microsoft Office PowerPoint</Application>
  <PresentationFormat>Custom</PresentationFormat>
  <Paragraphs>91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Noto Sans Symbols</vt:lpstr>
      <vt:lpstr>Arial</vt:lpstr>
      <vt:lpstr>Trebuchet MS</vt:lpstr>
      <vt:lpstr>Wingdings 3</vt:lpstr>
      <vt:lpstr>Pacifico</vt:lpstr>
      <vt:lpstr>Calibri</vt:lpstr>
      <vt:lpstr>Facet</vt:lpstr>
      <vt:lpstr>Smarter Reconciliation and Anamoly Detection using Gen AI  Team Code Frenzy </vt:lpstr>
      <vt:lpstr>WHAT IS AN ANOMALY &amp; XGBoost ?</vt:lpstr>
      <vt:lpstr>PowerPoint Presentation</vt:lpstr>
      <vt:lpstr>PowerPoint Presentation</vt:lpstr>
      <vt:lpstr>XgBoost </vt:lpstr>
      <vt:lpstr>PowerPoint Presentation</vt:lpstr>
      <vt:lpstr>TRAINING THE tool</vt:lpstr>
      <vt:lpstr>ANOMALY DETECTION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DLI TELECOM ANOMALY DETECTION</dc:title>
  <dc:creator>Nikhil Dave (Nokia)</dc:creator>
  <cp:lastModifiedBy>Nikhil Dave (Nokia)</cp:lastModifiedBy>
  <cp:revision>79</cp:revision>
  <dcterms:modified xsi:type="dcterms:W3CDTF">2025-03-26T15:33:23Z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ananths@nvidia.com</vt:lpwstr>
  </property>
  <property fmtid="{D5CDD505-2E9C-101B-9397-08002B2CF9AE}" pid="5" name="MSIP_Label_6b558183-044c-4105-8d9c-cea02a2a3d86_SetDate">
    <vt:lpwstr>2020-09-23T19:59:54.9971446Z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6674b16c-b769-4288-9734-2b7bb4002eb7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