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3" r:id="rId5"/>
    <p:sldId id="259" r:id="rId6"/>
    <p:sldId id="260" r:id="rId7"/>
    <p:sldId id="261" r:id="rId8"/>
    <p:sldId id="262" r:id="rId9"/>
    <p:sldId id="266" r:id="rId10"/>
    <p:sldId id="265" r:id="rId1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CF6"/>
    <a:srgbClr val="EF1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537" y="303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603534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RAG-Powered Reconciliation Assistant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3370540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Automating banking reconciliation with intelligent AI. This presentation introduces a novel solution to streamline and enhance reconciliation processes.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6324124" y="4788813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leverage Retrieval-Augmented Generation (RAG) to improve efficiency and accuracy. Discover how our AI-driven assistant can transform your banking operations.</a:t>
            </a:r>
            <a:endParaRPr lang="en-US" sz="1850" dirty="0"/>
          </a:p>
        </p:txBody>
      </p:sp>
      <p:sp>
        <p:nvSpPr>
          <p:cNvPr id="6" name="Shape 3"/>
          <p:cNvSpPr/>
          <p:nvPr/>
        </p:nvSpPr>
        <p:spPr>
          <a:xfrm>
            <a:off x="6324124" y="6224945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744" y="6232565"/>
            <a:ext cx="367665" cy="36766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826687" y="6207085"/>
            <a:ext cx="1737717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kern="0" spc="-38" dirty="0">
                <a:solidFill>
                  <a:srgbClr val="272525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By </a:t>
            </a:r>
            <a:r>
              <a:rPr lang="en-US" sz="2350" b="1" kern="0" spc="-38" dirty="0" err="1">
                <a:solidFill>
                  <a:srgbClr val="272525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Contextualizers</a:t>
            </a:r>
            <a:endParaRPr lang="en-US" sz="2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573530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Key Takeaways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636520"/>
            <a:ext cx="3614618" cy="1755458"/>
          </a:xfrm>
          <a:prstGeom prst="roundRect">
            <a:avLst>
              <a:gd name="adj" fmla="val 5727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71059" y="288345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RAG Power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71059" y="3378994"/>
            <a:ext cx="312074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Harness the power of RAG for efficient reconciliation.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178058" y="2636520"/>
            <a:ext cx="3614618" cy="1755458"/>
          </a:xfrm>
          <a:prstGeom prst="roundRect">
            <a:avLst>
              <a:gd name="adj" fmla="val 5727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24993" y="288345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Continuous Learning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24993" y="3378994"/>
            <a:ext cx="312074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Leverage feedback for constant improvement.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324124" y="4631293"/>
            <a:ext cx="7468553" cy="1372433"/>
          </a:xfrm>
          <a:prstGeom prst="roundRect">
            <a:avLst>
              <a:gd name="adj" fmla="val 7326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71059" y="487822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Strategic Optimization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71059" y="5373767"/>
            <a:ext cx="697468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Optimize operations.</a:t>
            </a: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6324124" y="6272927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Automate banking reconciliation with intelligent AI.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871657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RAG-Powered Reconciliation Assistant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2907863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615559" y="290786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Intelligent Assistant</a:t>
            </a:r>
            <a:endParaRPr lang="en-US" sz="2200" b="1" dirty="0"/>
          </a:p>
        </p:txBody>
      </p:sp>
      <p:sp>
        <p:nvSpPr>
          <p:cNvPr id="6" name="Text 3"/>
          <p:cNvSpPr/>
          <p:nvPr/>
        </p:nvSpPr>
        <p:spPr>
          <a:xfrm>
            <a:off x="1615559" y="3403402"/>
            <a:ext cx="283678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Leveraging Retrieval-Augmented Generation (RAG) to enhance reconciliation.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4691658" y="2907863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69493" y="290786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Streamlined Process</a:t>
            </a:r>
            <a:endParaRPr lang="en-US" sz="2200" b="1" dirty="0"/>
          </a:p>
        </p:txBody>
      </p:sp>
      <p:sp>
        <p:nvSpPr>
          <p:cNvPr id="9" name="Text 6"/>
          <p:cNvSpPr/>
          <p:nvPr/>
        </p:nvSpPr>
        <p:spPr>
          <a:xfrm>
            <a:off x="5469493" y="3403402"/>
            <a:ext cx="283678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system streamlines and enhances the reconciliation process.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837724" y="5060990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615559" y="506099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Data-Driven Decisions</a:t>
            </a:r>
            <a:endParaRPr lang="en-US" sz="2200" b="1" dirty="0"/>
          </a:p>
        </p:txBody>
      </p:sp>
      <p:sp>
        <p:nvSpPr>
          <p:cNvPr id="12" name="Text 9"/>
          <p:cNvSpPr/>
          <p:nvPr/>
        </p:nvSpPr>
        <p:spPr>
          <a:xfrm>
            <a:off x="1615559" y="5556528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Empowers users to make informed decisions with consolidated data access.</a:t>
            </a: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837724" y="6591776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Target state: 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Agentic AI automatically scans files, flags anomalies, and acts on them.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309336"/>
            <a:ext cx="778799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The Challenge of Reconciliation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61164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Critical Task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202906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Reconciliation is critical for accurate accounting of client funds.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801314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Manual reconciliation is time-consuming and error-prone.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7614761" y="361164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Essential Alignment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614761" y="4202906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Ensuring precise alignment between GL balances and inter-system data is essential.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837724" y="553724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automated solution improves efficiency and accuracy.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79820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Unique Selling Points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3130391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615559" y="313039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Confidence Scoring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15559" y="3625929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Provides confidence scoring for the anomaly record for RAG analysis.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837724" y="4517469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615559" y="451746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Continuous Feedback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15559" y="5013008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Corrects RAG and LLM decisions based on end-user confirmation.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837724" y="5665232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tool provides innovative solutions that improve accuracy and streamline reconciliation.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221224"/>
            <a:ext cx="631876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Key Features and Benefits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4" y="2326005"/>
            <a:ext cx="598408" cy="5984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675448" y="228421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Enhanced Efficiency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675448" y="2779752"/>
            <a:ext cx="663082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Automation reduces processing time.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24" y="3922633"/>
            <a:ext cx="598408" cy="5984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675448" y="388084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Improved Accuracy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675448" y="4376380"/>
            <a:ext cx="663082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Minimizes human error.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24" y="5519261"/>
            <a:ext cx="598408" cy="5984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675448" y="5477470"/>
            <a:ext cx="327731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Accelerated Reconciliation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675448" y="5973008"/>
            <a:ext cx="663082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Faster discrepancy resolution.</a:t>
            </a:r>
            <a:endParaRPr lang="en-US" sz="1850" dirty="0"/>
          </a:p>
        </p:txBody>
      </p:sp>
      <p:sp>
        <p:nvSpPr>
          <p:cNvPr id="13" name="Text 7"/>
          <p:cNvSpPr/>
          <p:nvPr/>
        </p:nvSpPr>
        <p:spPr>
          <a:xfrm>
            <a:off x="837724" y="6625233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Optimizing operations frees staff for strategic tasks.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041797"/>
            <a:ext cx="998493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User Workflow and Record Classification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224564"/>
            <a:ext cx="2159079" cy="1357193"/>
          </a:xfrm>
          <a:prstGeom prst="roundRect">
            <a:avLst>
              <a:gd name="adj" fmla="val 7408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748909" y="2692718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kern="0" spc="-47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3236119" y="2463879"/>
            <a:ext cx="163306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File Selection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236119" y="2959417"/>
            <a:ext cx="163306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Select files.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3116461" y="3566517"/>
            <a:ext cx="10556558" cy="15240"/>
          </a:xfrm>
          <a:prstGeom prst="roundRect">
            <a:avLst>
              <a:gd name="adj" fmla="val 659712"/>
            </a:avLst>
          </a:prstGeom>
          <a:solidFill>
            <a:srgbClr val="D6BADD"/>
          </a:solidFill>
          <a:ln/>
        </p:spPr>
      </p:sp>
      <p:sp>
        <p:nvSpPr>
          <p:cNvPr id="8" name="Shape 6"/>
          <p:cNvSpPr/>
          <p:nvPr/>
        </p:nvSpPr>
        <p:spPr>
          <a:xfrm>
            <a:off x="837724" y="3701415"/>
            <a:ext cx="4318278" cy="1357193"/>
          </a:xfrm>
          <a:prstGeom prst="roundRect">
            <a:avLst>
              <a:gd name="adj" fmla="val 7408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2828568" y="4169569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kern="0" spc="-47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5395317" y="3940731"/>
            <a:ext cx="210478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RAG Comparison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95317" y="4436269"/>
            <a:ext cx="21047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RAG compares.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5275659" y="5043368"/>
            <a:ext cx="8397359" cy="15240"/>
          </a:xfrm>
          <a:prstGeom prst="roundRect">
            <a:avLst>
              <a:gd name="adj" fmla="val 659712"/>
            </a:avLst>
          </a:prstGeom>
          <a:solidFill>
            <a:srgbClr val="D6BADD"/>
          </a:solidFill>
          <a:ln/>
        </p:spPr>
      </p:sp>
      <p:sp>
        <p:nvSpPr>
          <p:cNvPr id="13" name="Shape 11"/>
          <p:cNvSpPr/>
          <p:nvPr/>
        </p:nvSpPr>
        <p:spPr>
          <a:xfrm>
            <a:off x="837724" y="5178266"/>
            <a:ext cx="6477476" cy="1357193"/>
          </a:xfrm>
          <a:prstGeom prst="roundRect">
            <a:avLst>
              <a:gd name="adj" fmla="val 7408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3908107" y="5646420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kern="0" spc="-47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3"/>
          <p:cNvSpPr/>
          <p:nvPr/>
        </p:nvSpPr>
        <p:spPr>
          <a:xfrm>
            <a:off x="7554516" y="5417582"/>
            <a:ext cx="168890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Classification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54516" y="5913120"/>
            <a:ext cx="168890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Classifies records.</a:t>
            </a:r>
            <a:endParaRPr lang="en-US" sz="1850" dirty="0"/>
          </a:p>
        </p:txBody>
      </p:sp>
      <p:sp>
        <p:nvSpPr>
          <p:cNvPr id="17" name="Text 15"/>
          <p:cNvSpPr/>
          <p:nvPr/>
        </p:nvSpPr>
        <p:spPr>
          <a:xfrm>
            <a:off x="837724" y="680466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Users select files, specify key columns, criteria, and dates. RAG compares records and classifies them.</a:t>
            </a:r>
            <a:endParaRPr lang="en-US" sz="1850" dirty="0"/>
          </a:p>
        </p:txBody>
      </p:sp>
      <p:sp>
        <p:nvSpPr>
          <p:cNvPr id="21" name="Curved Right Arrow 20"/>
          <p:cNvSpPr/>
          <p:nvPr/>
        </p:nvSpPr>
        <p:spPr>
          <a:xfrm rot="10800000">
            <a:off x="9705109" y="4292680"/>
            <a:ext cx="976746" cy="1620440"/>
          </a:xfrm>
          <a:prstGeom prst="curvedRightArrow">
            <a:avLst/>
          </a:prstGeom>
          <a:solidFill>
            <a:srgbClr val="FCCC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586677" y="5178266"/>
            <a:ext cx="3086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If end user decides against the RAG decision, feed it back to RAG for correcting its learning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569607"/>
            <a:ext cx="1095577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Continuous Learning &amp; Anomaly Confidence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87191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Continuous Learning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463177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Incorporates feedback to refine models and improve accuracy.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5061585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Learns from user corrections and applies them to similar records.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7614761" y="3871913"/>
            <a:ext cx="357235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Anomaly Confidence Scoring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614761" y="4463177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Provides a confidence score for each identified anomaly.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7614761" y="5061585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Users prioritize reviews based on system certainty.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875484"/>
            <a:ext cx="864405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How We Built It &amp; Challenges Faced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4938474"/>
            <a:ext cx="4158734" cy="1755458"/>
          </a:xfrm>
          <a:prstGeom prst="roundRect">
            <a:avLst>
              <a:gd name="adj" fmla="val 5727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84659" y="518541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Data Combinations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84659" y="5680948"/>
            <a:ext cx="366486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Combining data from various sources into a unified system.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5235773" y="4938474"/>
            <a:ext cx="4158734" cy="1755458"/>
          </a:xfrm>
          <a:prstGeom prst="roundRect">
            <a:avLst>
              <a:gd name="adj" fmla="val 5727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82709" y="518541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Confidence Scoring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82709" y="5680948"/>
            <a:ext cx="366486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Providing confidence scoring for every anomaly identified by the system.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9633823" y="4938474"/>
            <a:ext cx="4158734" cy="1755458"/>
          </a:xfrm>
          <a:prstGeom prst="roundRect">
            <a:avLst>
              <a:gd name="adj" fmla="val 5727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80759" y="518541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Retraining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80759" y="5680948"/>
            <a:ext cx="366486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Retraining the LLM/RAG for error correction and future improvements.</a:t>
            </a: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837724" y="6963132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used cutting edge technologies and frameworks.</a:t>
            </a:r>
            <a:endParaRPr lang="en-US" sz="1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7493" y="426027"/>
            <a:ext cx="864405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How We Built It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4B66-99F8-E407-F2EB-DBB0E4D7D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728" y="1130044"/>
            <a:ext cx="10932943" cy="61497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428</Words>
  <Application>Microsoft Office PowerPoint</Application>
  <PresentationFormat>Custom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Source Sans Pro</vt:lpstr>
      <vt:lpstr>Source Sans Pro Bold</vt:lpstr>
      <vt:lpstr>Source Serif Pro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Karthik Senthil</cp:lastModifiedBy>
  <cp:revision>4</cp:revision>
  <dcterms:created xsi:type="dcterms:W3CDTF">2025-03-26T16:31:09Z</dcterms:created>
  <dcterms:modified xsi:type="dcterms:W3CDTF">2025-03-26T16:52:27Z</dcterms:modified>
</cp:coreProperties>
</file>