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3b12a57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3b12a57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b12a57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b12a57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3b12a57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3b12a57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3b12a57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3b12a57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3b12a57c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3b12a57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b658950e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b658950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b658950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b658950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3b12a57c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3b12a57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8875" y="699525"/>
            <a:ext cx="8520600" cy="24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1F2328"/>
                </a:solidFill>
                <a:highlight>
                  <a:srgbClr val="FFFFFF"/>
                </a:highlight>
              </a:rPr>
              <a:t>ReconcileX - AI Agent powered Reconciliation System</a:t>
            </a:r>
            <a:r>
              <a:rPr b="1" lang="en" sz="3850">
                <a:solidFill>
                  <a:srgbClr val="1F2328"/>
                </a:solidFill>
                <a:highlight>
                  <a:srgbClr val="FFFFFF"/>
                </a:highlight>
              </a:rPr>
              <a:t>🚀</a:t>
            </a:r>
            <a:endParaRPr b="1" sz="38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Problem Statement</a:t>
            </a:r>
            <a:r>
              <a:rPr lang="en" sz="2000"/>
              <a:t> - </a:t>
            </a:r>
            <a:r>
              <a:rPr lang="en" sz="2000">
                <a:solidFill>
                  <a:srgbClr val="1F2328"/>
                </a:solidFill>
                <a:highlight>
                  <a:srgbClr val="FFFFFF"/>
                </a:highlight>
              </a:rPr>
              <a:t>Smarter Reconciliation and Anomaly Detection using Gen AI</a:t>
            </a:r>
            <a:endParaRPr sz="2000"/>
          </a:p>
        </p:txBody>
      </p:sp>
      <p:sp>
        <p:nvSpPr>
          <p:cNvPr id="55" name="Google Shape;55;p13"/>
          <p:cNvSpPr txBox="1"/>
          <p:nvPr/>
        </p:nvSpPr>
        <p:spPr>
          <a:xfrm>
            <a:off x="5772475" y="3450525"/>
            <a:ext cx="32952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2328"/>
                </a:solidFill>
              </a:rPr>
              <a:t>Team- </a:t>
            </a:r>
            <a:r>
              <a:rPr b="1" lang="en" sz="2000">
                <a:solidFill>
                  <a:srgbClr val="1F2328"/>
                </a:solidFill>
              </a:rPr>
              <a:t>Hack GPT</a:t>
            </a:r>
            <a:endParaRPr b="1" sz="2000">
              <a:solidFill>
                <a:srgbClr val="1F232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</a:rPr>
              <a:t>Praveen Kumar</a:t>
            </a:r>
            <a:endParaRPr sz="1800">
              <a:solidFill>
                <a:srgbClr val="1F232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</a:rPr>
              <a:t>Shubham Prabhu</a:t>
            </a:r>
            <a:endParaRPr sz="1800">
              <a:solidFill>
                <a:srgbClr val="1F232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</a:rPr>
              <a:t>Kirthi Govindarajan</a:t>
            </a:r>
            <a:endParaRPr sz="1800">
              <a:solidFill>
                <a:srgbClr val="1F232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</a:rPr>
              <a:t>Zaid Ali Syed</a:t>
            </a:r>
            <a:endParaRPr sz="1800">
              <a:solidFill>
                <a:srgbClr val="1F23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12275" y="0"/>
            <a:ext cx="8520600" cy="50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1F2328"/>
                </a:solidFill>
                <a:highlight>
                  <a:srgbClr val="FFFFFF"/>
                </a:highlight>
              </a:rPr>
              <a:t>Key Areas Of Improvement</a:t>
            </a:r>
            <a:r>
              <a:rPr b="1" lang="en" sz="3850">
                <a:solidFill>
                  <a:srgbClr val="1F2328"/>
                </a:solidFill>
                <a:highlight>
                  <a:srgbClr val="FFFFFF"/>
                </a:highlight>
              </a:rPr>
              <a:t>🚀</a:t>
            </a:r>
            <a:endParaRPr b="1" sz="1600"/>
          </a:p>
          <a:p>
            <a:pPr indent="-330200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Manual-Intensive &amp; Inefficient:</a:t>
            </a:r>
            <a:r>
              <a:rPr lang="en" sz="1600"/>
              <a:t> Traditional reconciliation processes rely on rigid rules and manual effort, struggling to scale with dynamic, high-volume transactions.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44"/>
          </a:p>
          <a:p>
            <a:pPr indent="-330200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Limited Fraud Detection:</a:t>
            </a:r>
            <a:r>
              <a:rPr lang="en" sz="1600"/>
              <a:t> Static anomaly detection methods fail to capture evolving fraud patterns and operational inconsistencies.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44"/>
          </a:p>
          <a:p>
            <a:pPr indent="-330200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High-Stakes Risks:</a:t>
            </a:r>
            <a:r>
              <a:rPr lang="en" sz="1600"/>
              <a:t> Inefficiencies can lead to financial losses, compliance violations, and reputational damage for a global bank like Wells Fargo.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5"/>
          </a:p>
          <a:p>
            <a:pPr indent="-330200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Need for AI-Driven Solutions:</a:t>
            </a:r>
            <a:r>
              <a:rPr lang="en" sz="1600"/>
              <a:t> Generative AI can enable smarter, automated, and adaptive reconciliation with enhanced anomaly detection.</a:t>
            </a:r>
            <a:endParaRPr sz="1600"/>
          </a:p>
          <a:p>
            <a:pPr indent="0" lvl="0" marL="457200" rtl="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212275" y="0"/>
            <a:ext cx="8520600" cy="50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/>
              <a:t>Proposed Solution</a:t>
            </a:r>
            <a:r>
              <a:rPr b="1" lang="en" sz="3850">
                <a:solidFill>
                  <a:srgbClr val="1F2328"/>
                </a:solidFill>
                <a:highlight>
                  <a:srgbClr val="FFFFFF"/>
                </a:highlight>
              </a:rPr>
              <a:t>🚀</a:t>
            </a:r>
            <a:endParaRPr b="1" sz="1600"/>
          </a:p>
          <a:p>
            <a:pPr indent="-327025" lvl="0" marL="45720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550"/>
              <a:buChar char="●"/>
            </a:pPr>
            <a:r>
              <a:rPr b="1" lang="en" sz="1550"/>
              <a:t>Automated Break Resolution:</a:t>
            </a:r>
            <a:r>
              <a:rPr lang="en" sz="1550"/>
              <a:t> Utilize LLMs (Llama/Mistral) to automatically propose fixes for reconciliation discrepancies.</a:t>
            </a:r>
            <a:br>
              <a:rPr lang="en" sz="1550"/>
            </a:br>
            <a:endParaRPr sz="1000"/>
          </a:p>
          <a:p>
            <a:pPr indent="-32702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en" sz="1550"/>
              <a:t>Real-Time Anomaly Detection:</a:t>
            </a:r>
            <a:r>
              <a:rPr lang="en" sz="1550"/>
              <a:t> Employ LSTM, and Isolation Forest to instantly flag anomalies with detailed LLM-generated summaries.</a:t>
            </a:r>
            <a:br>
              <a:rPr lang="en" sz="1550"/>
            </a:br>
            <a:endParaRPr sz="1000"/>
          </a:p>
          <a:p>
            <a:pPr indent="-32702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en" sz="1550"/>
              <a:t>Human-in-the-Loop Validation:</a:t>
            </a:r>
            <a:r>
              <a:rPr lang="en" sz="1550"/>
              <a:t> Enable operators to approve or reject AI-suggested fixes, with feedback loops refining accuracy.</a:t>
            </a:r>
            <a:br>
              <a:rPr lang="en" sz="1550"/>
            </a:br>
            <a:endParaRPr sz="1000"/>
          </a:p>
          <a:p>
            <a:pPr indent="-32702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en" sz="1550"/>
              <a:t>Simulated External Integration:</a:t>
            </a:r>
            <a:r>
              <a:rPr lang="en" sz="1550"/>
              <a:t> Scalably integrate with systems like JIRA, email, and trade platforms using LangChain for automating the fix.</a:t>
            </a:r>
            <a:br>
              <a:rPr lang="en" sz="1550"/>
            </a:br>
            <a:endParaRPr sz="1000"/>
          </a:p>
          <a:p>
            <a:pPr indent="-32702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en" sz="1550"/>
              <a:t>Interactive Dashboard:</a:t>
            </a:r>
            <a:r>
              <a:rPr lang="en" sz="1550"/>
              <a:t> Offer a user-friendly interface for reviewing anomalies, diagnosing root causes, and implementing fixes seamlessly.</a:t>
            </a:r>
            <a:endParaRPr sz="1550"/>
          </a:p>
          <a:p>
            <a:pPr indent="0" lvl="0" marL="457200" rtl="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5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 title="Current Architecture Diagram Hackathon W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00" y="1055000"/>
            <a:ext cx="7249950" cy="3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824700" y="119350"/>
            <a:ext cx="7401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650">
                <a:solidFill>
                  <a:schemeClr val="dk1"/>
                </a:solidFill>
              </a:rPr>
              <a:t>Current </a:t>
            </a:r>
            <a:r>
              <a:rPr b="1" lang="en" sz="2650">
                <a:solidFill>
                  <a:schemeClr val="dk1"/>
                </a:solidFill>
              </a:rPr>
              <a:t>Reconciliation</a:t>
            </a:r>
            <a:r>
              <a:rPr b="1" lang="en" sz="2650">
                <a:solidFill>
                  <a:schemeClr val="dk1"/>
                </a:solidFill>
              </a:rPr>
              <a:t> 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824700" y="119350"/>
            <a:ext cx="7401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650">
                <a:solidFill>
                  <a:schemeClr val="dk1"/>
                </a:solidFill>
              </a:rPr>
              <a:t>Proposed </a:t>
            </a:r>
            <a:r>
              <a:rPr b="1" lang="en" sz="2650">
                <a:solidFill>
                  <a:schemeClr val="dk1"/>
                </a:solidFill>
              </a:rPr>
              <a:t>Reconciliation Architecture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06" y="711850"/>
            <a:ext cx="8351945" cy="44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824700" y="119350"/>
            <a:ext cx="7401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650">
                <a:solidFill>
                  <a:schemeClr val="dk1"/>
                </a:solidFill>
              </a:rPr>
              <a:t>Business Impact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5" y="1319525"/>
            <a:ext cx="8429801" cy="266386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404225" y="4732000"/>
            <a:ext cx="883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*Time and cost savings are calculated c</a:t>
            </a:r>
            <a:r>
              <a:rPr lang="en" sz="1000">
                <a:solidFill>
                  <a:schemeClr val="dk1"/>
                </a:solidFill>
              </a:rPr>
              <a:t>onsidering 2000 reconciler employees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871050" y="2275500"/>
            <a:ext cx="7401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650">
                <a:solidFill>
                  <a:schemeClr val="dk1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212275" y="0"/>
            <a:ext cx="85206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650"/>
              <a:t>Appendix</a:t>
            </a:r>
            <a:endParaRPr sz="1550"/>
          </a:p>
        </p:txBody>
      </p:sp>
      <p:sp>
        <p:nvSpPr>
          <p:cNvPr id="95" name="Google Shape;95;p20"/>
          <p:cNvSpPr txBox="1"/>
          <p:nvPr/>
        </p:nvSpPr>
        <p:spPr>
          <a:xfrm>
            <a:off x="469775" y="885150"/>
            <a:ext cx="82632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Time Savings Calculation per Employee: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Manual Reconciliation Time:</a:t>
            </a:r>
            <a:r>
              <a:rPr lang="en" sz="1100">
                <a:solidFill>
                  <a:schemeClr val="dk1"/>
                </a:solidFill>
              </a:rPr>
              <a:t> Assuming employees spend 20 hours per week on reconciliation tasks.​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Time Saved with AI Automation:</a:t>
            </a:r>
            <a:r>
              <a:rPr lang="en" sz="1100">
                <a:solidFill>
                  <a:schemeClr val="dk1"/>
                </a:solidFill>
              </a:rPr>
              <a:t> 70% of 20 hours = 14 hours per week.​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Annual Time Savings for 2,000 Employees: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Weekly Time Savings per Employee:</a:t>
            </a:r>
            <a:r>
              <a:rPr lang="en" sz="1100">
                <a:solidFill>
                  <a:schemeClr val="dk1"/>
                </a:solidFill>
              </a:rPr>
              <a:t> 14 hours.​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Total Weekly Time Savings:</a:t>
            </a:r>
            <a:r>
              <a:rPr lang="en" sz="1100">
                <a:solidFill>
                  <a:schemeClr val="dk1"/>
                </a:solidFill>
              </a:rPr>
              <a:t> 14 hours/employee × 2,000 employees = 28,000 hours.​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Annual Time Savings:</a:t>
            </a:r>
            <a:r>
              <a:rPr lang="en" sz="1100">
                <a:solidFill>
                  <a:schemeClr val="dk1"/>
                </a:solidFill>
              </a:rPr>
              <a:t> 28,000 hours/week × 52 weeks = 1,456,000 hours.​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Cost Savings Calculation: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Average Hourly Wage:</a:t>
            </a:r>
            <a:r>
              <a:rPr lang="en" sz="1100">
                <a:solidFill>
                  <a:schemeClr val="dk1"/>
                </a:solidFill>
              </a:rPr>
              <a:t> Assuming an average wage of $24 per hour.​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Annual Cost Savings:</a:t>
            </a:r>
            <a:r>
              <a:rPr lang="en" sz="1100">
                <a:solidFill>
                  <a:schemeClr val="dk1"/>
                </a:solidFill>
              </a:rPr>
              <a:t> 1,456,000 hours × $24/hour = </a:t>
            </a:r>
            <a:r>
              <a:rPr b="1" lang="en" sz="1100">
                <a:solidFill>
                  <a:schemeClr val="dk1"/>
                </a:solidFill>
              </a:rPr>
              <a:t>$34,944,000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